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595" autoAdjust="0"/>
  </p:normalViewPr>
  <p:slideViewPr>
    <p:cSldViewPr>
      <p:cViewPr>
        <p:scale>
          <a:sx n="75" d="100"/>
          <a:sy n="75" d="100"/>
        </p:scale>
        <p:origin x="-9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E728D-D8A6-46EB-89AA-62046710A4D8}" type="datetimeFigureOut">
              <a:rPr lang="de-DE" smtClean="0"/>
              <a:t>30.11.2014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8A94-6777-4A91-B778-BDAF3AD8D70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18A94-6777-4A91-B778-BDAF3AD8D702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1882-3748-4976-B31E-7637C50D8C3F}" type="datetime1">
              <a:rPr lang="de-DE" smtClean="0"/>
              <a:t>30.11.2014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2408-435D-47B8-B5C1-924D26BE51BB}" type="datetime1">
              <a:rPr lang="de-DE" smtClean="0"/>
              <a:t>30.11.2014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588-997A-4AFA-ADE6-8608A0EC5E9A}" type="datetime1">
              <a:rPr lang="de-DE" smtClean="0"/>
              <a:t>30.11.2014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7E5C-A05D-4202-B7F7-7E38F561665C}" type="datetime1">
              <a:rPr lang="de-DE" smtClean="0"/>
              <a:t>30.11.2014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98C-FE73-4AEC-BC89-297707EF0892}" type="datetime1">
              <a:rPr lang="de-DE" smtClean="0"/>
              <a:t>30.11.2014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39AE-FE3C-4ECF-88D9-FA5A98AC8484}" type="datetime1">
              <a:rPr lang="de-DE" smtClean="0"/>
              <a:t>30.11.2014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ACCB-A921-4083-8A4B-1CA3650C0E46}" type="datetime1">
              <a:rPr lang="de-DE" smtClean="0"/>
              <a:t>30.11.2014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6BBA-85E6-40F6-A1B4-061D3B1B44F9}" type="datetime1">
              <a:rPr lang="de-DE" smtClean="0"/>
              <a:t>30.11.2014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1E41-92F0-480A-9D92-EE5CDBE6E522}" type="datetime1">
              <a:rPr lang="de-DE" smtClean="0"/>
              <a:t>30.11.2014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D38E-CFCE-4A45-B852-3F1149E54A3F}" type="datetime1">
              <a:rPr lang="de-DE" smtClean="0"/>
              <a:t>30.11.2014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D113-9695-4A22-BBCF-4D212B31D1D1}" type="datetime1">
              <a:rPr lang="de-DE" smtClean="0"/>
              <a:t>30.11.2014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5ED187-215B-4F9B-8C0F-4E9145B305C1}" type="datetime1">
              <a:rPr lang="de-DE" smtClean="0"/>
              <a:t>30.11.2014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9492A6E-9991-4DE4-AC10-8A3540A1DFC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-Dok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Ilja </a:t>
            </a:r>
            <a:r>
              <a:rPr lang="de-DE" dirty="0" smtClean="0"/>
              <a:t>Tscherkassow,</a:t>
            </a:r>
          </a:p>
          <a:p>
            <a:r>
              <a:rPr lang="de-DE" dirty="0" smtClean="0"/>
              <a:t>Marko Funke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Codierungstheorie – Praktikum 1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</a:t>
            </a:r>
            <a:r>
              <a:rPr lang="de-DE" dirty="0" err="1" smtClean="0"/>
              <a:t>Huffman</a:t>
            </a:r>
            <a:r>
              <a:rPr lang="de-DE" dirty="0" smtClean="0"/>
              <a:t> Codierung, Erzeugung des Binärbaumes - Allgemein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10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Zu 2.: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LcParenR"/>
            </a:pPr>
            <a:r>
              <a:rPr lang="de-DE" dirty="0" smtClean="0"/>
              <a:t>Ein neuer Knoten wird mit dem Wurzelknoten der beiden Bäume verbunden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LcParenR"/>
            </a:pPr>
            <a:r>
              <a:rPr lang="de-DE" dirty="0" smtClean="0"/>
              <a:t>Beschriftet wird der Knoten mit der Summe der Wahrscheinlichkeiten der Wurzelknoten der beiden Bäume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LcParenR"/>
            </a:pPr>
            <a:r>
              <a:rPr lang="de-DE" dirty="0" smtClean="0"/>
              <a:t>Die neue Kannte wird mit 0 beschriftet die </a:t>
            </a:r>
            <a:r>
              <a:rPr lang="de-DE" dirty="0" err="1" smtClean="0"/>
              <a:t>ander</a:t>
            </a:r>
            <a:r>
              <a:rPr lang="de-DE" dirty="0" smtClean="0"/>
              <a:t> mit 1</a:t>
            </a:r>
          </a:p>
          <a:p>
            <a:pPr>
              <a:spcAft>
                <a:spcPts val="600"/>
              </a:spcAft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</a:t>
            </a:r>
            <a:r>
              <a:rPr lang="de-DE" dirty="0" smtClean="0"/>
              <a:t>. </a:t>
            </a:r>
            <a:r>
              <a:rPr lang="de-DE" dirty="0" err="1" smtClean="0"/>
              <a:t>Huffman</a:t>
            </a:r>
            <a:r>
              <a:rPr lang="de-DE" dirty="0" smtClean="0"/>
              <a:t> Codierung, Erzeugung des Binärbaumes - </a:t>
            </a:r>
            <a:r>
              <a:rPr lang="de-DE" dirty="0" smtClean="0"/>
              <a:t>Algorithmus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11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Der Algorithmus arbeitet wie im Allgemeinen schon beschrieben</a:t>
            </a:r>
          </a:p>
          <a:p>
            <a:r>
              <a:rPr lang="de-DE" dirty="0" smtClean="0"/>
              <a:t>Als Eingebe erhält dieser Q</a:t>
            </a:r>
          </a:p>
          <a:p>
            <a:r>
              <a:rPr lang="de-DE" dirty="0" smtClean="0"/>
              <a:t>Dann werden Bäume mit einem Knoten erzeugt diese bestehen aus dem Strukturtyp </a:t>
            </a:r>
            <a:r>
              <a:rPr lang="de-DE" i="1" dirty="0" err="1" smtClean="0">
                <a:solidFill>
                  <a:schemeClr val="bg1">
                    <a:lumMod val="50000"/>
                  </a:schemeClr>
                </a:solidFill>
              </a:rPr>
              <a:t>STreeNode</a:t>
            </a:r>
            <a:endParaRPr lang="de-DE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/>
              <a:t>Nach der Erzeugung der Bäume müssen dies noch nach ihr Wahrscheinlichkeit sortiert werden</a:t>
            </a:r>
          </a:p>
          <a:p>
            <a:r>
              <a:rPr lang="de-DE" dirty="0" smtClean="0"/>
              <a:t>Anschließend könne die Bäume wie bereits beschrieben verbunden werden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3. – Strukturtyp: </a:t>
            </a:r>
            <a:r>
              <a:rPr lang="de-DE" dirty="0" err="1" smtClean="0"/>
              <a:t>STreeNode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ChangeAspect="1"/>
          </p:cNvGraphicFramePr>
          <p:nvPr>
            <p:ph sz="quarter" idx="1"/>
          </p:nvPr>
        </p:nvGraphicFramePr>
        <p:xfrm>
          <a:off x="1752600" y="1704975"/>
          <a:ext cx="6096000" cy="4057650"/>
        </p:xfrm>
        <a:graphic>
          <a:graphicData uri="http://schemas.openxmlformats.org/presentationml/2006/ole">
            <p:oleObj spid="_x0000_s4098" name="Dokument" r:id="rId3" imgW="6104993" imgH="406376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 3. – Sortierfunktion der Bäume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ChangeAspect="1"/>
          </p:cNvGraphicFramePr>
          <p:nvPr>
            <p:ph sz="quarter" idx="1"/>
          </p:nvPr>
        </p:nvGraphicFramePr>
        <p:xfrm>
          <a:off x="1752600" y="1701800"/>
          <a:ext cx="6083300" cy="4051300"/>
        </p:xfrm>
        <a:graphic>
          <a:graphicData uri="http://schemas.openxmlformats.org/presentationml/2006/ole">
            <p:oleObj spid="_x0000_s5122" name="Dokument" r:id="rId3" imgW="6104993" imgH="406376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</a:t>
            </a:r>
            <a:r>
              <a:rPr lang="de-DE" dirty="0" err="1" smtClean="0"/>
              <a:t>Huffman</a:t>
            </a:r>
            <a:r>
              <a:rPr lang="de-DE" dirty="0" smtClean="0"/>
              <a:t> Codierung, Erzeugung des Binärbaumes </a:t>
            </a:r>
            <a:r>
              <a:rPr lang="de-DE" dirty="0" smtClean="0"/>
              <a:t>- Codeauszug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ChangeAspect="1"/>
          </p:cNvGraphicFramePr>
          <p:nvPr>
            <p:ph sz="quarter" idx="1"/>
          </p:nvPr>
        </p:nvGraphicFramePr>
        <p:xfrm>
          <a:off x="1930400" y="1701800"/>
          <a:ext cx="5676900" cy="4013200"/>
        </p:xfrm>
        <a:graphic>
          <a:graphicData uri="http://schemas.openxmlformats.org/presentationml/2006/ole">
            <p:oleObj spid="_x0000_s6146" name="Dokument" r:id="rId3" imgW="6104993" imgH="431143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</a:t>
            </a:r>
            <a:r>
              <a:rPr lang="de-DE" dirty="0" err="1" smtClean="0"/>
              <a:t>Huffman</a:t>
            </a:r>
            <a:r>
              <a:rPr lang="de-DE" dirty="0" smtClean="0"/>
              <a:t> Codierung, Erzeugung des Binärbaumes - Codeauszug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ChangeAspect="1"/>
          </p:cNvGraphicFramePr>
          <p:nvPr>
            <p:ph sz="quarter" idx="1"/>
          </p:nvPr>
        </p:nvGraphicFramePr>
        <p:xfrm>
          <a:off x="1625600" y="1409700"/>
          <a:ext cx="5765800" cy="5259660"/>
        </p:xfrm>
        <a:graphic>
          <a:graphicData uri="http://schemas.openxmlformats.org/presentationml/2006/ole">
            <p:oleObj spid="_x0000_s7170" name="Dokument" r:id="rId3" imgW="6104993" imgH="741874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4. Erzeugung des </a:t>
            </a:r>
            <a:r>
              <a:rPr lang="de-DE" sz="3200" dirty="0" err="1" smtClean="0"/>
              <a:t>Codebooks</a:t>
            </a:r>
            <a:r>
              <a:rPr lang="de-DE" sz="3200" dirty="0" smtClean="0"/>
              <a:t> - Allgemein</a:t>
            </a:r>
            <a:endParaRPr lang="de-DE" sz="3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16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Das </a:t>
            </a:r>
            <a:r>
              <a:rPr lang="de-DE" dirty="0" err="1" smtClean="0"/>
              <a:t>Codebook</a:t>
            </a:r>
            <a:r>
              <a:rPr lang="de-DE" dirty="0" smtClean="0"/>
              <a:t> wird später für die </a:t>
            </a:r>
            <a:r>
              <a:rPr lang="de-DE" dirty="0" err="1" smtClean="0"/>
              <a:t>encode</a:t>
            </a:r>
            <a:r>
              <a:rPr lang="de-DE" dirty="0" smtClean="0"/>
              <a:t>-Funktion verwendet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Mit dessen Hilfe kann man zu jedem Nachrichtenzeichen den dazugehörigen Code „nachschlagen“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 smtClean="0"/>
              <a:t>4. Erzeugung des </a:t>
            </a:r>
            <a:r>
              <a:rPr lang="de-DE" sz="3000" dirty="0" err="1" smtClean="0"/>
              <a:t>Codebooks</a:t>
            </a:r>
            <a:r>
              <a:rPr lang="de-DE" sz="3000" dirty="0" smtClean="0"/>
              <a:t> - </a:t>
            </a:r>
            <a:r>
              <a:rPr lang="de-DE" sz="3000" dirty="0" smtClean="0"/>
              <a:t>Algorithmus</a:t>
            </a:r>
            <a:endParaRPr lang="de-DE" sz="3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17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Für jedes Nachrichtenwort wird der vorher erzeugte Binärbaum Durchlaufen und das Dazugehörige Codewort erzeugt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Die Funktion arbeitet rekursiv bis ein Codewort erzeugt wurde, diese wird dann in einer </a:t>
            </a:r>
            <a:r>
              <a:rPr lang="de-DE" dirty="0" err="1" smtClean="0"/>
              <a:t>map</a:t>
            </a:r>
            <a:r>
              <a:rPr lang="de-DE" dirty="0" smtClean="0"/>
              <a:t> gespeichert 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000" dirty="0" smtClean="0"/>
              <a:t>4. Erzeugung des </a:t>
            </a:r>
            <a:r>
              <a:rPr lang="de-DE" sz="3000" dirty="0" err="1" smtClean="0"/>
              <a:t>Codebooks</a:t>
            </a:r>
            <a:r>
              <a:rPr lang="de-DE" sz="3000" dirty="0" smtClean="0"/>
              <a:t> - </a:t>
            </a:r>
            <a:r>
              <a:rPr lang="de-DE" sz="3000" dirty="0" smtClean="0"/>
              <a:t>Codeauszug</a:t>
            </a:r>
            <a:endParaRPr lang="de-DE" sz="3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ChangeAspect="1"/>
          </p:cNvGraphicFramePr>
          <p:nvPr>
            <p:ph sz="quarter" idx="1"/>
          </p:nvPr>
        </p:nvGraphicFramePr>
        <p:xfrm>
          <a:off x="1366540" y="1844824"/>
          <a:ext cx="6410920" cy="4248472"/>
        </p:xfrm>
        <a:graphic>
          <a:graphicData uri="http://schemas.openxmlformats.org/presentationml/2006/ole">
            <p:oleObj spid="_x0000_s8194" name="Dokument" r:id="rId3" imgW="6104993" imgH="406376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 smtClean="0"/>
              <a:t>4. Erzeugung des </a:t>
            </a:r>
            <a:r>
              <a:rPr lang="de-DE" sz="3000" dirty="0" err="1" smtClean="0"/>
              <a:t>Codebooks</a:t>
            </a:r>
            <a:r>
              <a:rPr lang="de-DE" sz="3000" dirty="0" smtClean="0"/>
              <a:t> - Codeauszug</a:t>
            </a:r>
            <a:endParaRPr lang="de-DE" sz="3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ChangeAspect="1"/>
          </p:cNvGraphicFramePr>
          <p:nvPr>
            <p:ph sz="quarter" idx="1"/>
          </p:nvPr>
        </p:nvGraphicFramePr>
        <p:xfrm>
          <a:off x="1142207" y="1772816"/>
          <a:ext cx="6859587" cy="4896544"/>
        </p:xfrm>
        <a:graphic>
          <a:graphicData uri="http://schemas.openxmlformats.org/presentationml/2006/ole">
            <p:oleObj spid="_x0000_s9218" name="Dokument" r:id="rId3" imgW="6125315" imgH="446694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/>
              <a:t>Erzeugung </a:t>
            </a:r>
            <a:r>
              <a:rPr lang="de-DE" sz="2800" dirty="0" smtClean="0"/>
              <a:t>von Q </a:t>
            </a:r>
            <a:r>
              <a:rPr lang="de-DE" sz="2800" dirty="0" smtClean="0"/>
              <a:t>– Allgemein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/>
              <a:t>Berechnung </a:t>
            </a:r>
            <a:r>
              <a:rPr lang="de-DE" sz="2800" dirty="0" smtClean="0"/>
              <a:t>der </a:t>
            </a:r>
            <a:r>
              <a:rPr lang="de-DE" sz="2800" dirty="0" smtClean="0"/>
              <a:t>Entropie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de-DE" sz="2800" dirty="0" err="1" smtClean="0"/>
              <a:t>Huffman</a:t>
            </a:r>
            <a:r>
              <a:rPr lang="de-DE" sz="2800" dirty="0" smtClean="0"/>
              <a:t> </a:t>
            </a:r>
            <a:r>
              <a:rPr lang="de-DE" sz="2800" dirty="0" smtClean="0"/>
              <a:t>Codierung, Erzeugung des </a:t>
            </a:r>
            <a:r>
              <a:rPr lang="de-DE" sz="2800" dirty="0" smtClean="0"/>
              <a:t>Binärbaumes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/>
              <a:t>Erzeugung </a:t>
            </a:r>
            <a:r>
              <a:rPr lang="de-DE" sz="2800" dirty="0" smtClean="0"/>
              <a:t>des </a:t>
            </a:r>
            <a:r>
              <a:rPr lang="de-DE" sz="2800" dirty="0" err="1" smtClean="0"/>
              <a:t>Codebooks</a:t>
            </a:r>
            <a:r>
              <a:rPr lang="de-DE" sz="2800" dirty="0" smtClean="0"/>
              <a:t>+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de-DE" sz="2800" dirty="0" err="1" smtClean="0"/>
              <a:t>Encode</a:t>
            </a:r>
            <a:endParaRPr lang="de-DE" sz="2800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de-DE" sz="2800" dirty="0" err="1" smtClean="0"/>
              <a:t>Decode</a:t>
            </a:r>
            <a:endParaRPr lang="de-DE" sz="2800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/>
              <a:t>Main</a:t>
            </a:r>
            <a:endParaRPr lang="de-DE" sz="28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Encode</a:t>
            </a:r>
            <a:r>
              <a:rPr lang="de-DE" dirty="0" smtClean="0"/>
              <a:t> – Allgemein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20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Der eingegeben Text wird Zeichenweise durchlaufen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Für jedes Zeichen wir dann das Dazugehörige Codewort aus dem </a:t>
            </a:r>
            <a:r>
              <a:rPr lang="de-DE" dirty="0" err="1" smtClean="0"/>
              <a:t>Codebook</a:t>
            </a:r>
            <a:r>
              <a:rPr lang="de-DE" dirty="0" smtClean="0"/>
              <a:t> herausgesucht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Encode</a:t>
            </a:r>
            <a:r>
              <a:rPr lang="de-DE" dirty="0" smtClean="0"/>
              <a:t> – </a:t>
            </a:r>
            <a:r>
              <a:rPr lang="de-DE" dirty="0" smtClean="0"/>
              <a:t>Algorithmus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21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Übergeben wird das </a:t>
            </a:r>
            <a:r>
              <a:rPr lang="de-DE" dirty="0" err="1" smtClean="0"/>
              <a:t>Codebook</a:t>
            </a:r>
            <a:r>
              <a:rPr lang="de-DE" dirty="0" smtClean="0"/>
              <a:t> sowie der </a:t>
            </a:r>
            <a:r>
              <a:rPr lang="de-DE" dirty="0" err="1" smtClean="0"/>
              <a:t>input</a:t>
            </a:r>
            <a:r>
              <a:rPr lang="de-DE" dirty="0" smtClean="0"/>
              <a:t> Text</a:t>
            </a:r>
          </a:p>
          <a:p>
            <a:r>
              <a:rPr lang="de-DE" dirty="0" smtClean="0"/>
              <a:t>Mit Hilfe eines </a:t>
            </a:r>
            <a:r>
              <a:rPr lang="de-DE" dirty="0" err="1" smtClean="0"/>
              <a:t>Cursers</a:t>
            </a:r>
            <a:r>
              <a:rPr lang="de-DE" dirty="0" smtClean="0"/>
              <a:t> wird der Text zeichenweise durchlaufen</a:t>
            </a:r>
          </a:p>
          <a:p>
            <a:r>
              <a:rPr lang="de-DE" dirty="0" smtClean="0"/>
              <a:t>Anschließend wird jedes Zeichen im </a:t>
            </a:r>
            <a:r>
              <a:rPr lang="de-DE" dirty="0" err="1" smtClean="0"/>
              <a:t>Codebook</a:t>
            </a:r>
            <a:r>
              <a:rPr lang="de-DE" dirty="0" smtClean="0"/>
              <a:t> gesucht</a:t>
            </a:r>
          </a:p>
          <a:p>
            <a:r>
              <a:rPr lang="de-DE" dirty="0" smtClean="0"/>
              <a:t>Wird ein Zeichen gefunden wird das dazugehörige Codewort zum Ausgabestring hinzugefügt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Encode</a:t>
            </a:r>
            <a:r>
              <a:rPr lang="de-DE" dirty="0" smtClean="0"/>
              <a:t> – </a:t>
            </a:r>
            <a:r>
              <a:rPr lang="de-DE" dirty="0" smtClean="0"/>
              <a:t>Codeauszug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22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ChangeAspect="1"/>
          </p:cNvGraphicFramePr>
          <p:nvPr>
            <p:ph sz="quarter" idx="1"/>
          </p:nvPr>
        </p:nvGraphicFramePr>
        <p:xfrm>
          <a:off x="1168400" y="1709738"/>
          <a:ext cx="6819900" cy="4606925"/>
        </p:xfrm>
        <a:graphic>
          <a:graphicData uri="http://schemas.openxmlformats.org/presentationml/2006/ole">
            <p:oleObj spid="_x0000_s10242" name="Dokument" r:id="rId3" imgW="7027310" imgH="474814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</a:t>
            </a:r>
            <a:r>
              <a:rPr lang="de-DE" dirty="0" err="1" smtClean="0"/>
              <a:t>Decode</a:t>
            </a:r>
            <a:r>
              <a:rPr lang="de-DE" dirty="0" smtClean="0"/>
              <a:t> – Allgemein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23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Die Decodierung erfolgt mit Hilfe das Binärbaumes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Dieser muss für jedes Codewort durchlaufen werden um das dazugehörige Zeichen zu erhalten</a:t>
            </a:r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</a:t>
            </a:r>
            <a:r>
              <a:rPr lang="de-DE" dirty="0" err="1" smtClean="0"/>
              <a:t>Decode</a:t>
            </a:r>
            <a:r>
              <a:rPr lang="de-DE" dirty="0" smtClean="0"/>
              <a:t> – </a:t>
            </a:r>
            <a:r>
              <a:rPr lang="de-DE" dirty="0" smtClean="0"/>
              <a:t>Algorithmus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24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Übergeben wird der Binärbaum sowie der BitStream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Mit Hilfe eines </a:t>
            </a:r>
            <a:r>
              <a:rPr lang="de-DE" dirty="0" err="1" smtClean="0"/>
              <a:t>Cursers</a:t>
            </a:r>
            <a:r>
              <a:rPr lang="de-DE" dirty="0" smtClean="0"/>
              <a:t> wird </a:t>
            </a:r>
            <a:r>
              <a:rPr lang="de-DE" dirty="0" smtClean="0"/>
              <a:t>der der Stream </a:t>
            </a:r>
            <a:r>
              <a:rPr lang="de-DE" dirty="0" err="1" smtClean="0"/>
              <a:t>bitweise</a:t>
            </a:r>
            <a:r>
              <a:rPr lang="de-DE" dirty="0" smtClean="0"/>
              <a:t> durchlaufen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Für jedes Bit wird der Baum solange durchlaufen bis ein gültiges Zeichen gefunden wurde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Das gefunden Zeichen wird dann zum Ausgabestring hinzugefügt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</a:t>
            </a:r>
            <a:r>
              <a:rPr lang="de-DE" dirty="0" err="1" smtClean="0"/>
              <a:t>Decode</a:t>
            </a:r>
            <a:r>
              <a:rPr lang="de-DE" dirty="0" smtClean="0"/>
              <a:t> – </a:t>
            </a:r>
            <a:r>
              <a:rPr lang="de-DE" dirty="0" smtClean="0"/>
              <a:t>Codeauszug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25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ChangeAspect="1"/>
          </p:cNvGraphicFramePr>
          <p:nvPr>
            <p:ph sz="quarter" idx="1"/>
          </p:nvPr>
        </p:nvGraphicFramePr>
        <p:xfrm>
          <a:off x="1878162" y="1700213"/>
          <a:ext cx="5387677" cy="4824412"/>
        </p:xfrm>
        <a:graphic>
          <a:graphicData uri="http://schemas.openxmlformats.org/presentationml/2006/ole">
            <p:oleObj spid="_x0000_s11266" name="Dokument" r:id="rId3" imgW="6104993" imgH="638309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Main </a:t>
            </a:r>
            <a:r>
              <a:rPr lang="de-DE" dirty="0" smtClean="0"/>
              <a:t>–</a:t>
            </a:r>
            <a:r>
              <a:rPr lang="de-DE" dirty="0" smtClean="0"/>
              <a:t> Codeauszug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26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ChangeAspect="1"/>
          </p:cNvGraphicFramePr>
          <p:nvPr>
            <p:ph sz="quarter" idx="1"/>
          </p:nvPr>
        </p:nvGraphicFramePr>
        <p:xfrm>
          <a:off x="1723666" y="1701800"/>
          <a:ext cx="5696669" cy="4879048"/>
        </p:xfrm>
        <a:graphic>
          <a:graphicData uri="http://schemas.openxmlformats.org/presentationml/2006/ole">
            <p:oleObj spid="_x0000_s12290" name="Dokument" r:id="rId3" imgW="6104993" imgH="522865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Main – Codeauszug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27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ChangeAspect="1"/>
          </p:cNvGraphicFramePr>
          <p:nvPr>
            <p:ph sz="quarter" idx="1"/>
          </p:nvPr>
        </p:nvGraphicFramePr>
        <p:xfrm>
          <a:off x="1655676" y="1484783"/>
          <a:ext cx="5832648" cy="5222785"/>
        </p:xfrm>
        <a:graphic>
          <a:graphicData uri="http://schemas.openxmlformats.org/presentationml/2006/ole">
            <p:oleObj spid="_x0000_s13314" name="Dokument" r:id="rId3" imgW="6104993" imgH="586148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Erzeugung von Q - 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Nachdem der Text eingelesen wurde muss zuerst Q=(</a:t>
            </a:r>
            <a:r>
              <a:rPr lang="de-DE" dirty="0" err="1" smtClean="0"/>
              <a:t>X,p</a:t>
            </a:r>
            <a:r>
              <a:rPr lang="de-DE" dirty="0" smtClean="0"/>
              <a:t>) berechnet werden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X ist dabei die Menge der Nachrichtenzeichen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p</a:t>
            </a:r>
            <a:r>
              <a:rPr lang="de-DE" dirty="0" smtClean="0"/>
              <a:t> die Wahrscheinlichkeit des Auftretens jedes Zeichens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Erzeugung von </a:t>
            </a:r>
            <a:r>
              <a:rPr lang="de-DE" dirty="0" smtClean="0"/>
              <a:t>Q -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Der </a:t>
            </a:r>
            <a:r>
              <a:rPr lang="de-DE" dirty="0" err="1" smtClean="0"/>
              <a:t>input</a:t>
            </a:r>
            <a:r>
              <a:rPr lang="de-DE" dirty="0" smtClean="0"/>
              <a:t> Text wird als String übergeben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Dieser wird dann Zeichenweise durchlaufen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Jedes Zeichen wird </a:t>
            </a:r>
            <a:r>
              <a:rPr lang="de-DE" dirty="0" smtClean="0"/>
              <a:t>mit </a:t>
            </a:r>
            <a:r>
              <a:rPr lang="de-DE" dirty="0" smtClean="0"/>
              <a:t>der Häufigkeit </a:t>
            </a:r>
            <a:r>
              <a:rPr lang="de-DE" dirty="0" smtClean="0"/>
              <a:t>des Auftretens in </a:t>
            </a:r>
            <a:r>
              <a:rPr lang="de-DE" dirty="0" smtClean="0"/>
              <a:t>einer </a:t>
            </a:r>
            <a:r>
              <a:rPr lang="de-DE" dirty="0" err="1" smtClean="0"/>
              <a:t>map</a:t>
            </a:r>
            <a:r>
              <a:rPr lang="de-DE" dirty="0" smtClean="0"/>
              <a:t> gespeichert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Anschließend berechnet man die </a:t>
            </a:r>
            <a:r>
              <a:rPr lang="de-DE" dirty="0" smtClean="0"/>
              <a:t>Wahrscheinlichkeit des </a:t>
            </a:r>
            <a:r>
              <a:rPr lang="de-DE" dirty="0" smtClean="0"/>
              <a:t>Auftretens jedes Zeichen mit (Anzahl des Zeichen / Gesamtanzahl aller Zeichen)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Erzeugung von </a:t>
            </a:r>
            <a:r>
              <a:rPr lang="de-DE" dirty="0" smtClean="0"/>
              <a:t>Q - Codeauszug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ChangeAspect="1"/>
          </p:cNvGraphicFramePr>
          <p:nvPr>
            <p:ph sz="quarter" idx="1"/>
          </p:nvPr>
        </p:nvGraphicFramePr>
        <p:xfrm>
          <a:off x="1828800" y="1409700"/>
          <a:ext cx="5930900" cy="4457700"/>
        </p:xfrm>
        <a:graphic>
          <a:graphicData uri="http://schemas.openxmlformats.org/presentationml/2006/ole">
            <p:oleObj spid="_x0000_s1026" name="Dokument" r:id="rId3" imgW="6104993" imgH="4589334" progId="Word.Document.12">
              <p:embed/>
            </p:oleObj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300" dirty="0" smtClean="0"/>
              <a:t>2. Berechnung der Entropie – Allgemein</a:t>
            </a:r>
            <a:endParaRPr lang="de-DE" sz="33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Die Entropie H(Q) einer Informationsquelle Q=(</a:t>
            </a:r>
            <a:r>
              <a:rPr lang="de-DE" dirty="0" err="1" smtClean="0"/>
              <a:t>X,p</a:t>
            </a:r>
            <a:r>
              <a:rPr lang="de-DE" dirty="0" smtClean="0"/>
              <a:t>) ist folgendermaßen definiert:</a:t>
            </a:r>
          </a:p>
          <a:p>
            <a:pPr>
              <a:spcAft>
                <a:spcPts val="600"/>
              </a:spcAft>
            </a:pPr>
            <a:endParaRPr lang="de-DE" dirty="0" smtClean="0"/>
          </a:p>
          <a:p>
            <a:pPr>
              <a:spcAft>
                <a:spcPts val="600"/>
              </a:spcAft>
            </a:pPr>
            <a:endParaRPr lang="de-DE" dirty="0" smtClean="0"/>
          </a:p>
          <a:p>
            <a:pPr>
              <a:spcAft>
                <a:spcPts val="600"/>
              </a:spcAft>
            </a:pPr>
            <a:r>
              <a:rPr lang="de-DE" dirty="0" smtClean="0"/>
              <a:t>Entropie gibt den durchschnittlichen Informationsgehalt an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473200" y="2349500"/>
          <a:ext cx="6083300" cy="863600"/>
        </p:xfrm>
        <a:graphic>
          <a:graphicData uri="http://schemas.openxmlformats.org/presentationml/2006/ole">
            <p:oleObj spid="_x0000_s2050" name="Dokument" r:id="rId3" imgW="6104993" imgH="867902" progId="Word.Document.12">
              <p:embed/>
            </p:oleObj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2. Berechnung der Entropie – </a:t>
            </a:r>
            <a:r>
              <a:rPr lang="de-DE" sz="3200" dirty="0" smtClean="0"/>
              <a:t>Algorithmus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Das im ersten Schritt erzeugte Q wird übergeben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Für jedes Zeichen wird dann (-log(p) / log2) berechnet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Das Ergebnis daraus wird mit der </a:t>
            </a:r>
            <a:r>
              <a:rPr lang="de-DE" dirty="0" smtClean="0"/>
              <a:t>Wahrscheinlichkeit des </a:t>
            </a:r>
            <a:r>
              <a:rPr lang="de-DE" dirty="0" smtClean="0"/>
              <a:t>Auftretens des jeweiligen Zeichens Multipliziert und zur Entropie Addiert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100" dirty="0" smtClean="0"/>
              <a:t>2. Berechnung der Entropie – </a:t>
            </a:r>
            <a:r>
              <a:rPr lang="de-DE" sz="3100" dirty="0" smtClean="0"/>
              <a:t>Codeauszug</a:t>
            </a:r>
            <a:endParaRPr lang="de-DE" sz="3100" dirty="0"/>
          </a:p>
        </p:txBody>
      </p:sp>
      <p:graphicFrame>
        <p:nvGraphicFramePr>
          <p:cNvPr id="4" name="Inhaltsplatzhalter 3"/>
          <p:cNvGraphicFramePr>
            <a:graphicFrameLocks noChangeAspect="1"/>
          </p:cNvGraphicFramePr>
          <p:nvPr>
            <p:ph sz="quarter" idx="1"/>
          </p:nvPr>
        </p:nvGraphicFramePr>
        <p:xfrm>
          <a:off x="1752600" y="1704975"/>
          <a:ext cx="6096000" cy="4057650"/>
        </p:xfrm>
        <a:graphic>
          <a:graphicData uri="http://schemas.openxmlformats.org/presentationml/2006/ole">
            <p:oleObj spid="_x0000_s3074" name="Dokument" r:id="rId3" imgW="6104993" imgH="4063769" progId="Word.Document.12">
              <p:embed/>
            </p:oleObj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</a:t>
            </a:r>
            <a:r>
              <a:rPr lang="de-DE" dirty="0" err="1" smtClean="0"/>
              <a:t>Huffman</a:t>
            </a:r>
            <a:r>
              <a:rPr lang="de-DE" dirty="0" smtClean="0"/>
              <a:t> Codierung, Erzeugung des Binärbaumes - Allgemein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2A6E-9991-4DE4-AC10-8A3540A1DFCA}" type="slidenum">
              <a:rPr lang="de-DE" smtClean="0"/>
              <a:t>9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 smtClean="0"/>
              <a:t>Eingabe ist die Informationsquelle Q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1. Gestartet wird mit Bäumen welche nur eine Konten besitzen, beschriftet werden diese mit der jeweiligen Wahrscheinlichkeit p(x)</a:t>
            </a:r>
          </a:p>
          <a:p>
            <a:pPr>
              <a:spcAft>
                <a:spcPts val="600"/>
              </a:spcAft>
            </a:pPr>
            <a:r>
              <a:rPr lang="de-DE" dirty="0" smtClean="0"/>
              <a:t>2. Solange noch zwei Bäume vorhanden sind werden die mit der niedrigsten Wahrscheinlichkeit miteinander verbunden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653</Words>
  <Application>Microsoft Office PowerPoint</Application>
  <PresentationFormat>Bildschirmpräsentation (4:3)</PresentationFormat>
  <Paragraphs>105</Paragraphs>
  <Slides>27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9" baseType="lpstr">
      <vt:lpstr>Dactylos</vt:lpstr>
      <vt:lpstr>Microsoft Office Word-Dokument</vt:lpstr>
      <vt:lpstr>Codierungstheorie – Praktikum 1</vt:lpstr>
      <vt:lpstr>Inhalt</vt:lpstr>
      <vt:lpstr>1. Erzeugung von Q - Allgemein</vt:lpstr>
      <vt:lpstr>1. Erzeugung von Q - Algorithmus</vt:lpstr>
      <vt:lpstr>1. Erzeugung von Q - Codeauszug</vt:lpstr>
      <vt:lpstr>2. Berechnung der Entropie – Allgemein</vt:lpstr>
      <vt:lpstr>2. Berechnung der Entropie – Algorithmus</vt:lpstr>
      <vt:lpstr>2. Berechnung der Entropie – Codeauszug</vt:lpstr>
      <vt:lpstr>3. Huffman Codierung, Erzeugung des Binärbaumes - Allgemein </vt:lpstr>
      <vt:lpstr>3. Huffman Codierung, Erzeugung des Binärbaumes - Allgemein </vt:lpstr>
      <vt:lpstr>3. Huffman Codierung, Erzeugung des Binärbaumes - Algorithmus </vt:lpstr>
      <vt:lpstr>Zu 3. – Strukturtyp: STreeNode</vt:lpstr>
      <vt:lpstr>Zu 3. – Sortierfunktion der Bäume</vt:lpstr>
      <vt:lpstr>3. Huffman Codierung, Erzeugung des Binärbaumes - Codeauszug</vt:lpstr>
      <vt:lpstr>3. Huffman Codierung, Erzeugung des Binärbaumes - Codeauszug</vt:lpstr>
      <vt:lpstr>4. Erzeugung des Codebooks - Allgemein</vt:lpstr>
      <vt:lpstr>4. Erzeugung des Codebooks - Algorithmus</vt:lpstr>
      <vt:lpstr>4. Erzeugung des Codebooks - Codeauszug</vt:lpstr>
      <vt:lpstr>4. Erzeugung des Codebooks - Codeauszug</vt:lpstr>
      <vt:lpstr>5. Encode – Allgemein</vt:lpstr>
      <vt:lpstr>5. Encode – Algorithmus</vt:lpstr>
      <vt:lpstr>5. Encode – Codeauszug</vt:lpstr>
      <vt:lpstr>6. Decode – Allgemein</vt:lpstr>
      <vt:lpstr>6. Decode – Algorithmus</vt:lpstr>
      <vt:lpstr>6. Decode – Codeauszug</vt:lpstr>
      <vt:lpstr>7. Main – Codeauszug</vt:lpstr>
      <vt:lpstr>7. Main – Codeauszug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Codierungstheorie – Praktikum 1</dc:title>
  <dc:creator>Marko Funke</dc:creator>
  <cp:lastModifiedBy>Marko Funke</cp:lastModifiedBy>
  <cp:revision>70</cp:revision>
  <dcterms:created xsi:type="dcterms:W3CDTF">2014-11-30T14:30:55Z</dcterms:created>
  <dcterms:modified xsi:type="dcterms:W3CDTF">2014-11-30T18:10:00Z</dcterms:modified>
</cp:coreProperties>
</file>