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BB54-FEEC-4E8B-ABAC-673DDFC29D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33FC-3DC0-4009-97BD-98FC951A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Breathing Analysis: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Breathing Rate and Apnea detection</a:t>
            </a:r>
            <a:br>
              <a:rPr lang="en-US" dirty="0" smtClean="0"/>
            </a:br>
            <a:r>
              <a:rPr lang="en-US" dirty="0" smtClean="0"/>
              <a:t>in unrestrained mice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Christopher Ward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June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9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Check the Automatically Generated Animal List against the plethysmography logs</a:t>
            </a:r>
          </a:p>
          <a:p>
            <a:pPr lvl="1"/>
            <a:r>
              <a:rPr lang="en-US" dirty="0" smtClean="0"/>
              <a:t>Typos in animal numbers/lines/weights may need to be corrected</a:t>
            </a:r>
          </a:p>
          <a:p>
            <a:pPr lvl="1"/>
            <a:r>
              <a:rPr lang="en-US" dirty="0" smtClean="0"/>
              <a:t>The Excel Grabber Script assumes a standard breathing protocol was performed – deviation may require updates to video file names, etc.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9963"/>
            <a:ext cx="9144000" cy="14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7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Movement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python 3.4 or newer </a:t>
            </a:r>
          </a:p>
          <a:p>
            <a:pPr lvl="1"/>
            <a:r>
              <a:rPr lang="en-US" dirty="0"/>
              <a:t>(dependent on </a:t>
            </a:r>
            <a:r>
              <a:rPr lang="en-US" dirty="0" err="1" smtClean="0"/>
              <a:t>opencv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libraries)</a:t>
            </a:r>
            <a:endParaRPr lang="en-US" dirty="0"/>
          </a:p>
          <a:p>
            <a:r>
              <a:rPr lang="en-US" dirty="0"/>
              <a:t>Current version is </a:t>
            </a:r>
            <a:endParaRPr lang="en-US" dirty="0" smtClean="0"/>
          </a:p>
          <a:p>
            <a:pPr lvl="1"/>
            <a:r>
              <a:rPr lang="en-US" dirty="0" smtClean="0"/>
              <a:t>‘movement quantification py34 v8.py’</a:t>
            </a:r>
          </a:p>
          <a:p>
            <a:r>
              <a:rPr lang="en-US" dirty="0" smtClean="0"/>
              <a:t>User Inputs:</a:t>
            </a:r>
          </a:p>
          <a:p>
            <a:pPr lvl="1"/>
            <a:r>
              <a:rPr lang="en-US" dirty="0" smtClean="0"/>
              <a:t>Video files for analysis [selected by graphical interface]</a:t>
            </a:r>
          </a:p>
          <a:p>
            <a:pPr lvl="1"/>
            <a:r>
              <a:rPr lang="en-US" dirty="0" smtClean="0"/>
              <a:t>Output File Name [selected by graphical interface]</a:t>
            </a:r>
          </a:p>
          <a:p>
            <a:pPr lvl="1"/>
            <a:r>
              <a:rPr lang="en-US" dirty="0" smtClean="0"/>
              <a:t>Analysis Settings…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- Movement Quantification</a:t>
            </a:r>
            <a:br>
              <a:rPr lang="en-US" dirty="0" smtClean="0"/>
            </a:br>
            <a:r>
              <a:rPr lang="en-US" dirty="0" smtClean="0"/>
              <a:t>Analysis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4191000" cy="38401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200" dirty="0" smtClean="0"/>
              <a:t>Frame size: the size of the ROI that will be selected around each mouse</a:t>
            </a:r>
          </a:p>
          <a:p>
            <a:pPr lvl="1"/>
            <a:r>
              <a:rPr lang="en-US" sz="1200" dirty="0" smtClean="0"/>
              <a:t>Timer Offset: allows adjustment if video timestamp does not match breathing signal time stamp</a:t>
            </a:r>
          </a:p>
          <a:p>
            <a:pPr lvl="1"/>
            <a:r>
              <a:rPr lang="en-US" sz="1200" dirty="0" smtClean="0"/>
              <a:t>Resolution Down Scaling: reduces the resolution of the video during analysis (may trade speed for sensitivity)</a:t>
            </a:r>
          </a:p>
          <a:p>
            <a:pPr lvl="1"/>
            <a:r>
              <a:rPr lang="en-US" sz="1200" dirty="0" smtClean="0"/>
              <a:t>Desired Frame Rate: sets the time between frames that will be sampled for scoring motion</a:t>
            </a:r>
          </a:p>
          <a:p>
            <a:pPr lvl="1"/>
            <a:r>
              <a:rPr lang="en-US" sz="1200" dirty="0" smtClean="0"/>
              <a:t>Frame Weight: sets the amount that a previous frame will contribute to the average background that the current frame is compared against (helps to address signal noise)</a:t>
            </a:r>
          </a:p>
          <a:p>
            <a:pPr lvl="1"/>
            <a:r>
              <a:rPr lang="en-US" sz="1200" dirty="0" smtClean="0"/>
              <a:t>Video Playback: allows viewing of raw and motion scoring video</a:t>
            </a:r>
          </a:p>
          <a:p>
            <a:pPr lvl="1"/>
            <a:r>
              <a:rPr lang="en-US" sz="1200" dirty="0" smtClean="0"/>
              <a:t>Skip for frame assignment: allows for skipping into the video before assigning mouse positions in case cameras are adjusted soon after the start of filming</a:t>
            </a:r>
          </a:p>
          <a:p>
            <a:pPr lvl="1"/>
            <a:r>
              <a:rPr lang="en-US" sz="1200" dirty="0" smtClean="0"/>
              <a:t>Check frame sizes before assignment: allows the user to reset Frame size if needed after seeing video</a:t>
            </a:r>
          </a:p>
          <a:p>
            <a:pPr lvl="1"/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6"/>
          <a:stretch/>
        </p:blipFill>
        <p:spPr bwMode="auto">
          <a:xfrm>
            <a:off x="4648201" y="2514600"/>
            <a:ext cx="44958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73509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options should work for current protocol</a:t>
            </a:r>
          </a:p>
        </p:txBody>
      </p:sp>
    </p:spTree>
    <p:extLst>
      <p:ext uri="{BB962C8B-B14F-4D97-AF65-F5344CB8AC3E}">
        <p14:creationId xmlns:p14="http://schemas.microsoft.com/office/powerpoint/2010/main" val="168199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- Movement Quantification</a:t>
            </a:r>
            <a:br>
              <a:rPr lang="en-US" dirty="0"/>
            </a:br>
            <a:r>
              <a:rPr lang="en-US" dirty="0" smtClean="0"/>
              <a:t>ROI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8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 Mouse positions</a:t>
            </a:r>
          </a:p>
          <a:p>
            <a:pPr lvl="1"/>
            <a:r>
              <a:rPr lang="en-US" dirty="0" smtClean="0"/>
              <a:t>Double Click on the center of each ROI you assign (we currently assign ROI’s to each chamber even if empty)</a:t>
            </a:r>
          </a:p>
          <a:p>
            <a:pPr lvl="1"/>
            <a:r>
              <a:rPr lang="en-US" dirty="0" smtClean="0"/>
              <a:t>Press ‘Esc’ when done </a:t>
            </a:r>
          </a:p>
          <a:p>
            <a:pPr lvl="2"/>
            <a:r>
              <a:rPr lang="en-US" dirty="0" smtClean="0"/>
              <a:t>Demo Video will display to show the ROI’s selected</a:t>
            </a:r>
          </a:p>
          <a:p>
            <a:pPr lvl="1"/>
            <a:r>
              <a:rPr lang="en-US" dirty="0" smtClean="0"/>
              <a:t>Press ‘Esc’ again to stop ROI preview</a:t>
            </a:r>
          </a:p>
          <a:p>
            <a:pPr lvl="2"/>
            <a:r>
              <a:rPr lang="en-US" dirty="0" smtClean="0"/>
              <a:t>Accept the Settings and the analysis will be performed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1447800"/>
            <a:ext cx="385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4495800"/>
            <a:ext cx="3858000" cy="19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32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Calm Segment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using python 3.4 or newer </a:t>
            </a:r>
          </a:p>
          <a:p>
            <a:pPr lvl="1"/>
            <a:r>
              <a:rPr lang="en-US" dirty="0"/>
              <a:t>(dependent on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libraries)</a:t>
            </a:r>
            <a:endParaRPr lang="en-US" dirty="0"/>
          </a:p>
          <a:p>
            <a:r>
              <a:rPr lang="en-US" dirty="0"/>
              <a:t>Current version is </a:t>
            </a:r>
            <a:endParaRPr lang="en-US" dirty="0" smtClean="0"/>
          </a:p>
          <a:p>
            <a:pPr lvl="1"/>
            <a:r>
              <a:rPr lang="en-US" dirty="0" smtClean="0"/>
              <a:t>‘calm segment extractor py34 v4.py’</a:t>
            </a:r>
          </a:p>
          <a:p>
            <a:r>
              <a:rPr lang="en-US" dirty="0" smtClean="0"/>
              <a:t>User Inputs:</a:t>
            </a:r>
          </a:p>
          <a:p>
            <a:pPr lvl="1"/>
            <a:r>
              <a:rPr lang="en-US" dirty="0" smtClean="0"/>
              <a:t>Motion Scores from video analysis [selected by graphical interface]</a:t>
            </a:r>
          </a:p>
          <a:p>
            <a:pPr lvl="1"/>
            <a:r>
              <a:rPr lang="en-US" dirty="0" smtClean="0"/>
              <a:t>Animal List from Excel Grabber [selected by graphical interface]</a:t>
            </a:r>
          </a:p>
          <a:p>
            <a:pPr lvl="1"/>
            <a:r>
              <a:rPr lang="en-US" dirty="0" smtClean="0"/>
              <a:t>Calm Segment Output File Name [selected by graphical interface]</a:t>
            </a:r>
          </a:p>
          <a:p>
            <a:pPr lvl="1"/>
            <a:r>
              <a:rPr lang="en-US" dirty="0" smtClean="0"/>
              <a:t>Analysis Settings…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– Calm Segment Extractor</a:t>
            </a:r>
            <a:br>
              <a:rPr lang="en-US" dirty="0" smtClean="0"/>
            </a:br>
            <a:r>
              <a:rPr lang="en-US" dirty="0" smtClean="0"/>
              <a:t>Analysis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4191000" cy="3840163"/>
          </a:xfrm>
        </p:spPr>
        <p:txBody>
          <a:bodyPr>
            <a:normAutofit/>
          </a:bodyPr>
          <a:lstStyle/>
          <a:p>
            <a:pPr lvl="1"/>
            <a:r>
              <a:rPr lang="en-US" sz="1200" dirty="0" smtClean="0"/>
              <a:t>Pad inactive time: time at boundaries of calm vs active segments to exclude from calm segments [3 seconds recommended]</a:t>
            </a:r>
          </a:p>
          <a:p>
            <a:pPr lvl="1"/>
            <a:r>
              <a:rPr lang="en-US" sz="1200" dirty="0" smtClean="0"/>
              <a:t>Baseline noise: the level used to establish pixel changes not due to motion [3 recommended]</a:t>
            </a:r>
          </a:p>
          <a:p>
            <a:pPr lvl="1"/>
            <a:r>
              <a:rPr lang="en-US" sz="1200" dirty="0" smtClean="0"/>
              <a:t>Relative Threshold for Movement: multiplier of baseline pixel changes used to define calm vs active states [1.4 recommended]</a:t>
            </a:r>
          </a:p>
          <a:p>
            <a:pPr lvl="1"/>
            <a:r>
              <a:rPr lang="en-US" sz="1200" dirty="0" smtClean="0"/>
              <a:t>Check calm segment calls: allows user to preview calm segment calls and modify settings if needed</a:t>
            </a:r>
          </a:p>
          <a:p>
            <a:pPr lvl="1"/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57200" y="173509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options should work for current protocol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057400"/>
            <a:ext cx="5105400" cy="25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94"/>
          <a:stretch/>
        </p:blipFill>
        <p:spPr bwMode="auto">
          <a:xfrm>
            <a:off x="4422478" y="3728689"/>
            <a:ext cx="1749722" cy="31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1"/>
          <a:stretch/>
        </p:blipFill>
        <p:spPr bwMode="auto">
          <a:xfrm>
            <a:off x="7086600" y="3728689"/>
            <a:ext cx="1755330" cy="31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5920" y="4191000"/>
            <a:ext cx="57150" cy="2209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5484495" y="3728689"/>
            <a:ext cx="1602105" cy="46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5484495" y="6400800"/>
            <a:ext cx="160210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0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</a:t>
            </a:r>
            <a:r>
              <a:rPr lang="en-US" dirty="0" err="1" smtClean="0"/>
              <a:t>Breathcaller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using python 3.4 or newer </a:t>
            </a:r>
          </a:p>
          <a:p>
            <a:r>
              <a:rPr lang="en-US" dirty="0" smtClean="0"/>
              <a:t>Current </a:t>
            </a:r>
            <a:r>
              <a:rPr lang="en-US" dirty="0"/>
              <a:t>version is </a:t>
            </a:r>
            <a:endParaRPr lang="en-US" dirty="0" smtClean="0"/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wardbreathcaller</a:t>
            </a:r>
            <a:r>
              <a:rPr lang="en-US" dirty="0" smtClean="0"/>
              <a:t> py34 v3.py’</a:t>
            </a:r>
          </a:p>
          <a:p>
            <a:r>
              <a:rPr lang="en-US" dirty="0" smtClean="0"/>
              <a:t>User Inputs: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ascii</a:t>
            </a:r>
            <a:r>
              <a:rPr lang="en-US" dirty="0" smtClean="0"/>
              <a:t> files with breathing signal data [selected by graphical interface]</a:t>
            </a:r>
          </a:p>
          <a:p>
            <a:pPr lvl="1"/>
            <a:r>
              <a:rPr lang="en-US" dirty="0" smtClean="0"/>
              <a:t>Animal List from Excel Grabber [selected by graphical interface]</a:t>
            </a:r>
          </a:p>
          <a:p>
            <a:pPr lvl="1"/>
            <a:r>
              <a:rPr lang="en-US" dirty="0" smtClean="0"/>
              <a:t>Calm Segment List [selected by graphical interface]</a:t>
            </a:r>
          </a:p>
          <a:p>
            <a:pPr lvl="1"/>
            <a:r>
              <a:rPr lang="en-US" dirty="0" smtClean="0"/>
              <a:t>Analysis Settings…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8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– </a:t>
            </a:r>
            <a:r>
              <a:rPr lang="en-US" dirty="0" err="1" smtClean="0"/>
              <a:t>Breathcaller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Analysis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4065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mtClean="0"/>
              <a:t>Parameters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minTI</a:t>
            </a:r>
            <a:r>
              <a:rPr lang="en-US" dirty="0" smtClean="0"/>
              <a:t>: minimum time spent inhaling for a breath to be called (used to help call breaths – set at a level that helps address movement/mechanical artifacts)</a:t>
            </a:r>
          </a:p>
          <a:p>
            <a:pPr lvl="1"/>
            <a:r>
              <a:rPr lang="en-US" dirty="0" err="1" smtClean="0"/>
              <a:t>minPIF</a:t>
            </a:r>
            <a:r>
              <a:rPr lang="en-US" dirty="0" smtClean="0"/>
              <a:t>: minimum peak inspiratory flow (used to call breaths, lower values may allow better detection of </a:t>
            </a:r>
            <a:r>
              <a:rPr lang="en-US" dirty="0"/>
              <a:t>‘baseline </a:t>
            </a:r>
            <a:r>
              <a:rPr lang="en-US" dirty="0" err="1"/>
              <a:t>downdrift</a:t>
            </a:r>
            <a:r>
              <a:rPr lang="en-US" dirty="0" smtClean="0"/>
              <a:t>’ or ‘shallow breathing’ in weak or small/young mice at expense of an increased false positive breath calling rate)</a:t>
            </a:r>
          </a:p>
          <a:p>
            <a:pPr lvl="1"/>
            <a:r>
              <a:rPr lang="en-US" dirty="0" err="1" smtClean="0"/>
              <a:t>TTwin</a:t>
            </a:r>
            <a:r>
              <a:rPr lang="en-US" dirty="0" smtClean="0"/>
              <a:t>: size of window for local breath duration calculations for apnea quantification</a:t>
            </a:r>
          </a:p>
          <a:p>
            <a:pPr lvl="1"/>
            <a:r>
              <a:rPr lang="en-US" dirty="0" smtClean="0"/>
              <a:t>per500win: size of breath window for maxPer500 filter</a:t>
            </a:r>
          </a:p>
          <a:p>
            <a:pPr lvl="1"/>
            <a:r>
              <a:rPr lang="en-US" dirty="0" smtClean="0"/>
              <a:t>maxPer500: max acceptable ration of breaths above 500 BPM (currently set to a very permissible value – lower values may reduce sniffing artifacts) </a:t>
            </a:r>
          </a:p>
          <a:p>
            <a:pPr lvl="1"/>
            <a:r>
              <a:rPr lang="en-US" dirty="0" err="1" smtClean="0"/>
              <a:t>maxDVTV</a:t>
            </a:r>
            <a:r>
              <a:rPr lang="en-US" dirty="0" smtClean="0"/>
              <a:t>: max acceptable deviation between inhaled and exhaled TV calculations (currently set to a very permissible value – lower values may reduce sniffing/grooming/movement artifacts)</a:t>
            </a:r>
          </a:p>
          <a:p>
            <a:pPr lvl="1"/>
            <a:r>
              <a:rPr lang="en-US" dirty="0" err="1" smtClean="0"/>
              <a:t>minApSec</a:t>
            </a:r>
            <a:r>
              <a:rPr lang="en-US" dirty="0" smtClean="0"/>
              <a:t>: apnea definition based on absolute time</a:t>
            </a:r>
          </a:p>
          <a:p>
            <a:pPr lvl="1"/>
            <a:r>
              <a:rPr lang="en-US" dirty="0" err="1" smtClean="0"/>
              <a:t>minApsTT</a:t>
            </a:r>
            <a:r>
              <a:rPr lang="en-US" dirty="0" smtClean="0"/>
              <a:t>: apnea definition relative to overall breath duration</a:t>
            </a:r>
          </a:p>
          <a:p>
            <a:pPr lvl="1"/>
            <a:r>
              <a:rPr lang="en-US" dirty="0" err="1" smtClean="0"/>
              <a:t>minAplTT</a:t>
            </a:r>
            <a:r>
              <a:rPr lang="en-US" dirty="0" smtClean="0"/>
              <a:t>: apnea definition relative to local breath duration</a:t>
            </a:r>
          </a:p>
          <a:p>
            <a:pPr lvl="1"/>
            <a:r>
              <a:rPr lang="en-US" dirty="0" err="1" smtClean="0"/>
              <a:t>SIGHwin</a:t>
            </a:r>
            <a:r>
              <a:rPr lang="en-US" dirty="0" smtClean="0"/>
              <a:t>: size of breath window for calculating sighs (not yet fully implemented)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2" r="50990" b="43901"/>
          <a:stretch/>
        </p:blipFill>
        <p:spPr bwMode="auto">
          <a:xfrm>
            <a:off x="4751265" y="1447800"/>
            <a:ext cx="4392735" cy="273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791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will be a txt/excel readable file that summarizes the </a:t>
            </a:r>
          </a:p>
          <a:p>
            <a:pPr algn="ctr"/>
            <a:r>
              <a:rPr lang="en-US" dirty="0" smtClean="0"/>
              <a:t>breathing parameters and apnea frequency.</a:t>
            </a:r>
          </a:p>
          <a:p>
            <a:pPr algn="ctr"/>
            <a:r>
              <a:rPr lang="en-US" dirty="0" smtClean="0"/>
              <a:t>one row per mouse per file analyzed.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Breathing Signal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627558" y="1417462"/>
            <a:ext cx="8077200" cy="4995421"/>
            <a:chOff x="76200" y="300835"/>
            <a:chExt cx="9906000" cy="6126460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1201" y="300835"/>
              <a:ext cx="5029199" cy="335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5"/>
            <p:cNvGrpSpPr/>
            <p:nvPr/>
          </p:nvGrpSpPr>
          <p:grpSpPr>
            <a:xfrm>
              <a:off x="76200" y="923539"/>
              <a:ext cx="9906000" cy="5503756"/>
              <a:chOff x="-1828800" y="0"/>
              <a:chExt cx="11963400" cy="6872137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1349829" y="4252504"/>
                <a:ext cx="3265714" cy="1201527"/>
              </a:xfrm>
              <a:custGeom>
                <a:avLst/>
                <a:gdLst>
                  <a:gd name="connsiteX0" fmla="*/ 0 w 3265714"/>
                  <a:gd name="connsiteY0" fmla="*/ 820239 h 1201527"/>
                  <a:gd name="connsiteX1" fmla="*/ 76200 w 3265714"/>
                  <a:gd name="connsiteY1" fmla="*/ 798467 h 1201527"/>
                  <a:gd name="connsiteX2" fmla="*/ 141514 w 3265714"/>
                  <a:gd name="connsiteY2" fmla="*/ 787582 h 1201527"/>
                  <a:gd name="connsiteX3" fmla="*/ 206828 w 3265714"/>
                  <a:gd name="connsiteY3" fmla="*/ 765810 h 1201527"/>
                  <a:gd name="connsiteX4" fmla="*/ 239485 w 3265714"/>
                  <a:gd name="connsiteY4" fmla="*/ 754925 h 1201527"/>
                  <a:gd name="connsiteX5" fmla="*/ 250371 w 3265714"/>
                  <a:gd name="connsiteY5" fmla="*/ 722267 h 1201527"/>
                  <a:gd name="connsiteX6" fmla="*/ 304800 w 3265714"/>
                  <a:gd name="connsiteY6" fmla="*/ 667839 h 1201527"/>
                  <a:gd name="connsiteX7" fmla="*/ 348342 w 3265714"/>
                  <a:gd name="connsiteY7" fmla="*/ 591639 h 1201527"/>
                  <a:gd name="connsiteX8" fmla="*/ 370114 w 3265714"/>
                  <a:gd name="connsiteY8" fmla="*/ 569867 h 1201527"/>
                  <a:gd name="connsiteX9" fmla="*/ 391885 w 3265714"/>
                  <a:gd name="connsiteY9" fmla="*/ 537210 h 1201527"/>
                  <a:gd name="connsiteX10" fmla="*/ 435428 w 3265714"/>
                  <a:gd name="connsiteY10" fmla="*/ 493667 h 1201527"/>
                  <a:gd name="connsiteX11" fmla="*/ 468085 w 3265714"/>
                  <a:gd name="connsiteY11" fmla="*/ 417467 h 1201527"/>
                  <a:gd name="connsiteX12" fmla="*/ 533400 w 3265714"/>
                  <a:gd name="connsiteY12" fmla="*/ 330382 h 1201527"/>
                  <a:gd name="connsiteX13" fmla="*/ 598714 w 3265714"/>
                  <a:gd name="connsiteY13" fmla="*/ 286839 h 1201527"/>
                  <a:gd name="connsiteX14" fmla="*/ 620485 w 3265714"/>
                  <a:gd name="connsiteY14" fmla="*/ 265067 h 1201527"/>
                  <a:gd name="connsiteX15" fmla="*/ 642257 w 3265714"/>
                  <a:gd name="connsiteY15" fmla="*/ 232410 h 1201527"/>
                  <a:gd name="connsiteX16" fmla="*/ 674914 w 3265714"/>
                  <a:gd name="connsiteY16" fmla="*/ 210639 h 1201527"/>
                  <a:gd name="connsiteX17" fmla="*/ 729342 w 3265714"/>
                  <a:gd name="connsiteY17" fmla="*/ 156210 h 1201527"/>
                  <a:gd name="connsiteX18" fmla="*/ 751114 w 3265714"/>
                  <a:gd name="connsiteY18" fmla="*/ 134439 h 1201527"/>
                  <a:gd name="connsiteX19" fmla="*/ 816428 w 3265714"/>
                  <a:gd name="connsiteY19" fmla="*/ 90896 h 1201527"/>
                  <a:gd name="connsiteX20" fmla="*/ 838200 w 3265714"/>
                  <a:gd name="connsiteY20" fmla="*/ 58239 h 1201527"/>
                  <a:gd name="connsiteX21" fmla="*/ 870857 w 3265714"/>
                  <a:gd name="connsiteY21" fmla="*/ 47353 h 1201527"/>
                  <a:gd name="connsiteX22" fmla="*/ 903514 w 3265714"/>
                  <a:gd name="connsiteY22" fmla="*/ 25582 h 1201527"/>
                  <a:gd name="connsiteX23" fmla="*/ 979714 w 3265714"/>
                  <a:gd name="connsiteY23" fmla="*/ 3810 h 1201527"/>
                  <a:gd name="connsiteX24" fmla="*/ 1110342 w 3265714"/>
                  <a:gd name="connsiteY24" fmla="*/ 14696 h 1201527"/>
                  <a:gd name="connsiteX25" fmla="*/ 1132114 w 3265714"/>
                  <a:gd name="connsiteY25" fmla="*/ 58239 h 1201527"/>
                  <a:gd name="connsiteX26" fmla="*/ 1153885 w 3265714"/>
                  <a:gd name="connsiteY26" fmla="*/ 123553 h 1201527"/>
                  <a:gd name="connsiteX27" fmla="*/ 1164771 w 3265714"/>
                  <a:gd name="connsiteY27" fmla="*/ 156210 h 1201527"/>
                  <a:gd name="connsiteX28" fmla="*/ 1175657 w 3265714"/>
                  <a:gd name="connsiteY28" fmla="*/ 199753 h 1201527"/>
                  <a:gd name="connsiteX29" fmla="*/ 1197428 w 3265714"/>
                  <a:gd name="connsiteY29" fmla="*/ 221525 h 1201527"/>
                  <a:gd name="connsiteX30" fmla="*/ 1230085 w 3265714"/>
                  <a:gd name="connsiteY30" fmla="*/ 319496 h 1201527"/>
                  <a:gd name="connsiteX31" fmla="*/ 1240971 w 3265714"/>
                  <a:gd name="connsiteY31" fmla="*/ 352153 h 1201527"/>
                  <a:gd name="connsiteX32" fmla="*/ 1251857 w 3265714"/>
                  <a:gd name="connsiteY32" fmla="*/ 384810 h 1201527"/>
                  <a:gd name="connsiteX33" fmla="*/ 1273628 w 3265714"/>
                  <a:gd name="connsiteY33" fmla="*/ 482782 h 1201527"/>
                  <a:gd name="connsiteX34" fmla="*/ 1295400 w 3265714"/>
                  <a:gd name="connsiteY34" fmla="*/ 548096 h 1201527"/>
                  <a:gd name="connsiteX35" fmla="*/ 1306285 w 3265714"/>
                  <a:gd name="connsiteY35" fmla="*/ 580753 h 1201527"/>
                  <a:gd name="connsiteX36" fmla="*/ 1328057 w 3265714"/>
                  <a:gd name="connsiteY36" fmla="*/ 613410 h 1201527"/>
                  <a:gd name="connsiteX37" fmla="*/ 1360714 w 3265714"/>
                  <a:gd name="connsiteY37" fmla="*/ 711382 h 1201527"/>
                  <a:gd name="connsiteX38" fmla="*/ 1371600 w 3265714"/>
                  <a:gd name="connsiteY38" fmla="*/ 744039 h 1201527"/>
                  <a:gd name="connsiteX39" fmla="*/ 1382485 w 3265714"/>
                  <a:gd name="connsiteY39" fmla="*/ 787582 h 1201527"/>
                  <a:gd name="connsiteX40" fmla="*/ 1393371 w 3265714"/>
                  <a:gd name="connsiteY40" fmla="*/ 820239 h 1201527"/>
                  <a:gd name="connsiteX41" fmla="*/ 1415142 w 3265714"/>
                  <a:gd name="connsiteY41" fmla="*/ 929096 h 1201527"/>
                  <a:gd name="connsiteX42" fmla="*/ 1436914 w 3265714"/>
                  <a:gd name="connsiteY42" fmla="*/ 950867 h 1201527"/>
                  <a:gd name="connsiteX43" fmla="*/ 1469571 w 3265714"/>
                  <a:gd name="connsiteY43" fmla="*/ 1016182 h 1201527"/>
                  <a:gd name="connsiteX44" fmla="*/ 1524000 w 3265714"/>
                  <a:gd name="connsiteY44" fmla="*/ 1070610 h 1201527"/>
                  <a:gd name="connsiteX45" fmla="*/ 1556657 w 3265714"/>
                  <a:gd name="connsiteY45" fmla="*/ 1081496 h 1201527"/>
                  <a:gd name="connsiteX46" fmla="*/ 1643742 w 3265714"/>
                  <a:gd name="connsiteY46" fmla="*/ 1125039 h 1201527"/>
                  <a:gd name="connsiteX47" fmla="*/ 1905000 w 3265714"/>
                  <a:gd name="connsiteY47" fmla="*/ 1135925 h 1201527"/>
                  <a:gd name="connsiteX48" fmla="*/ 2002971 w 3265714"/>
                  <a:gd name="connsiteY48" fmla="*/ 1103267 h 1201527"/>
                  <a:gd name="connsiteX49" fmla="*/ 2035628 w 3265714"/>
                  <a:gd name="connsiteY49" fmla="*/ 1092382 h 1201527"/>
                  <a:gd name="connsiteX50" fmla="*/ 2090057 w 3265714"/>
                  <a:gd name="connsiteY50" fmla="*/ 1048839 h 1201527"/>
                  <a:gd name="connsiteX51" fmla="*/ 2133600 w 3265714"/>
                  <a:gd name="connsiteY51" fmla="*/ 1027067 h 1201527"/>
                  <a:gd name="connsiteX52" fmla="*/ 2166257 w 3265714"/>
                  <a:gd name="connsiteY52" fmla="*/ 1005296 h 1201527"/>
                  <a:gd name="connsiteX53" fmla="*/ 2231571 w 3265714"/>
                  <a:gd name="connsiteY53" fmla="*/ 983525 h 1201527"/>
                  <a:gd name="connsiteX54" fmla="*/ 2307771 w 3265714"/>
                  <a:gd name="connsiteY54" fmla="*/ 961753 h 1201527"/>
                  <a:gd name="connsiteX55" fmla="*/ 2362200 w 3265714"/>
                  <a:gd name="connsiteY55" fmla="*/ 950867 h 1201527"/>
                  <a:gd name="connsiteX56" fmla="*/ 2394857 w 3265714"/>
                  <a:gd name="connsiteY56" fmla="*/ 939982 h 1201527"/>
                  <a:gd name="connsiteX57" fmla="*/ 2438400 w 3265714"/>
                  <a:gd name="connsiteY57" fmla="*/ 929096 h 1201527"/>
                  <a:gd name="connsiteX58" fmla="*/ 2590800 w 3265714"/>
                  <a:gd name="connsiteY58" fmla="*/ 907325 h 1201527"/>
                  <a:gd name="connsiteX59" fmla="*/ 2852057 w 3265714"/>
                  <a:gd name="connsiteY59" fmla="*/ 885553 h 1201527"/>
                  <a:gd name="connsiteX60" fmla="*/ 2960914 w 3265714"/>
                  <a:gd name="connsiteY60" fmla="*/ 874667 h 1201527"/>
                  <a:gd name="connsiteX61" fmla="*/ 3004457 w 3265714"/>
                  <a:gd name="connsiteY61" fmla="*/ 863782 h 1201527"/>
                  <a:gd name="connsiteX62" fmla="*/ 3037114 w 3265714"/>
                  <a:gd name="connsiteY62" fmla="*/ 852896 h 1201527"/>
                  <a:gd name="connsiteX63" fmla="*/ 3167742 w 3265714"/>
                  <a:gd name="connsiteY63" fmla="*/ 831125 h 1201527"/>
                  <a:gd name="connsiteX64" fmla="*/ 3233057 w 3265714"/>
                  <a:gd name="connsiteY64" fmla="*/ 809353 h 1201527"/>
                  <a:gd name="connsiteX65" fmla="*/ 3265714 w 3265714"/>
                  <a:gd name="connsiteY65" fmla="*/ 798467 h 120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265714" h="1201527">
                    <a:moveTo>
                      <a:pt x="0" y="820239"/>
                    </a:moveTo>
                    <a:cubicBezTo>
                      <a:pt x="31124" y="809864"/>
                      <a:pt x="42030" y="805301"/>
                      <a:pt x="76200" y="798467"/>
                    </a:cubicBezTo>
                    <a:cubicBezTo>
                      <a:pt x="97843" y="794138"/>
                      <a:pt x="119743" y="791210"/>
                      <a:pt x="141514" y="787582"/>
                    </a:cubicBezTo>
                    <a:lnTo>
                      <a:pt x="206828" y="765810"/>
                    </a:lnTo>
                    <a:lnTo>
                      <a:pt x="239485" y="754925"/>
                    </a:lnTo>
                    <a:cubicBezTo>
                      <a:pt x="243114" y="744039"/>
                      <a:pt x="243486" y="731447"/>
                      <a:pt x="250371" y="722267"/>
                    </a:cubicBezTo>
                    <a:cubicBezTo>
                      <a:pt x="265766" y="701741"/>
                      <a:pt x="304800" y="667839"/>
                      <a:pt x="304800" y="667839"/>
                    </a:cubicBezTo>
                    <a:cubicBezTo>
                      <a:pt x="319699" y="638041"/>
                      <a:pt x="327827" y="617282"/>
                      <a:pt x="348342" y="591639"/>
                    </a:cubicBezTo>
                    <a:cubicBezTo>
                      <a:pt x="354753" y="583625"/>
                      <a:pt x="363703" y="577881"/>
                      <a:pt x="370114" y="569867"/>
                    </a:cubicBezTo>
                    <a:cubicBezTo>
                      <a:pt x="378287" y="559651"/>
                      <a:pt x="383371" y="547143"/>
                      <a:pt x="391885" y="537210"/>
                    </a:cubicBezTo>
                    <a:cubicBezTo>
                      <a:pt x="405243" y="521625"/>
                      <a:pt x="435428" y="493667"/>
                      <a:pt x="435428" y="493667"/>
                    </a:cubicBezTo>
                    <a:cubicBezTo>
                      <a:pt x="458084" y="403048"/>
                      <a:pt x="430498" y="492642"/>
                      <a:pt x="468085" y="417467"/>
                    </a:cubicBezTo>
                    <a:cubicBezTo>
                      <a:pt x="494341" y="364954"/>
                      <a:pt x="454632" y="382894"/>
                      <a:pt x="533400" y="330382"/>
                    </a:cubicBezTo>
                    <a:cubicBezTo>
                      <a:pt x="555171" y="315868"/>
                      <a:pt x="580212" y="305342"/>
                      <a:pt x="598714" y="286839"/>
                    </a:cubicBezTo>
                    <a:cubicBezTo>
                      <a:pt x="605971" y="279582"/>
                      <a:pt x="614074" y="273081"/>
                      <a:pt x="620485" y="265067"/>
                    </a:cubicBezTo>
                    <a:cubicBezTo>
                      <a:pt x="628658" y="254851"/>
                      <a:pt x="633006" y="241661"/>
                      <a:pt x="642257" y="232410"/>
                    </a:cubicBezTo>
                    <a:cubicBezTo>
                      <a:pt x="651508" y="223159"/>
                      <a:pt x="665068" y="219254"/>
                      <a:pt x="674914" y="210639"/>
                    </a:cubicBezTo>
                    <a:cubicBezTo>
                      <a:pt x="694223" y="193743"/>
                      <a:pt x="711199" y="174353"/>
                      <a:pt x="729342" y="156210"/>
                    </a:cubicBezTo>
                    <a:cubicBezTo>
                      <a:pt x="736599" y="148953"/>
                      <a:pt x="742575" y="140132"/>
                      <a:pt x="751114" y="134439"/>
                    </a:cubicBezTo>
                    <a:lnTo>
                      <a:pt x="816428" y="90896"/>
                    </a:lnTo>
                    <a:cubicBezTo>
                      <a:pt x="823685" y="80010"/>
                      <a:pt x="827984" y="66412"/>
                      <a:pt x="838200" y="58239"/>
                    </a:cubicBezTo>
                    <a:cubicBezTo>
                      <a:pt x="847160" y="51071"/>
                      <a:pt x="860594" y="52485"/>
                      <a:pt x="870857" y="47353"/>
                    </a:cubicBezTo>
                    <a:cubicBezTo>
                      <a:pt x="882559" y="41502"/>
                      <a:pt x="891812" y="31433"/>
                      <a:pt x="903514" y="25582"/>
                    </a:cubicBezTo>
                    <a:cubicBezTo>
                      <a:pt x="919132" y="17773"/>
                      <a:pt x="965761" y="7298"/>
                      <a:pt x="979714" y="3810"/>
                    </a:cubicBezTo>
                    <a:cubicBezTo>
                      <a:pt x="1023257" y="7439"/>
                      <a:pt x="1069194" y="0"/>
                      <a:pt x="1110342" y="14696"/>
                    </a:cubicBezTo>
                    <a:cubicBezTo>
                      <a:pt x="1125624" y="20154"/>
                      <a:pt x="1126087" y="43172"/>
                      <a:pt x="1132114" y="58239"/>
                    </a:cubicBezTo>
                    <a:cubicBezTo>
                      <a:pt x="1140637" y="79547"/>
                      <a:pt x="1146628" y="101782"/>
                      <a:pt x="1153885" y="123553"/>
                    </a:cubicBezTo>
                    <a:cubicBezTo>
                      <a:pt x="1157514" y="134439"/>
                      <a:pt x="1161988" y="145078"/>
                      <a:pt x="1164771" y="156210"/>
                    </a:cubicBezTo>
                    <a:cubicBezTo>
                      <a:pt x="1168400" y="170724"/>
                      <a:pt x="1168966" y="186371"/>
                      <a:pt x="1175657" y="199753"/>
                    </a:cubicBezTo>
                    <a:cubicBezTo>
                      <a:pt x="1180247" y="208933"/>
                      <a:pt x="1190171" y="214268"/>
                      <a:pt x="1197428" y="221525"/>
                    </a:cubicBezTo>
                    <a:lnTo>
                      <a:pt x="1230085" y="319496"/>
                    </a:lnTo>
                    <a:lnTo>
                      <a:pt x="1240971" y="352153"/>
                    </a:lnTo>
                    <a:cubicBezTo>
                      <a:pt x="1244600" y="363039"/>
                      <a:pt x="1249607" y="373558"/>
                      <a:pt x="1251857" y="384810"/>
                    </a:cubicBezTo>
                    <a:cubicBezTo>
                      <a:pt x="1258073" y="415892"/>
                      <a:pt x="1264402" y="452030"/>
                      <a:pt x="1273628" y="482782"/>
                    </a:cubicBezTo>
                    <a:cubicBezTo>
                      <a:pt x="1280223" y="504763"/>
                      <a:pt x="1288143" y="526325"/>
                      <a:pt x="1295400" y="548096"/>
                    </a:cubicBezTo>
                    <a:cubicBezTo>
                      <a:pt x="1299029" y="558982"/>
                      <a:pt x="1299920" y="571206"/>
                      <a:pt x="1306285" y="580753"/>
                    </a:cubicBezTo>
                    <a:lnTo>
                      <a:pt x="1328057" y="613410"/>
                    </a:lnTo>
                    <a:lnTo>
                      <a:pt x="1360714" y="711382"/>
                    </a:lnTo>
                    <a:cubicBezTo>
                      <a:pt x="1364343" y="722268"/>
                      <a:pt x="1368817" y="732907"/>
                      <a:pt x="1371600" y="744039"/>
                    </a:cubicBezTo>
                    <a:cubicBezTo>
                      <a:pt x="1375228" y="758553"/>
                      <a:pt x="1378375" y="773197"/>
                      <a:pt x="1382485" y="787582"/>
                    </a:cubicBezTo>
                    <a:cubicBezTo>
                      <a:pt x="1385637" y="798615"/>
                      <a:pt x="1390882" y="809038"/>
                      <a:pt x="1393371" y="820239"/>
                    </a:cubicBezTo>
                    <a:cubicBezTo>
                      <a:pt x="1395556" y="830072"/>
                      <a:pt x="1406469" y="911750"/>
                      <a:pt x="1415142" y="929096"/>
                    </a:cubicBezTo>
                    <a:cubicBezTo>
                      <a:pt x="1419732" y="938276"/>
                      <a:pt x="1429657" y="943610"/>
                      <a:pt x="1436914" y="950867"/>
                    </a:cubicBezTo>
                    <a:cubicBezTo>
                      <a:pt x="1447191" y="981698"/>
                      <a:pt x="1446846" y="990211"/>
                      <a:pt x="1469571" y="1016182"/>
                    </a:cubicBezTo>
                    <a:cubicBezTo>
                      <a:pt x="1486467" y="1035491"/>
                      <a:pt x="1499659" y="1062496"/>
                      <a:pt x="1524000" y="1070610"/>
                    </a:cubicBezTo>
                    <a:cubicBezTo>
                      <a:pt x="1534886" y="1074239"/>
                      <a:pt x="1546394" y="1076364"/>
                      <a:pt x="1556657" y="1081496"/>
                    </a:cubicBezTo>
                    <a:cubicBezTo>
                      <a:pt x="1659485" y="1132911"/>
                      <a:pt x="1570100" y="1100491"/>
                      <a:pt x="1643742" y="1125039"/>
                    </a:cubicBezTo>
                    <a:cubicBezTo>
                      <a:pt x="1720234" y="1201527"/>
                      <a:pt x="1669178" y="1161192"/>
                      <a:pt x="1905000" y="1135925"/>
                    </a:cubicBezTo>
                    <a:cubicBezTo>
                      <a:pt x="1905002" y="1135925"/>
                      <a:pt x="1986641" y="1108710"/>
                      <a:pt x="2002971" y="1103267"/>
                    </a:cubicBezTo>
                    <a:lnTo>
                      <a:pt x="2035628" y="1092382"/>
                    </a:lnTo>
                    <a:cubicBezTo>
                      <a:pt x="2059470" y="1068540"/>
                      <a:pt x="2058014" y="1067149"/>
                      <a:pt x="2090057" y="1048839"/>
                    </a:cubicBezTo>
                    <a:cubicBezTo>
                      <a:pt x="2104146" y="1040788"/>
                      <a:pt x="2119511" y="1035118"/>
                      <a:pt x="2133600" y="1027067"/>
                    </a:cubicBezTo>
                    <a:cubicBezTo>
                      <a:pt x="2144959" y="1020576"/>
                      <a:pt x="2154302" y="1010609"/>
                      <a:pt x="2166257" y="1005296"/>
                    </a:cubicBezTo>
                    <a:cubicBezTo>
                      <a:pt x="2187228" y="995976"/>
                      <a:pt x="2209800" y="990782"/>
                      <a:pt x="2231571" y="983525"/>
                    </a:cubicBezTo>
                    <a:cubicBezTo>
                      <a:pt x="2267941" y="971402"/>
                      <a:pt x="2266760" y="970867"/>
                      <a:pt x="2307771" y="961753"/>
                    </a:cubicBezTo>
                    <a:cubicBezTo>
                      <a:pt x="2325833" y="957739"/>
                      <a:pt x="2344250" y="955354"/>
                      <a:pt x="2362200" y="950867"/>
                    </a:cubicBezTo>
                    <a:cubicBezTo>
                      <a:pt x="2373332" y="948084"/>
                      <a:pt x="2383824" y="943134"/>
                      <a:pt x="2394857" y="939982"/>
                    </a:cubicBezTo>
                    <a:cubicBezTo>
                      <a:pt x="2409242" y="935872"/>
                      <a:pt x="2423795" y="932342"/>
                      <a:pt x="2438400" y="929096"/>
                    </a:cubicBezTo>
                    <a:cubicBezTo>
                      <a:pt x="2507721" y="913691"/>
                      <a:pt x="2505211" y="916834"/>
                      <a:pt x="2590800" y="907325"/>
                    </a:cubicBezTo>
                    <a:cubicBezTo>
                      <a:pt x="2709189" y="877726"/>
                      <a:pt x="2598250" y="902474"/>
                      <a:pt x="2852057" y="885553"/>
                    </a:cubicBezTo>
                    <a:cubicBezTo>
                      <a:pt x="2888443" y="883127"/>
                      <a:pt x="2924628" y="878296"/>
                      <a:pt x="2960914" y="874667"/>
                    </a:cubicBezTo>
                    <a:cubicBezTo>
                      <a:pt x="2975428" y="871039"/>
                      <a:pt x="2990072" y="867892"/>
                      <a:pt x="3004457" y="863782"/>
                    </a:cubicBezTo>
                    <a:cubicBezTo>
                      <a:pt x="3015490" y="860630"/>
                      <a:pt x="3025825" y="854949"/>
                      <a:pt x="3037114" y="852896"/>
                    </a:cubicBezTo>
                    <a:cubicBezTo>
                      <a:pt x="3128537" y="836273"/>
                      <a:pt x="3101193" y="851090"/>
                      <a:pt x="3167742" y="831125"/>
                    </a:cubicBezTo>
                    <a:cubicBezTo>
                      <a:pt x="3189724" y="824531"/>
                      <a:pt x="3211285" y="816610"/>
                      <a:pt x="3233057" y="809353"/>
                    </a:cubicBezTo>
                    <a:lnTo>
                      <a:pt x="3265714" y="798467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506686" y="4267200"/>
                <a:ext cx="3265714" cy="1201527"/>
              </a:xfrm>
              <a:custGeom>
                <a:avLst/>
                <a:gdLst>
                  <a:gd name="connsiteX0" fmla="*/ 0 w 3265714"/>
                  <a:gd name="connsiteY0" fmla="*/ 820239 h 1201527"/>
                  <a:gd name="connsiteX1" fmla="*/ 76200 w 3265714"/>
                  <a:gd name="connsiteY1" fmla="*/ 798467 h 1201527"/>
                  <a:gd name="connsiteX2" fmla="*/ 141514 w 3265714"/>
                  <a:gd name="connsiteY2" fmla="*/ 787582 h 1201527"/>
                  <a:gd name="connsiteX3" fmla="*/ 206828 w 3265714"/>
                  <a:gd name="connsiteY3" fmla="*/ 765810 h 1201527"/>
                  <a:gd name="connsiteX4" fmla="*/ 239485 w 3265714"/>
                  <a:gd name="connsiteY4" fmla="*/ 754925 h 1201527"/>
                  <a:gd name="connsiteX5" fmla="*/ 250371 w 3265714"/>
                  <a:gd name="connsiteY5" fmla="*/ 722267 h 1201527"/>
                  <a:gd name="connsiteX6" fmla="*/ 304800 w 3265714"/>
                  <a:gd name="connsiteY6" fmla="*/ 667839 h 1201527"/>
                  <a:gd name="connsiteX7" fmla="*/ 348342 w 3265714"/>
                  <a:gd name="connsiteY7" fmla="*/ 591639 h 1201527"/>
                  <a:gd name="connsiteX8" fmla="*/ 370114 w 3265714"/>
                  <a:gd name="connsiteY8" fmla="*/ 569867 h 1201527"/>
                  <a:gd name="connsiteX9" fmla="*/ 391885 w 3265714"/>
                  <a:gd name="connsiteY9" fmla="*/ 537210 h 1201527"/>
                  <a:gd name="connsiteX10" fmla="*/ 435428 w 3265714"/>
                  <a:gd name="connsiteY10" fmla="*/ 493667 h 1201527"/>
                  <a:gd name="connsiteX11" fmla="*/ 468085 w 3265714"/>
                  <a:gd name="connsiteY11" fmla="*/ 417467 h 1201527"/>
                  <a:gd name="connsiteX12" fmla="*/ 533400 w 3265714"/>
                  <a:gd name="connsiteY12" fmla="*/ 330382 h 1201527"/>
                  <a:gd name="connsiteX13" fmla="*/ 598714 w 3265714"/>
                  <a:gd name="connsiteY13" fmla="*/ 286839 h 1201527"/>
                  <a:gd name="connsiteX14" fmla="*/ 620485 w 3265714"/>
                  <a:gd name="connsiteY14" fmla="*/ 265067 h 1201527"/>
                  <a:gd name="connsiteX15" fmla="*/ 642257 w 3265714"/>
                  <a:gd name="connsiteY15" fmla="*/ 232410 h 1201527"/>
                  <a:gd name="connsiteX16" fmla="*/ 674914 w 3265714"/>
                  <a:gd name="connsiteY16" fmla="*/ 210639 h 1201527"/>
                  <a:gd name="connsiteX17" fmla="*/ 729342 w 3265714"/>
                  <a:gd name="connsiteY17" fmla="*/ 156210 h 1201527"/>
                  <a:gd name="connsiteX18" fmla="*/ 751114 w 3265714"/>
                  <a:gd name="connsiteY18" fmla="*/ 134439 h 1201527"/>
                  <a:gd name="connsiteX19" fmla="*/ 816428 w 3265714"/>
                  <a:gd name="connsiteY19" fmla="*/ 90896 h 1201527"/>
                  <a:gd name="connsiteX20" fmla="*/ 838200 w 3265714"/>
                  <a:gd name="connsiteY20" fmla="*/ 58239 h 1201527"/>
                  <a:gd name="connsiteX21" fmla="*/ 870857 w 3265714"/>
                  <a:gd name="connsiteY21" fmla="*/ 47353 h 1201527"/>
                  <a:gd name="connsiteX22" fmla="*/ 903514 w 3265714"/>
                  <a:gd name="connsiteY22" fmla="*/ 25582 h 1201527"/>
                  <a:gd name="connsiteX23" fmla="*/ 979714 w 3265714"/>
                  <a:gd name="connsiteY23" fmla="*/ 3810 h 1201527"/>
                  <a:gd name="connsiteX24" fmla="*/ 1110342 w 3265714"/>
                  <a:gd name="connsiteY24" fmla="*/ 14696 h 1201527"/>
                  <a:gd name="connsiteX25" fmla="*/ 1132114 w 3265714"/>
                  <a:gd name="connsiteY25" fmla="*/ 58239 h 1201527"/>
                  <a:gd name="connsiteX26" fmla="*/ 1153885 w 3265714"/>
                  <a:gd name="connsiteY26" fmla="*/ 123553 h 1201527"/>
                  <a:gd name="connsiteX27" fmla="*/ 1164771 w 3265714"/>
                  <a:gd name="connsiteY27" fmla="*/ 156210 h 1201527"/>
                  <a:gd name="connsiteX28" fmla="*/ 1175657 w 3265714"/>
                  <a:gd name="connsiteY28" fmla="*/ 199753 h 1201527"/>
                  <a:gd name="connsiteX29" fmla="*/ 1197428 w 3265714"/>
                  <a:gd name="connsiteY29" fmla="*/ 221525 h 1201527"/>
                  <a:gd name="connsiteX30" fmla="*/ 1230085 w 3265714"/>
                  <a:gd name="connsiteY30" fmla="*/ 319496 h 1201527"/>
                  <a:gd name="connsiteX31" fmla="*/ 1240971 w 3265714"/>
                  <a:gd name="connsiteY31" fmla="*/ 352153 h 1201527"/>
                  <a:gd name="connsiteX32" fmla="*/ 1251857 w 3265714"/>
                  <a:gd name="connsiteY32" fmla="*/ 384810 h 1201527"/>
                  <a:gd name="connsiteX33" fmla="*/ 1273628 w 3265714"/>
                  <a:gd name="connsiteY33" fmla="*/ 482782 h 1201527"/>
                  <a:gd name="connsiteX34" fmla="*/ 1295400 w 3265714"/>
                  <a:gd name="connsiteY34" fmla="*/ 548096 h 1201527"/>
                  <a:gd name="connsiteX35" fmla="*/ 1306285 w 3265714"/>
                  <a:gd name="connsiteY35" fmla="*/ 580753 h 1201527"/>
                  <a:gd name="connsiteX36" fmla="*/ 1328057 w 3265714"/>
                  <a:gd name="connsiteY36" fmla="*/ 613410 h 1201527"/>
                  <a:gd name="connsiteX37" fmla="*/ 1360714 w 3265714"/>
                  <a:gd name="connsiteY37" fmla="*/ 711382 h 1201527"/>
                  <a:gd name="connsiteX38" fmla="*/ 1371600 w 3265714"/>
                  <a:gd name="connsiteY38" fmla="*/ 744039 h 1201527"/>
                  <a:gd name="connsiteX39" fmla="*/ 1382485 w 3265714"/>
                  <a:gd name="connsiteY39" fmla="*/ 787582 h 1201527"/>
                  <a:gd name="connsiteX40" fmla="*/ 1393371 w 3265714"/>
                  <a:gd name="connsiteY40" fmla="*/ 820239 h 1201527"/>
                  <a:gd name="connsiteX41" fmla="*/ 1415142 w 3265714"/>
                  <a:gd name="connsiteY41" fmla="*/ 929096 h 1201527"/>
                  <a:gd name="connsiteX42" fmla="*/ 1436914 w 3265714"/>
                  <a:gd name="connsiteY42" fmla="*/ 950867 h 1201527"/>
                  <a:gd name="connsiteX43" fmla="*/ 1469571 w 3265714"/>
                  <a:gd name="connsiteY43" fmla="*/ 1016182 h 1201527"/>
                  <a:gd name="connsiteX44" fmla="*/ 1524000 w 3265714"/>
                  <a:gd name="connsiteY44" fmla="*/ 1070610 h 1201527"/>
                  <a:gd name="connsiteX45" fmla="*/ 1556657 w 3265714"/>
                  <a:gd name="connsiteY45" fmla="*/ 1081496 h 1201527"/>
                  <a:gd name="connsiteX46" fmla="*/ 1643742 w 3265714"/>
                  <a:gd name="connsiteY46" fmla="*/ 1125039 h 1201527"/>
                  <a:gd name="connsiteX47" fmla="*/ 1905000 w 3265714"/>
                  <a:gd name="connsiteY47" fmla="*/ 1135925 h 1201527"/>
                  <a:gd name="connsiteX48" fmla="*/ 2002971 w 3265714"/>
                  <a:gd name="connsiteY48" fmla="*/ 1103267 h 1201527"/>
                  <a:gd name="connsiteX49" fmla="*/ 2035628 w 3265714"/>
                  <a:gd name="connsiteY49" fmla="*/ 1092382 h 1201527"/>
                  <a:gd name="connsiteX50" fmla="*/ 2090057 w 3265714"/>
                  <a:gd name="connsiteY50" fmla="*/ 1048839 h 1201527"/>
                  <a:gd name="connsiteX51" fmla="*/ 2133600 w 3265714"/>
                  <a:gd name="connsiteY51" fmla="*/ 1027067 h 1201527"/>
                  <a:gd name="connsiteX52" fmla="*/ 2166257 w 3265714"/>
                  <a:gd name="connsiteY52" fmla="*/ 1005296 h 1201527"/>
                  <a:gd name="connsiteX53" fmla="*/ 2231571 w 3265714"/>
                  <a:gd name="connsiteY53" fmla="*/ 983525 h 1201527"/>
                  <a:gd name="connsiteX54" fmla="*/ 2307771 w 3265714"/>
                  <a:gd name="connsiteY54" fmla="*/ 961753 h 1201527"/>
                  <a:gd name="connsiteX55" fmla="*/ 2362200 w 3265714"/>
                  <a:gd name="connsiteY55" fmla="*/ 950867 h 1201527"/>
                  <a:gd name="connsiteX56" fmla="*/ 2394857 w 3265714"/>
                  <a:gd name="connsiteY56" fmla="*/ 939982 h 1201527"/>
                  <a:gd name="connsiteX57" fmla="*/ 2438400 w 3265714"/>
                  <a:gd name="connsiteY57" fmla="*/ 929096 h 1201527"/>
                  <a:gd name="connsiteX58" fmla="*/ 2590800 w 3265714"/>
                  <a:gd name="connsiteY58" fmla="*/ 907325 h 1201527"/>
                  <a:gd name="connsiteX59" fmla="*/ 2852057 w 3265714"/>
                  <a:gd name="connsiteY59" fmla="*/ 885553 h 1201527"/>
                  <a:gd name="connsiteX60" fmla="*/ 2960914 w 3265714"/>
                  <a:gd name="connsiteY60" fmla="*/ 874667 h 1201527"/>
                  <a:gd name="connsiteX61" fmla="*/ 3004457 w 3265714"/>
                  <a:gd name="connsiteY61" fmla="*/ 863782 h 1201527"/>
                  <a:gd name="connsiteX62" fmla="*/ 3037114 w 3265714"/>
                  <a:gd name="connsiteY62" fmla="*/ 852896 h 1201527"/>
                  <a:gd name="connsiteX63" fmla="*/ 3167742 w 3265714"/>
                  <a:gd name="connsiteY63" fmla="*/ 831125 h 1201527"/>
                  <a:gd name="connsiteX64" fmla="*/ 3233057 w 3265714"/>
                  <a:gd name="connsiteY64" fmla="*/ 809353 h 1201527"/>
                  <a:gd name="connsiteX65" fmla="*/ 3265714 w 3265714"/>
                  <a:gd name="connsiteY65" fmla="*/ 798467 h 120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265714" h="1201527">
                    <a:moveTo>
                      <a:pt x="0" y="820239"/>
                    </a:moveTo>
                    <a:cubicBezTo>
                      <a:pt x="31124" y="809864"/>
                      <a:pt x="42030" y="805301"/>
                      <a:pt x="76200" y="798467"/>
                    </a:cubicBezTo>
                    <a:cubicBezTo>
                      <a:pt x="97843" y="794138"/>
                      <a:pt x="119743" y="791210"/>
                      <a:pt x="141514" y="787582"/>
                    </a:cubicBezTo>
                    <a:lnTo>
                      <a:pt x="206828" y="765810"/>
                    </a:lnTo>
                    <a:lnTo>
                      <a:pt x="239485" y="754925"/>
                    </a:lnTo>
                    <a:cubicBezTo>
                      <a:pt x="243114" y="744039"/>
                      <a:pt x="243486" y="731447"/>
                      <a:pt x="250371" y="722267"/>
                    </a:cubicBezTo>
                    <a:cubicBezTo>
                      <a:pt x="265766" y="701741"/>
                      <a:pt x="304800" y="667839"/>
                      <a:pt x="304800" y="667839"/>
                    </a:cubicBezTo>
                    <a:cubicBezTo>
                      <a:pt x="319699" y="638041"/>
                      <a:pt x="327827" y="617282"/>
                      <a:pt x="348342" y="591639"/>
                    </a:cubicBezTo>
                    <a:cubicBezTo>
                      <a:pt x="354753" y="583625"/>
                      <a:pt x="363703" y="577881"/>
                      <a:pt x="370114" y="569867"/>
                    </a:cubicBezTo>
                    <a:cubicBezTo>
                      <a:pt x="378287" y="559651"/>
                      <a:pt x="383371" y="547143"/>
                      <a:pt x="391885" y="537210"/>
                    </a:cubicBezTo>
                    <a:cubicBezTo>
                      <a:pt x="405243" y="521625"/>
                      <a:pt x="435428" y="493667"/>
                      <a:pt x="435428" y="493667"/>
                    </a:cubicBezTo>
                    <a:cubicBezTo>
                      <a:pt x="458084" y="403048"/>
                      <a:pt x="430498" y="492642"/>
                      <a:pt x="468085" y="417467"/>
                    </a:cubicBezTo>
                    <a:cubicBezTo>
                      <a:pt x="494341" y="364954"/>
                      <a:pt x="454632" y="382894"/>
                      <a:pt x="533400" y="330382"/>
                    </a:cubicBezTo>
                    <a:cubicBezTo>
                      <a:pt x="555171" y="315868"/>
                      <a:pt x="580212" y="305342"/>
                      <a:pt x="598714" y="286839"/>
                    </a:cubicBezTo>
                    <a:cubicBezTo>
                      <a:pt x="605971" y="279582"/>
                      <a:pt x="614074" y="273081"/>
                      <a:pt x="620485" y="265067"/>
                    </a:cubicBezTo>
                    <a:cubicBezTo>
                      <a:pt x="628658" y="254851"/>
                      <a:pt x="633006" y="241661"/>
                      <a:pt x="642257" y="232410"/>
                    </a:cubicBezTo>
                    <a:cubicBezTo>
                      <a:pt x="651508" y="223159"/>
                      <a:pt x="665068" y="219254"/>
                      <a:pt x="674914" y="210639"/>
                    </a:cubicBezTo>
                    <a:cubicBezTo>
                      <a:pt x="694223" y="193743"/>
                      <a:pt x="711199" y="174353"/>
                      <a:pt x="729342" y="156210"/>
                    </a:cubicBezTo>
                    <a:cubicBezTo>
                      <a:pt x="736599" y="148953"/>
                      <a:pt x="742575" y="140132"/>
                      <a:pt x="751114" y="134439"/>
                    </a:cubicBezTo>
                    <a:lnTo>
                      <a:pt x="816428" y="90896"/>
                    </a:lnTo>
                    <a:cubicBezTo>
                      <a:pt x="823685" y="80010"/>
                      <a:pt x="827984" y="66412"/>
                      <a:pt x="838200" y="58239"/>
                    </a:cubicBezTo>
                    <a:cubicBezTo>
                      <a:pt x="847160" y="51071"/>
                      <a:pt x="860594" y="52485"/>
                      <a:pt x="870857" y="47353"/>
                    </a:cubicBezTo>
                    <a:cubicBezTo>
                      <a:pt x="882559" y="41502"/>
                      <a:pt x="891812" y="31433"/>
                      <a:pt x="903514" y="25582"/>
                    </a:cubicBezTo>
                    <a:cubicBezTo>
                      <a:pt x="919132" y="17773"/>
                      <a:pt x="965761" y="7298"/>
                      <a:pt x="979714" y="3810"/>
                    </a:cubicBezTo>
                    <a:cubicBezTo>
                      <a:pt x="1023257" y="7439"/>
                      <a:pt x="1069194" y="0"/>
                      <a:pt x="1110342" y="14696"/>
                    </a:cubicBezTo>
                    <a:cubicBezTo>
                      <a:pt x="1125624" y="20154"/>
                      <a:pt x="1126087" y="43172"/>
                      <a:pt x="1132114" y="58239"/>
                    </a:cubicBezTo>
                    <a:cubicBezTo>
                      <a:pt x="1140637" y="79547"/>
                      <a:pt x="1146628" y="101782"/>
                      <a:pt x="1153885" y="123553"/>
                    </a:cubicBezTo>
                    <a:cubicBezTo>
                      <a:pt x="1157514" y="134439"/>
                      <a:pt x="1161988" y="145078"/>
                      <a:pt x="1164771" y="156210"/>
                    </a:cubicBezTo>
                    <a:cubicBezTo>
                      <a:pt x="1168400" y="170724"/>
                      <a:pt x="1168966" y="186371"/>
                      <a:pt x="1175657" y="199753"/>
                    </a:cubicBezTo>
                    <a:cubicBezTo>
                      <a:pt x="1180247" y="208933"/>
                      <a:pt x="1190171" y="214268"/>
                      <a:pt x="1197428" y="221525"/>
                    </a:cubicBezTo>
                    <a:lnTo>
                      <a:pt x="1230085" y="319496"/>
                    </a:lnTo>
                    <a:lnTo>
                      <a:pt x="1240971" y="352153"/>
                    </a:lnTo>
                    <a:cubicBezTo>
                      <a:pt x="1244600" y="363039"/>
                      <a:pt x="1249607" y="373558"/>
                      <a:pt x="1251857" y="384810"/>
                    </a:cubicBezTo>
                    <a:cubicBezTo>
                      <a:pt x="1258073" y="415892"/>
                      <a:pt x="1264402" y="452030"/>
                      <a:pt x="1273628" y="482782"/>
                    </a:cubicBezTo>
                    <a:cubicBezTo>
                      <a:pt x="1280223" y="504763"/>
                      <a:pt x="1288143" y="526325"/>
                      <a:pt x="1295400" y="548096"/>
                    </a:cubicBezTo>
                    <a:cubicBezTo>
                      <a:pt x="1299029" y="558982"/>
                      <a:pt x="1299920" y="571206"/>
                      <a:pt x="1306285" y="580753"/>
                    </a:cubicBezTo>
                    <a:lnTo>
                      <a:pt x="1328057" y="613410"/>
                    </a:lnTo>
                    <a:lnTo>
                      <a:pt x="1360714" y="711382"/>
                    </a:lnTo>
                    <a:cubicBezTo>
                      <a:pt x="1364343" y="722268"/>
                      <a:pt x="1368817" y="732907"/>
                      <a:pt x="1371600" y="744039"/>
                    </a:cubicBezTo>
                    <a:cubicBezTo>
                      <a:pt x="1375228" y="758553"/>
                      <a:pt x="1378375" y="773197"/>
                      <a:pt x="1382485" y="787582"/>
                    </a:cubicBezTo>
                    <a:cubicBezTo>
                      <a:pt x="1385637" y="798615"/>
                      <a:pt x="1390882" y="809038"/>
                      <a:pt x="1393371" y="820239"/>
                    </a:cubicBezTo>
                    <a:cubicBezTo>
                      <a:pt x="1395556" y="830072"/>
                      <a:pt x="1406469" y="911750"/>
                      <a:pt x="1415142" y="929096"/>
                    </a:cubicBezTo>
                    <a:cubicBezTo>
                      <a:pt x="1419732" y="938276"/>
                      <a:pt x="1429657" y="943610"/>
                      <a:pt x="1436914" y="950867"/>
                    </a:cubicBezTo>
                    <a:cubicBezTo>
                      <a:pt x="1447191" y="981698"/>
                      <a:pt x="1446846" y="990211"/>
                      <a:pt x="1469571" y="1016182"/>
                    </a:cubicBezTo>
                    <a:cubicBezTo>
                      <a:pt x="1486467" y="1035491"/>
                      <a:pt x="1499659" y="1062496"/>
                      <a:pt x="1524000" y="1070610"/>
                    </a:cubicBezTo>
                    <a:cubicBezTo>
                      <a:pt x="1534886" y="1074239"/>
                      <a:pt x="1546394" y="1076364"/>
                      <a:pt x="1556657" y="1081496"/>
                    </a:cubicBezTo>
                    <a:cubicBezTo>
                      <a:pt x="1659485" y="1132911"/>
                      <a:pt x="1570100" y="1100491"/>
                      <a:pt x="1643742" y="1125039"/>
                    </a:cubicBezTo>
                    <a:cubicBezTo>
                      <a:pt x="1720234" y="1201527"/>
                      <a:pt x="1669178" y="1161192"/>
                      <a:pt x="1905000" y="1135925"/>
                    </a:cubicBezTo>
                    <a:cubicBezTo>
                      <a:pt x="1905002" y="1135925"/>
                      <a:pt x="1986641" y="1108710"/>
                      <a:pt x="2002971" y="1103267"/>
                    </a:cubicBezTo>
                    <a:lnTo>
                      <a:pt x="2035628" y="1092382"/>
                    </a:lnTo>
                    <a:cubicBezTo>
                      <a:pt x="2059470" y="1068540"/>
                      <a:pt x="2058014" y="1067149"/>
                      <a:pt x="2090057" y="1048839"/>
                    </a:cubicBezTo>
                    <a:cubicBezTo>
                      <a:pt x="2104146" y="1040788"/>
                      <a:pt x="2119511" y="1035118"/>
                      <a:pt x="2133600" y="1027067"/>
                    </a:cubicBezTo>
                    <a:cubicBezTo>
                      <a:pt x="2144959" y="1020576"/>
                      <a:pt x="2154302" y="1010609"/>
                      <a:pt x="2166257" y="1005296"/>
                    </a:cubicBezTo>
                    <a:cubicBezTo>
                      <a:pt x="2187228" y="995976"/>
                      <a:pt x="2209800" y="990782"/>
                      <a:pt x="2231571" y="983525"/>
                    </a:cubicBezTo>
                    <a:cubicBezTo>
                      <a:pt x="2267941" y="971402"/>
                      <a:pt x="2266760" y="970867"/>
                      <a:pt x="2307771" y="961753"/>
                    </a:cubicBezTo>
                    <a:cubicBezTo>
                      <a:pt x="2325833" y="957739"/>
                      <a:pt x="2344250" y="955354"/>
                      <a:pt x="2362200" y="950867"/>
                    </a:cubicBezTo>
                    <a:cubicBezTo>
                      <a:pt x="2373332" y="948084"/>
                      <a:pt x="2383824" y="943134"/>
                      <a:pt x="2394857" y="939982"/>
                    </a:cubicBezTo>
                    <a:cubicBezTo>
                      <a:pt x="2409242" y="935872"/>
                      <a:pt x="2423795" y="932342"/>
                      <a:pt x="2438400" y="929096"/>
                    </a:cubicBezTo>
                    <a:cubicBezTo>
                      <a:pt x="2507721" y="913691"/>
                      <a:pt x="2505211" y="916834"/>
                      <a:pt x="2590800" y="907325"/>
                    </a:cubicBezTo>
                    <a:cubicBezTo>
                      <a:pt x="2709189" y="877726"/>
                      <a:pt x="2598250" y="902474"/>
                      <a:pt x="2852057" y="885553"/>
                    </a:cubicBezTo>
                    <a:cubicBezTo>
                      <a:pt x="2888443" y="883127"/>
                      <a:pt x="2924628" y="878296"/>
                      <a:pt x="2960914" y="874667"/>
                    </a:cubicBezTo>
                    <a:cubicBezTo>
                      <a:pt x="2975428" y="871039"/>
                      <a:pt x="2990072" y="867892"/>
                      <a:pt x="3004457" y="863782"/>
                    </a:cubicBezTo>
                    <a:cubicBezTo>
                      <a:pt x="3015490" y="860630"/>
                      <a:pt x="3025825" y="854949"/>
                      <a:pt x="3037114" y="852896"/>
                    </a:cubicBezTo>
                    <a:cubicBezTo>
                      <a:pt x="3128537" y="836273"/>
                      <a:pt x="3101193" y="851090"/>
                      <a:pt x="3167742" y="831125"/>
                    </a:cubicBezTo>
                    <a:cubicBezTo>
                      <a:pt x="3189724" y="824531"/>
                      <a:pt x="3211285" y="816610"/>
                      <a:pt x="3233057" y="809353"/>
                    </a:cubicBezTo>
                    <a:lnTo>
                      <a:pt x="3265714" y="798467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676400" y="4208673"/>
                <a:ext cx="3265714" cy="1201527"/>
              </a:xfrm>
              <a:custGeom>
                <a:avLst/>
                <a:gdLst>
                  <a:gd name="connsiteX0" fmla="*/ 0 w 3265714"/>
                  <a:gd name="connsiteY0" fmla="*/ 820239 h 1201527"/>
                  <a:gd name="connsiteX1" fmla="*/ 76200 w 3265714"/>
                  <a:gd name="connsiteY1" fmla="*/ 798467 h 1201527"/>
                  <a:gd name="connsiteX2" fmla="*/ 141514 w 3265714"/>
                  <a:gd name="connsiteY2" fmla="*/ 787582 h 1201527"/>
                  <a:gd name="connsiteX3" fmla="*/ 206828 w 3265714"/>
                  <a:gd name="connsiteY3" fmla="*/ 765810 h 1201527"/>
                  <a:gd name="connsiteX4" fmla="*/ 239485 w 3265714"/>
                  <a:gd name="connsiteY4" fmla="*/ 754925 h 1201527"/>
                  <a:gd name="connsiteX5" fmla="*/ 250371 w 3265714"/>
                  <a:gd name="connsiteY5" fmla="*/ 722267 h 1201527"/>
                  <a:gd name="connsiteX6" fmla="*/ 304800 w 3265714"/>
                  <a:gd name="connsiteY6" fmla="*/ 667839 h 1201527"/>
                  <a:gd name="connsiteX7" fmla="*/ 348342 w 3265714"/>
                  <a:gd name="connsiteY7" fmla="*/ 591639 h 1201527"/>
                  <a:gd name="connsiteX8" fmla="*/ 370114 w 3265714"/>
                  <a:gd name="connsiteY8" fmla="*/ 569867 h 1201527"/>
                  <a:gd name="connsiteX9" fmla="*/ 391885 w 3265714"/>
                  <a:gd name="connsiteY9" fmla="*/ 537210 h 1201527"/>
                  <a:gd name="connsiteX10" fmla="*/ 435428 w 3265714"/>
                  <a:gd name="connsiteY10" fmla="*/ 493667 h 1201527"/>
                  <a:gd name="connsiteX11" fmla="*/ 468085 w 3265714"/>
                  <a:gd name="connsiteY11" fmla="*/ 417467 h 1201527"/>
                  <a:gd name="connsiteX12" fmla="*/ 533400 w 3265714"/>
                  <a:gd name="connsiteY12" fmla="*/ 330382 h 1201527"/>
                  <a:gd name="connsiteX13" fmla="*/ 598714 w 3265714"/>
                  <a:gd name="connsiteY13" fmla="*/ 286839 h 1201527"/>
                  <a:gd name="connsiteX14" fmla="*/ 620485 w 3265714"/>
                  <a:gd name="connsiteY14" fmla="*/ 265067 h 1201527"/>
                  <a:gd name="connsiteX15" fmla="*/ 642257 w 3265714"/>
                  <a:gd name="connsiteY15" fmla="*/ 232410 h 1201527"/>
                  <a:gd name="connsiteX16" fmla="*/ 674914 w 3265714"/>
                  <a:gd name="connsiteY16" fmla="*/ 210639 h 1201527"/>
                  <a:gd name="connsiteX17" fmla="*/ 729342 w 3265714"/>
                  <a:gd name="connsiteY17" fmla="*/ 156210 h 1201527"/>
                  <a:gd name="connsiteX18" fmla="*/ 751114 w 3265714"/>
                  <a:gd name="connsiteY18" fmla="*/ 134439 h 1201527"/>
                  <a:gd name="connsiteX19" fmla="*/ 816428 w 3265714"/>
                  <a:gd name="connsiteY19" fmla="*/ 90896 h 1201527"/>
                  <a:gd name="connsiteX20" fmla="*/ 838200 w 3265714"/>
                  <a:gd name="connsiteY20" fmla="*/ 58239 h 1201527"/>
                  <a:gd name="connsiteX21" fmla="*/ 870857 w 3265714"/>
                  <a:gd name="connsiteY21" fmla="*/ 47353 h 1201527"/>
                  <a:gd name="connsiteX22" fmla="*/ 903514 w 3265714"/>
                  <a:gd name="connsiteY22" fmla="*/ 25582 h 1201527"/>
                  <a:gd name="connsiteX23" fmla="*/ 979714 w 3265714"/>
                  <a:gd name="connsiteY23" fmla="*/ 3810 h 1201527"/>
                  <a:gd name="connsiteX24" fmla="*/ 1110342 w 3265714"/>
                  <a:gd name="connsiteY24" fmla="*/ 14696 h 1201527"/>
                  <a:gd name="connsiteX25" fmla="*/ 1132114 w 3265714"/>
                  <a:gd name="connsiteY25" fmla="*/ 58239 h 1201527"/>
                  <a:gd name="connsiteX26" fmla="*/ 1153885 w 3265714"/>
                  <a:gd name="connsiteY26" fmla="*/ 123553 h 1201527"/>
                  <a:gd name="connsiteX27" fmla="*/ 1164771 w 3265714"/>
                  <a:gd name="connsiteY27" fmla="*/ 156210 h 1201527"/>
                  <a:gd name="connsiteX28" fmla="*/ 1175657 w 3265714"/>
                  <a:gd name="connsiteY28" fmla="*/ 199753 h 1201527"/>
                  <a:gd name="connsiteX29" fmla="*/ 1197428 w 3265714"/>
                  <a:gd name="connsiteY29" fmla="*/ 221525 h 1201527"/>
                  <a:gd name="connsiteX30" fmla="*/ 1230085 w 3265714"/>
                  <a:gd name="connsiteY30" fmla="*/ 319496 h 1201527"/>
                  <a:gd name="connsiteX31" fmla="*/ 1240971 w 3265714"/>
                  <a:gd name="connsiteY31" fmla="*/ 352153 h 1201527"/>
                  <a:gd name="connsiteX32" fmla="*/ 1251857 w 3265714"/>
                  <a:gd name="connsiteY32" fmla="*/ 384810 h 1201527"/>
                  <a:gd name="connsiteX33" fmla="*/ 1273628 w 3265714"/>
                  <a:gd name="connsiteY33" fmla="*/ 482782 h 1201527"/>
                  <a:gd name="connsiteX34" fmla="*/ 1295400 w 3265714"/>
                  <a:gd name="connsiteY34" fmla="*/ 548096 h 1201527"/>
                  <a:gd name="connsiteX35" fmla="*/ 1306285 w 3265714"/>
                  <a:gd name="connsiteY35" fmla="*/ 580753 h 1201527"/>
                  <a:gd name="connsiteX36" fmla="*/ 1328057 w 3265714"/>
                  <a:gd name="connsiteY36" fmla="*/ 613410 h 1201527"/>
                  <a:gd name="connsiteX37" fmla="*/ 1360714 w 3265714"/>
                  <a:gd name="connsiteY37" fmla="*/ 711382 h 1201527"/>
                  <a:gd name="connsiteX38" fmla="*/ 1371600 w 3265714"/>
                  <a:gd name="connsiteY38" fmla="*/ 744039 h 1201527"/>
                  <a:gd name="connsiteX39" fmla="*/ 1382485 w 3265714"/>
                  <a:gd name="connsiteY39" fmla="*/ 787582 h 1201527"/>
                  <a:gd name="connsiteX40" fmla="*/ 1393371 w 3265714"/>
                  <a:gd name="connsiteY40" fmla="*/ 820239 h 1201527"/>
                  <a:gd name="connsiteX41" fmla="*/ 1415142 w 3265714"/>
                  <a:gd name="connsiteY41" fmla="*/ 929096 h 1201527"/>
                  <a:gd name="connsiteX42" fmla="*/ 1436914 w 3265714"/>
                  <a:gd name="connsiteY42" fmla="*/ 950867 h 1201527"/>
                  <a:gd name="connsiteX43" fmla="*/ 1469571 w 3265714"/>
                  <a:gd name="connsiteY43" fmla="*/ 1016182 h 1201527"/>
                  <a:gd name="connsiteX44" fmla="*/ 1524000 w 3265714"/>
                  <a:gd name="connsiteY44" fmla="*/ 1070610 h 1201527"/>
                  <a:gd name="connsiteX45" fmla="*/ 1556657 w 3265714"/>
                  <a:gd name="connsiteY45" fmla="*/ 1081496 h 1201527"/>
                  <a:gd name="connsiteX46" fmla="*/ 1643742 w 3265714"/>
                  <a:gd name="connsiteY46" fmla="*/ 1125039 h 1201527"/>
                  <a:gd name="connsiteX47" fmla="*/ 1905000 w 3265714"/>
                  <a:gd name="connsiteY47" fmla="*/ 1135925 h 1201527"/>
                  <a:gd name="connsiteX48" fmla="*/ 2002971 w 3265714"/>
                  <a:gd name="connsiteY48" fmla="*/ 1103267 h 1201527"/>
                  <a:gd name="connsiteX49" fmla="*/ 2035628 w 3265714"/>
                  <a:gd name="connsiteY49" fmla="*/ 1092382 h 1201527"/>
                  <a:gd name="connsiteX50" fmla="*/ 2090057 w 3265714"/>
                  <a:gd name="connsiteY50" fmla="*/ 1048839 h 1201527"/>
                  <a:gd name="connsiteX51" fmla="*/ 2133600 w 3265714"/>
                  <a:gd name="connsiteY51" fmla="*/ 1027067 h 1201527"/>
                  <a:gd name="connsiteX52" fmla="*/ 2166257 w 3265714"/>
                  <a:gd name="connsiteY52" fmla="*/ 1005296 h 1201527"/>
                  <a:gd name="connsiteX53" fmla="*/ 2231571 w 3265714"/>
                  <a:gd name="connsiteY53" fmla="*/ 983525 h 1201527"/>
                  <a:gd name="connsiteX54" fmla="*/ 2307771 w 3265714"/>
                  <a:gd name="connsiteY54" fmla="*/ 961753 h 1201527"/>
                  <a:gd name="connsiteX55" fmla="*/ 2362200 w 3265714"/>
                  <a:gd name="connsiteY55" fmla="*/ 950867 h 1201527"/>
                  <a:gd name="connsiteX56" fmla="*/ 2394857 w 3265714"/>
                  <a:gd name="connsiteY56" fmla="*/ 939982 h 1201527"/>
                  <a:gd name="connsiteX57" fmla="*/ 2438400 w 3265714"/>
                  <a:gd name="connsiteY57" fmla="*/ 929096 h 1201527"/>
                  <a:gd name="connsiteX58" fmla="*/ 2590800 w 3265714"/>
                  <a:gd name="connsiteY58" fmla="*/ 907325 h 1201527"/>
                  <a:gd name="connsiteX59" fmla="*/ 2852057 w 3265714"/>
                  <a:gd name="connsiteY59" fmla="*/ 885553 h 1201527"/>
                  <a:gd name="connsiteX60" fmla="*/ 2960914 w 3265714"/>
                  <a:gd name="connsiteY60" fmla="*/ 874667 h 1201527"/>
                  <a:gd name="connsiteX61" fmla="*/ 3004457 w 3265714"/>
                  <a:gd name="connsiteY61" fmla="*/ 863782 h 1201527"/>
                  <a:gd name="connsiteX62" fmla="*/ 3037114 w 3265714"/>
                  <a:gd name="connsiteY62" fmla="*/ 852896 h 1201527"/>
                  <a:gd name="connsiteX63" fmla="*/ 3167742 w 3265714"/>
                  <a:gd name="connsiteY63" fmla="*/ 831125 h 1201527"/>
                  <a:gd name="connsiteX64" fmla="*/ 3233057 w 3265714"/>
                  <a:gd name="connsiteY64" fmla="*/ 809353 h 1201527"/>
                  <a:gd name="connsiteX65" fmla="*/ 3265714 w 3265714"/>
                  <a:gd name="connsiteY65" fmla="*/ 798467 h 120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265714" h="1201527">
                    <a:moveTo>
                      <a:pt x="0" y="820239"/>
                    </a:moveTo>
                    <a:cubicBezTo>
                      <a:pt x="31124" y="809864"/>
                      <a:pt x="42030" y="805301"/>
                      <a:pt x="76200" y="798467"/>
                    </a:cubicBezTo>
                    <a:cubicBezTo>
                      <a:pt x="97843" y="794138"/>
                      <a:pt x="119743" y="791210"/>
                      <a:pt x="141514" y="787582"/>
                    </a:cubicBezTo>
                    <a:lnTo>
                      <a:pt x="206828" y="765810"/>
                    </a:lnTo>
                    <a:lnTo>
                      <a:pt x="239485" y="754925"/>
                    </a:lnTo>
                    <a:cubicBezTo>
                      <a:pt x="243114" y="744039"/>
                      <a:pt x="243486" y="731447"/>
                      <a:pt x="250371" y="722267"/>
                    </a:cubicBezTo>
                    <a:cubicBezTo>
                      <a:pt x="265766" y="701741"/>
                      <a:pt x="304800" y="667839"/>
                      <a:pt x="304800" y="667839"/>
                    </a:cubicBezTo>
                    <a:cubicBezTo>
                      <a:pt x="319699" y="638041"/>
                      <a:pt x="327827" y="617282"/>
                      <a:pt x="348342" y="591639"/>
                    </a:cubicBezTo>
                    <a:cubicBezTo>
                      <a:pt x="354753" y="583625"/>
                      <a:pt x="363703" y="577881"/>
                      <a:pt x="370114" y="569867"/>
                    </a:cubicBezTo>
                    <a:cubicBezTo>
                      <a:pt x="378287" y="559651"/>
                      <a:pt x="383371" y="547143"/>
                      <a:pt x="391885" y="537210"/>
                    </a:cubicBezTo>
                    <a:cubicBezTo>
                      <a:pt x="405243" y="521625"/>
                      <a:pt x="435428" y="493667"/>
                      <a:pt x="435428" y="493667"/>
                    </a:cubicBezTo>
                    <a:cubicBezTo>
                      <a:pt x="458084" y="403048"/>
                      <a:pt x="430498" y="492642"/>
                      <a:pt x="468085" y="417467"/>
                    </a:cubicBezTo>
                    <a:cubicBezTo>
                      <a:pt x="494341" y="364954"/>
                      <a:pt x="454632" y="382894"/>
                      <a:pt x="533400" y="330382"/>
                    </a:cubicBezTo>
                    <a:cubicBezTo>
                      <a:pt x="555171" y="315868"/>
                      <a:pt x="580212" y="305342"/>
                      <a:pt x="598714" y="286839"/>
                    </a:cubicBezTo>
                    <a:cubicBezTo>
                      <a:pt x="605971" y="279582"/>
                      <a:pt x="614074" y="273081"/>
                      <a:pt x="620485" y="265067"/>
                    </a:cubicBezTo>
                    <a:cubicBezTo>
                      <a:pt x="628658" y="254851"/>
                      <a:pt x="633006" y="241661"/>
                      <a:pt x="642257" y="232410"/>
                    </a:cubicBezTo>
                    <a:cubicBezTo>
                      <a:pt x="651508" y="223159"/>
                      <a:pt x="665068" y="219254"/>
                      <a:pt x="674914" y="210639"/>
                    </a:cubicBezTo>
                    <a:cubicBezTo>
                      <a:pt x="694223" y="193743"/>
                      <a:pt x="711199" y="174353"/>
                      <a:pt x="729342" y="156210"/>
                    </a:cubicBezTo>
                    <a:cubicBezTo>
                      <a:pt x="736599" y="148953"/>
                      <a:pt x="742575" y="140132"/>
                      <a:pt x="751114" y="134439"/>
                    </a:cubicBezTo>
                    <a:lnTo>
                      <a:pt x="816428" y="90896"/>
                    </a:lnTo>
                    <a:cubicBezTo>
                      <a:pt x="823685" y="80010"/>
                      <a:pt x="827984" y="66412"/>
                      <a:pt x="838200" y="58239"/>
                    </a:cubicBezTo>
                    <a:cubicBezTo>
                      <a:pt x="847160" y="51071"/>
                      <a:pt x="860594" y="52485"/>
                      <a:pt x="870857" y="47353"/>
                    </a:cubicBezTo>
                    <a:cubicBezTo>
                      <a:pt x="882559" y="41502"/>
                      <a:pt x="891812" y="31433"/>
                      <a:pt x="903514" y="25582"/>
                    </a:cubicBezTo>
                    <a:cubicBezTo>
                      <a:pt x="919132" y="17773"/>
                      <a:pt x="965761" y="7298"/>
                      <a:pt x="979714" y="3810"/>
                    </a:cubicBezTo>
                    <a:cubicBezTo>
                      <a:pt x="1023257" y="7439"/>
                      <a:pt x="1069194" y="0"/>
                      <a:pt x="1110342" y="14696"/>
                    </a:cubicBezTo>
                    <a:cubicBezTo>
                      <a:pt x="1125624" y="20154"/>
                      <a:pt x="1126087" y="43172"/>
                      <a:pt x="1132114" y="58239"/>
                    </a:cubicBezTo>
                    <a:cubicBezTo>
                      <a:pt x="1140637" y="79547"/>
                      <a:pt x="1146628" y="101782"/>
                      <a:pt x="1153885" y="123553"/>
                    </a:cubicBezTo>
                    <a:cubicBezTo>
                      <a:pt x="1157514" y="134439"/>
                      <a:pt x="1161988" y="145078"/>
                      <a:pt x="1164771" y="156210"/>
                    </a:cubicBezTo>
                    <a:cubicBezTo>
                      <a:pt x="1168400" y="170724"/>
                      <a:pt x="1168966" y="186371"/>
                      <a:pt x="1175657" y="199753"/>
                    </a:cubicBezTo>
                    <a:cubicBezTo>
                      <a:pt x="1180247" y="208933"/>
                      <a:pt x="1190171" y="214268"/>
                      <a:pt x="1197428" y="221525"/>
                    </a:cubicBezTo>
                    <a:lnTo>
                      <a:pt x="1230085" y="319496"/>
                    </a:lnTo>
                    <a:lnTo>
                      <a:pt x="1240971" y="352153"/>
                    </a:lnTo>
                    <a:cubicBezTo>
                      <a:pt x="1244600" y="363039"/>
                      <a:pt x="1249607" y="373558"/>
                      <a:pt x="1251857" y="384810"/>
                    </a:cubicBezTo>
                    <a:cubicBezTo>
                      <a:pt x="1258073" y="415892"/>
                      <a:pt x="1264402" y="452030"/>
                      <a:pt x="1273628" y="482782"/>
                    </a:cubicBezTo>
                    <a:cubicBezTo>
                      <a:pt x="1280223" y="504763"/>
                      <a:pt x="1288143" y="526325"/>
                      <a:pt x="1295400" y="548096"/>
                    </a:cubicBezTo>
                    <a:cubicBezTo>
                      <a:pt x="1299029" y="558982"/>
                      <a:pt x="1299920" y="571206"/>
                      <a:pt x="1306285" y="580753"/>
                    </a:cubicBezTo>
                    <a:lnTo>
                      <a:pt x="1328057" y="613410"/>
                    </a:lnTo>
                    <a:lnTo>
                      <a:pt x="1360714" y="711382"/>
                    </a:lnTo>
                    <a:cubicBezTo>
                      <a:pt x="1364343" y="722268"/>
                      <a:pt x="1368817" y="732907"/>
                      <a:pt x="1371600" y="744039"/>
                    </a:cubicBezTo>
                    <a:cubicBezTo>
                      <a:pt x="1375228" y="758553"/>
                      <a:pt x="1378375" y="773197"/>
                      <a:pt x="1382485" y="787582"/>
                    </a:cubicBezTo>
                    <a:cubicBezTo>
                      <a:pt x="1385637" y="798615"/>
                      <a:pt x="1390882" y="809038"/>
                      <a:pt x="1393371" y="820239"/>
                    </a:cubicBezTo>
                    <a:cubicBezTo>
                      <a:pt x="1395556" y="830072"/>
                      <a:pt x="1406469" y="911750"/>
                      <a:pt x="1415142" y="929096"/>
                    </a:cubicBezTo>
                    <a:cubicBezTo>
                      <a:pt x="1419732" y="938276"/>
                      <a:pt x="1429657" y="943610"/>
                      <a:pt x="1436914" y="950867"/>
                    </a:cubicBezTo>
                    <a:cubicBezTo>
                      <a:pt x="1447191" y="981698"/>
                      <a:pt x="1446846" y="990211"/>
                      <a:pt x="1469571" y="1016182"/>
                    </a:cubicBezTo>
                    <a:cubicBezTo>
                      <a:pt x="1486467" y="1035491"/>
                      <a:pt x="1499659" y="1062496"/>
                      <a:pt x="1524000" y="1070610"/>
                    </a:cubicBezTo>
                    <a:cubicBezTo>
                      <a:pt x="1534886" y="1074239"/>
                      <a:pt x="1546394" y="1076364"/>
                      <a:pt x="1556657" y="1081496"/>
                    </a:cubicBezTo>
                    <a:cubicBezTo>
                      <a:pt x="1659485" y="1132911"/>
                      <a:pt x="1570100" y="1100491"/>
                      <a:pt x="1643742" y="1125039"/>
                    </a:cubicBezTo>
                    <a:cubicBezTo>
                      <a:pt x="1720234" y="1201527"/>
                      <a:pt x="1669178" y="1161192"/>
                      <a:pt x="1905000" y="1135925"/>
                    </a:cubicBezTo>
                    <a:cubicBezTo>
                      <a:pt x="1905002" y="1135925"/>
                      <a:pt x="1986641" y="1108710"/>
                      <a:pt x="2002971" y="1103267"/>
                    </a:cubicBezTo>
                    <a:lnTo>
                      <a:pt x="2035628" y="1092382"/>
                    </a:lnTo>
                    <a:cubicBezTo>
                      <a:pt x="2059470" y="1068540"/>
                      <a:pt x="2058014" y="1067149"/>
                      <a:pt x="2090057" y="1048839"/>
                    </a:cubicBezTo>
                    <a:cubicBezTo>
                      <a:pt x="2104146" y="1040788"/>
                      <a:pt x="2119511" y="1035118"/>
                      <a:pt x="2133600" y="1027067"/>
                    </a:cubicBezTo>
                    <a:cubicBezTo>
                      <a:pt x="2144959" y="1020576"/>
                      <a:pt x="2154302" y="1010609"/>
                      <a:pt x="2166257" y="1005296"/>
                    </a:cubicBezTo>
                    <a:cubicBezTo>
                      <a:pt x="2187228" y="995976"/>
                      <a:pt x="2209800" y="990782"/>
                      <a:pt x="2231571" y="983525"/>
                    </a:cubicBezTo>
                    <a:cubicBezTo>
                      <a:pt x="2267941" y="971402"/>
                      <a:pt x="2266760" y="970867"/>
                      <a:pt x="2307771" y="961753"/>
                    </a:cubicBezTo>
                    <a:cubicBezTo>
                      <a:pt x="2325833" y="957739"/>
                      <a:pt x="2344250" y="955354"/>
                      <a:pt x="2362200" y="950867"/>
                    </a:cubicBezTo>
                    <a:cubicBezTo>
                      <a:pt x="2373332" y="948084"/>
                      <a:pt x="2383824" y="943134"/>
                      <a:pt x="2394857" y="939982"/>
                    </a:cubicBezTo>
                    <a:cubicBezTo>
                      <a:pt x="2409242" y="935872"/>
                      <a:pt x="2423795" y="932342"/>
                      <a:pt x="2438400" y="929096"/>
                    </a:cubicBezTo>
                    <a:cubicBezTo>
                      <a:pt x="2507721" y="913691"/>
                      <a:pt x="2505211" y="916834"/>
                      <a:pt x="2590800" y="907325"/>
                    </a:cubicBezTo>
                    <a:cubicBezTo>
                      <a:pt x="2709189" y="877726"/>
                      <a:pt x="2598250" y="902474"/>
                      <a:pt x="2852057" y="885553"/>
                    </a:cubicBezTo>
                    <a:cubicBezTo>
                      <a:pt x="2888443" y="883127"/>
                      <a:pt x="2924628" y="878296"/>
                      <a:pt x="2960914" y="874667"/>
                    </a:cubicBezTo>
                    <a:cubicBezTo>
                      <a:pt x="2975428" y="871039"/>
                      <a:pt x="2990072" y="867892"/>
                      <a:pt x="3004457" y="863782"/>
                    </a:cubicBezTo>
                    <a:cubicBezTo>
                      <a:pt x="3015490" y="860630"/>
                      <a:pt x="3025825" y="854949"/>
                      <a:pt x="3037114" y="852896"/>
                    </a:cubicBezTo>
                    <a:cubicBezTo>
                      <a:pt x="3128537" y="836273"/>
                      <a:pt x="3101193" y="851090"/>
                      <a:pt x="3167742" y="831125"/>
                    </a:cubicBezTo>
                    <a:cubicBezTo>
                      <a:pt x="3189724" y="824531"/>
                      <a:pt x="3211285" y="816610"/>
                      <a:pt x="3233057" y="809353"/>
                    </a:cubicBezTo>
                    <a:lnTo>
                      <a:pt x="3265714" y="798467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457200" y="5029200"/>
                <a:ext cx="10287000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eft Brace 12"/>
              <p:cNvSpPr/>
              <p:nvPr/>
            </p:nvSpPr>
            <p:spPr>
              <a:xfrm>
                <a:off x="1219200" y="4191000"/>
                <a:ext cx="304800" cy="838200"/>
              </a:xfrm>
              <a:prstGeom prst="leftBrac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eft Brace 13"/>
              <p:cNvSpPr/>
              <p:nvPr/>
            </p:nvSpPr>
            <p:spPr>
              <a:xfrm rot="16200000">
                <a:off x="1981200" y="4876800"/>
                <a:ext cx="304800" cy="1219200"/>
              </a:xfrm>
              <a:prstGeom prst="leftBrac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Brace 14"/>
              <p:cNvSpPr/>
              <p:nvPr/>
            </p:nvSpPr>
            <p:spPr>
              <a:xfrm rot="16200000">
                <a:off x="2933700" y="4762500"/>
                <a:ext cx="304800" cy="3124199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05001" y="4495802"/>
                <a:ext cx="838200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iTV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19400" y="5045863"/>
                <a:ext cx="1028700" cy="5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eTV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Left Brace 17"/>
              <p:cNvSpPr/>
              <p:nvPr/>
            </p:nvSpPr>
            <p:spPr>
              <a:xfrm rot="10800000">
                <a:off x="4648200" y="5105400"/>
                <a:ext cx="381000" cy="457200"/>
              </a:xfrm>
              <a:prstGeom prst="leftBrac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/>
              <p:cNvSpPr/>
              <p:nvPr/>
            </p:nvSpPr>
            <p:spPr>
              <a:xfrm rot="5400000">
                <a:off x="3543300" y="3238500"/>
                <a:ext cx="381000" cy="1981200"/>
              </a:xfrm>
              <a:prstGeom prst="leftBrac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3400" y="4343400"/>
                <a:ext cx="838200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PIF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05001" y="5572780"/>
                <a:ext cx="838200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TI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19400" y="6410979"/>
                <a:ext cx="838200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TT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29200" y="5115580"/>
                <a:ext cx="964223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PEF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29000" y="3505200"/>
                <a:ext cx="838200" cy="46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-1828800" y="0"/>
                <a:ext cx="2286000" cy="68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5600" y="0"/>
                <a:ext cx="3429000" cy="68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81200" y="316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0" y="3669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 rot="16200000">
            <a:off x="-570512" y="5000292"/>
            <a:ext cx="21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Air Flow</a:t>
            </a:r>
          </a:p>
          <a:p>
            <a:pPr algn="ctr"/>
            <a:r>
              <a:rPr lang="en-US" sz="1400" dirty="0" smtClean="0"/>
              <a:t> &lt;-Exhalation| Inhalation-&gt;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05898" y="4217075"/>
            <a:ext cx="3866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 – Duration of Inspiration (Inhalation)</a:t>
            </a:r>
          </a:p>
          <a:p>
            <a:r>
              <a:rPr lang="en-US" dirty="0" smtClean="0"/>
              <a:t>TE – Duration of Expiration (Exhalation)</a:t>
            </a:r>
          </a:p>
          <a:p>
            <a:r>
              <a:rPr lang="en-US" dirty="0" smtClean="0"/>
              <a:t>TT – Duration of Total Breath</a:t>
            </a:r>
          </a:p>
          <a:p>
            <a:r>
              <a:rPr lang="en-US" dirty="0" smtClean="0"/>
              <a:t>PIF – Peak Inspiratory Flow</a:t>
            </a:r>
          </a:p>
          <a:p>
            <a:r>
              <a:rPr lang="en-US" dirty="0" smtClean="0"/>
              <a:t>PEF – Peak Expiratory Flow</a:t>
            </a:r>
          </a:p>
          <a:p>
            <a:r>
              <a:rPr lang="en-US" dirty="0" err="1" smtClean="0"/>
              <a:t>iTV</a:t>
            </a:r>
            <a:r>
              <a:rPr lang="en-US" dirty="0" smtClean="0"/>
              <a:t> – Tidal Volume (inhalation)</a:t>
            </a:r>
          </a:p>
          <a:p>
            <a:r>
              <a:rPr lang="en-US" dirty="0" err="1" smtClean="0"/>
              <a:t>eTV</a:t>
            </a:r>
            <a:r>
              <a:rPr lang="en-US" dirty="0" smtClean="0"/>
              <a:t> – Tidal Volume (exhalation)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2773" y="1437144"/>
            <a:ext cx="410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During whole body plethysmography… </a:t>
            </a:r>
          </a:p>
          <a:p>
            <a:r>
              <a:rPr lang="en-US" sz="1400" dirty="0" smtClean="0"/>
              <a:t>– As a mouse inhales, the displacement of air by its body is slightly greater than the volume of air inhaled.  This increases the pressure in the chamber/forces air out of the chamber.  As the mouse exhales, the displacement difference causes pressure change/air flow in the other direction.  The volume of air pushed into and out of the chamber is ~10% of the actual volume inhaled by the mouse.  The airflow is affected by several factors including body temperature, ambient temperature, humidity, and airway resistance.</a:t>
            </a:r>
          </a:p>
        </p:txBody>
      </p:sp>
    </p:spTree>
    <p:extLst>
      <p:ext uri="{BB962C8B-B14F-4D97-AF65-F5344CB8AC3E}">
        <p14:creationId xmlns:p14="http://schemas.microsoft.com/office/powerpoint/2010/main" val="287963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 Calling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r="8517"/>
          <a:stretch/>
        </p:blipFill>
        <p:spPr bwMode="auto">
          <a:xfrm>
            <a:off x="152400" y="1362075"/>
            <a:ext cx="6120497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72897" y="1944469"/>
            <a:ext cx="287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regions above the baseline threshold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2896" y="3343870"/>
            <a:ext cx="287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threshold crossings to distinguish between inhalation and exhalation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2895" y="5048071"/>
            <a:ext cx="287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Interrogate the identified breaths for the intra-breath measures used in later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60088" y="4495800"/>
            <a:ext cx="3429000" cy="2133600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Motion:</a:t>
            </a:r>
            <a:br>
              <a:rPr lang="en-US" dirty="0" smtClean="0"/>
            </a:br>
            <a:r>
              <a:rPr lang="en-US" dirty="0" smtClean="0"/>
              <a:t>Pixel Intensity Changes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981200"/>
            <a:ext cx="6096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981200" y="2667000"/>
            <a:ext cx="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2667000"/>
            <a:ext cx="4572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81200" y="2667000"/>
            <a:ext cx="3810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752600" y="3505200"/>
            <a:ext cx="2286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3505200"/>
            <a:ext cx="1905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6800" y="1828800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1970103"/>
            <a:ext cx="6096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4"/>
          </p:cNvCxnSpPr>
          <p:nvPr/>
        </p:nvCxnSpPr>
        <p:spPr>
          <a:xfrm>
            <a:off x="6934200" y="2655903"/>
            <a:ext cx="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2655903"/>
            <a:ext cx="4572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34200" y="2655903"/>
            <a:ext cx="3810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05600" y="3494103"/>
            <a:ext cx="2286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3494103"/>
            <a:ext cx="1905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17868" y="1817703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69688" y="4648200"/>
            <a:ext cx="6096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>
            <a:off x="3774488" y="5334000"/>
            <a:ext cx="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17288" y="5334000"/>
            <a:ext cx="4572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74488" y="5334000"/>
            <a:ext cx="3810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545888" y="6172200"/>
            <a:ext cx="228600" cy="381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74488" y="6172200"/>
            <a:ext cx="190500" cy="381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876800" y="4637103"/>
            <a:ext cx="6096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4"/>
          </p:cNvCxnSpPr>
          <p:nvPr/>
        </p:nvCxnSpPr>
        <p:spPr>
          <a:xfrm>
            <a:off x="5181600" y="5322903"/>
            <a:ext cx="0" cy="838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24400" y="5322903"/>
            <a:ext cx="4572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181600" y="5322903"/>
            <a:ext cx="381000" cy="228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53000" y="6161103"/>
            <a:ext cx="228600" cy="381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81600" y="6161103"/>
            <a:ext cx="190500" cy="381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7427" y="153566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#1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153287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#2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66278" y="4126468"/>
            <a:ext cx="497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Value Difference Between Frames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4"/>
          <a:stretch/>
        </p:blipFill>
        <p:spPr bwMode="auto">
          <a:xfrm>
            <a:off x="388937" y="1176338"/>
            <a:ext cx="8450263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9909" y="1147990"/>
            <a:ext cx="2819400" cy="55292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61165" y="1147310"/>
            <a:ext cx="2819400" cy="55292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6051" y="1147310"/>
            <a:ext cx="2819400" cy="55292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mice moving…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2044605"/>
            <a:ext cx="7804274" cy="3289395"/>
            <a:chOff x="120526" y="1446343"/>
            <a:chExt cx="9404474" cy="396385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1446343"/>
              <a:ext cx="4686471" cy="396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1457230"/>
              <a:ext cx="4673600" cy="395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 flipH="1">
              <a:off x="7086600" y="2895600"/>
              <a:ext cx="1016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6705600" y="2895600"/>
              <a:ext cx="4826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137400" y="2895600"/>
              <a:ext cx="12446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324600" y="2895600"/>
              <a:ext cx="8636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715000" y="2895600"/>
              <a:ext cx="14732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88200" y="2895600"/>
              <a:ext cx="8128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172200" y="2895600"/>
              <a:ext cx="9652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039428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9800" y="2438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Calm Segments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1066408" y="309193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Activity Score (A.U.)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Defining Motion:</a:t>
            </a:r>
            <a:br>
              <a:rPr lang="en-US" dirty="0" smtClean="0"/>
            </a:br>
            <a:r>
              <a:rPr lang="en-US" sz="2000" dirty="0" smtClean="0"/>
              <a:t>Segments where the pixel intensity changes are low</a:t>
            </a:r>
            <a:br>
              <a:rPr lang="en-US" sz="2000" dirty="0" smtClean="0"/>
            </a:br>
            <a:r>
              <a:rPr lang="en-US" sz="2000" dirty="0" smtClean="0"/>
              <a:t> are called as ‘calm’ segments.  </a:t>
            </a:r>
            <a:br>
              <a:rPr lang="en-US" sz="2000" dirty="0" smtClean="0"/>
            </a:br>
            <a:r>
              <a:rPr lang="en-US" sz="2000" dirty="0" smtClean="0"/>
              <a:t>We are interested in the mouse breathing during these segments.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73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Macros and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Inputs Needed From </a:t>
            </a:r>
            <a:r>
              <a:rPr lang="en-US" dirty="0" err="1" smtClean="0"/>
              <a:t>Ponemah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ascii</a:t>
            </a:r>
            <a:r>
              <a:rPr lang="en-US" dirty="0" smtClean="0"/>
              <a:t> file with breathing signal, Video Recording to filter for ‘Calm’ segments, .</a:t>
            </a:r>
            <a:r>
              <a:rPr lang="en-US" dirty="0" err="1" smtClean="0"/>
              <a:t>xlsb</a:t>
            </a:r>
            <a:r>
              <a:rPr lang="en-US" dirty="0" smtClean="0"/>
              <a:t> file to help generate Animal List</a:t>
            </a:r>
          </a:p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Batch save macro </a:t>
            </a:r>
          </a:p>
          <a:p>
            <a:pPr lvl="2"/>
            <a:r>
              <a:rPr lang="en-US" dirty="0" smtClean="0"/>
              <a:t>[convert binary .</a:t>
            </a:r>
            <a:r>
              <a:rPr lang="en-US" dirty="0" err="1" smtClean="0"/>
              <a:t>xlsb</a:t>
            </a:r>
            <a:r>
              <a:rPr lang="en-US" dirty="0" smtClean="0"/>
              <a:t> to regular excel .</a:t>
            </a:r>
            <a:r>
              <a:rPr lang="en-US" dirty="0" err="1" smtClean="0"/>
              <a:t>xlsx</a:t>
            </a:r>
            <a:r>
              <a:rPr lang="en-US" dirty="0" smtClean="0"/>
              <a:t>]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Excel Grabber</a:t>
            </a:r>
          </a:p>
          <a:p>
            <a:pPr lvl="2"/>
            <a:r>
              <a:rPr lang="en-US" dirty="0" smtClean="0"/>
              <a:t>[collects mouse info from the </a:t>
            </a:r>
            <a:r>
              <a:rPr lang="en-US" dirty="0" err="1" smtClean="0"/>
              <a:t>Ponemah</a:t>
            </a:r>
            <a:r>
              <a:rPr lang="en-US" dirty="0" smtClean="0"/>
              <a:t> output to help generate an “animal list” for animals that were recorded]</a:t>
            </a:r>
          </a:p>
          <a:p>
            <a:pPr lvl="1"/>
            <a:r>
              <a:rPr lang="en-US" dirty="0" smtClean="0"/>
              <a:t>Movement Quantification </a:t>
            </a:r>
          </a:p>
          <a:p>
            <a:pPr lvl="2"/>
            <a:r>
              <a:rPr lang="en-US" dirty="0" smtClean="0"/>
              <a:t>[scores movement]</a:t>
            </a:r>
          </a:p>
          <a:p>
            <a:pPr lvl="1"/>
            <a:r>
              <a:rPr lang="en-US" dirty="0" smtClean="0"/>
              <a:t>Calm Segment Extractor </a:t>
            </a:r>
          </a:p>
          <a:p>
            <a:pPr lvl="2"/>
            <a:r>
              <a:rPr lang="en-US" dirty="0" smtClean="0"/>
              <a:t>[defines calm segments]</a:t>
            </a:r>
          </a:p>
          <a:p>
            <a:pPr lvl="1"/>
            <a:r>
              <a:rPr lang="en-US" dirty="0" err="1" smtClean="0"/>
              <a:t>BreathCaller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[calls breaths and outputs summarized breathing data]</a:t>
            </a:r>
          </a:p>
          <a:p>
            <a:pPr lvl="1"/>
            <a:r>
              <a:rPr lang="en-US" dirty="0" err="1" smtClean="0"/>
              <a:t>TracePlotter</a:t>
            </a:r>
            <a:endParaRPr lang="en-US" dirty="0" smtClean="0"/>
          </a:p>
          <a:p>
            <a:pPr lvl="2"/>
            <a:r>
              <a:rPr lang="en-US" dirty="0" smtClean="0"/>
              <a:t>[creates graphs of breathing around called apneas]</a:t>
            </a:r>
          </a:p>
          <a:p>
            <a:pPr lvl="1"/>
            <a:r>
              <a:rPr lang="en-US" dirty="0" err="1" smtClean="0"/>
              <a:t>wardcode</a:t>
            </a:r>
            <a:endParaRPr lang="en-US" dirty="0" smtClean="0"/>
          </a:p>
          <a:p>
            <a:pPr lvl="2"/>
            <a:r>
              <a:rPr lang="en-US" dirty="0" smtClean="0"/>
              <a:t>[provides some functions used by the other scripts]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Macro – batch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Place all of the </a:t>
            </a:r>
            <a:r>
              <a:rPr lang="en-US" sz="2400" dirty="0" err="1" smtClean="0"/>
              <a:t>ponemah</a:t>
            </a:r>
            <a:r>
              <a:rPr lang="en-US" sz="2400" dirty="0" smtClean="0"/>
              <a:t> .</a:t>
            </a:r>
            <a:r>
              <a:rPr lang="en-US" sz="2400" dirty="0" err="1" smtClean="0"/>
              <a:t>xlsb</a:t>
            </a:r>
            <a:r>
              <a:rPr lang="en-US" sz="2400" dirty="0" smtClean="0"/>
              <a:t> output files into their own separate directory</a:t>
            </a:r>
          </a:p>
          <a:p>
            <a:r>
              <a:rPr lang="en-US" sz="2400" dirty="0" smtClean="0"/>
              <a:t>Open ‘batch save macro book.xlsm’</a:t>
            </a:r>
          </a:p>
          <a:p>
            <a:r>
              <a:rPr lang="en-US" sz="2400" dirty="0" smtClean="0"/>
              <a:t>Update the </a:t>
            </a:r>
            <a:r>
              <a:rPr lang="en-US" sz="2400" dirty="0" err="1" smtClean="0">
                <a:solidFill>
                  <a:srgbClr val="FF0000"/>
                </a:solidFill>
              </a:rPr>
              <a:t>strDir</a:t>
            </a:r>
            <a:r>
              <a:rPr lang="en-US" sz="2400" dirty="0" smtClean="0"/>
              <a:t> variable to point to the directory containing the .</a:t>
            </a:r>
            <a:r>
              <a:rPr lang="en-US" sz="2400" dirty="0" err="1" smtClean="0"/>
              <a:t>xlsb</a:t>
            </a:r>
            <a:r>
              <a:rPr lang="en-US" sz="2400" dirty="0" smtClean="0"/>
              <a:t> files</a:t>
            </a:r>
          </a:p>
          <a:p>
            <a:r>
              <a:rPr lang="en-US" sz="2400" dirty="0" smtClean="0"/>
              <a:t>Run the Macro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 r="67708" b="60577"/>
          <a:stretch/>
        </p:blipFill>
        <p:spPr bwMode="auto">
          <a:xfrm>
            <a:off x="3238500" y="3638550"/>
            <a:ext cx="5905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4648200"/>
            <a:ext cx="403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10000"/>
            <a:ext cx="2895600" cy="246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directory should now include .</a:t>
            </a:r>
            <a:r>
              <a:rPr lang="en-US" sz="2400" dirty="0" err="1" smtClean="0"/>
              <a:t>xlsx</a:t>
            </a:r>
            <a:r>
              <a:rPr lang="en-US" sz="2400" dirty="0" smtClean="0"/>
              <a:t> versions of the original files placed in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71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Excel Grabber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using python 3.4 or newer </a:t>
            </a:r>
          </a:p>
          <a:p>
            <a:pPr lvl="1"/>
            <a:r>
              <a:rPr lang="en-US" dirty="0" smtClean="0"/>
              <a:t>(dependent on </a:t>
            </a:r>
            <a:r>
              <a:rPr lang="en-US" dirty="0" err="1" smtClean="0"/>
              <a:t>openpyxl</a:t>
            </a:r>
            <a:r>
              <a:rPr lang="en-US" dirty="0"/>
              <a:t> </a:t>
            </a:r>
            <a:r>
              <a:rPr lang="en-US" dirty="0" smtClean="0"/>
              <a:t>library)</a:t>
            </a:r>
          </a:p>
          <a:p>
            <a:r>
              <a:rPr lang="en-US" dirty="0" smtClean="0"/>
              <a:t>Current version is ‘excel grabber.py’</a:t>
            </a:r>
          </a:p>
          <a:p>
            <a:r>
              <a:rPr lang="en-US" dirty="0" smtClean="0"/>
              <a:t>User inputs needed:</a:t>
            </a:r>
          </a:p>
          <a:p>
            <a:pPr lvl="1"/>
            <a:r>
              <a:rPr lang="en-US" dirty="0" smtClean="0"/>
              <a:t>Suffix for video files (default value should work for current set-up ‘_Video 1_1.avi’)</a:t>
            </a:r>
          </a:p>
          <a:p>
            <a:pPr lvl="1"/>
            <a:r>
              <a:rPr lang="en-US" dirty="0" smtClean="0"/>
              <a:t>Directory containing the recently converted .</a:t>
            </a:r>
            <a:r>
              <a:rPr lang="en-US" dirty="0" err="1" smtClean="0"/>
              <a:t>xlsx</a:t>
            </a:r>
            <a:r>
              <a:rPr lang="en-US" dirty="0" smtClean="0"/>
              <a:t> files [performed with graphical interface]</a:t>
            </a:r>
          </a:p>
          <a:p>
            <a:pPr lvl="1"/>
            <a:r>
              <a:rPr lang="en-US" dirty="0" smtClean="0"/>
              <a:t>Filename to use for ‘Animal List’ output by the script </a:t>
            </a:r>
            <a:r>
              <a:rPr lang="en-US" dirty="0"/>
              <a:t>[performed with graphical interface]</a:t>
            </a:r>
          </a:p>
        </p:txBody>
      </p:sp>
    </p:spTree>
    <p:extLst>
      <p:ext uri="{BB962C8B-B14F-4D97-AF65-F5344CB8AC3E}">
        <p14:creationId xmlns:p14="http://schemas.microsoft.com/office/powerpoint/2010/main" val="1395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1241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Breathing Analysis: Breathing Rate and Apnea detection in unrestrained mice</vt:lpstr>
      <vt:lpstr>Breathing Signal</vt:lpstr>
      <vt:lpstr>Breath Calling Algorithm</vt:lpstr>
      <vt:lpstr>Defining Motion: Pixel Intensity Changes</vt:lpstr>
      <vt:lpstr>PowerPoint Presentation</vt:lpstr>
      <vt:lpstr>Defining Motion: Segments where the pixel intensity changes are low  are called as ‘calm’ segments.   We are interested in the mouse breathing during these segments.</vt:lpstr>
      <vt:lpstr>Excel Macros and Python Scripts</vt:lpstr>
      <vt:lpstr>Excel Macro – batch save</vt:lpstr>
      <vt:lpstr>Python - Excel Grabber</vt:lpstr>
      <vt:lpstr>Animal List</vt:lpstr>
      <vt:lpstr>Python - Movement Quantification</vt:lpstr>
      <vt:lpstr>Python - Movement Quantification Analysis Settings</vt:lpstr>
      <vt:lpstr>Python - Movement Quantification ROI Selection</vt:lpstr>
      <vt:lpstr>Python – Calm Segment Extractor</vt:lpstr>
      <vt:lpstr>Python – Calm Segment Extractor Analysis Settings</vt:lpstr>
      <vt:lpstr>Python – Breathcaller</vt:lpstr>
      <vt:lpstr>Python – Breathcaller Analysis Settings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Breathing Analysis: Breathing Rate and Apnea detection in unrestrained mice</dc:title>
  <dc:creator>chward</dc:creator>
  <cp:lastModifiedBy>chward</cp:lastModifiedBy>
  <cp:revision>18</cp:revision>
  <dcterms:created xsi:type="dcterms:W3CDTF">2016-06-17T22:15:26Z</dcterms:created>
  <dcterms:modified xsi:type="dcterms:W3CDTF">2016-06-21T16:30:07Z</dcterms:modified>
</cp:coreProperties>
</file>