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70" r:id="rId3"/>
    <p:sldId id="269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1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7812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0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0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56DC773-CB2D-4546-A27C-5343CA5B7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Byrne</a:t>
            </a:r>
          </a:p>
          <a:p>
            <a:r>
              <a:rPr lang="en-US" dirty="0"/>
              <a:t>Joanna Duran</a:t>
            </a:r>
          </a:p>
          <a:p>
            <a:r>
              <a:rPr lang="en-US" dirty="0"/>
              <a:t>Matthew Norton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FAA3B-6252-464C-B917-13996756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Anheuser-Busch </a:t>
            </a:r>
            <a:br>
              <a:rPr lang="en-US" b="1" dirty="0"/>
            </a:br>
            <a:r>
              <a:rPr lang="en-US" b="1" dirty="0"/>
              <a:t>Data Analysis</a:t>
            </a:r>
            <a:endParaRPr lang="en-US" dirty="0"/>
          </a:p>
        </p:txBody>
      </p:sp>
      <p:sp>
        <p:nvSpPr>
          <p:cNvPr id="2" name="AutoShape 2" descr="Image result for anheuser bus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4" y="1918623"/>
            <a:ext cx="2246431" cy="224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84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9026-1215-46F2-9A9D-6C5BB018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5041678" cy="4407408"/>
          </a:xfrm>
        </p:spPr>
        <p:txBody>
          <a:bodyPr>
            <a:normAutofit/>
          </a:bodyPr>
          <a:lstStyle/>
          <a:p>
            <a:r>
              <a:rPr lang="en-US" dirty="0"/>
              <a:t>Your top selling beers, Bud Light and Budweiser are under the median ABVs and IBUs as compared to craft beers.</a:t>
            </a:r>
          </a:p>
          <a:p>
            <a:r>
              <a:rPr lang="en-US" dirty="0"/>
              <a:t>Cost/Benefit Analysis would be beneficial to explore higher ABV/ IBU markets.</a:t>
            </a:r>
          </a:p>
          <a:p>
            <a:r>
              <a:rPr lang="en-US" dirty="0"/>
              <a:t>In depth analysis of Colorado is recommended for possible acquisitions and consolidation.</a:t>
            </a:r>
          </a:p>
          <a:p>
            <a:r>
              <a:rPr lang="en-US" dirty="0"/>
              <a:t>ABV mean ~6%.  However, tended towards 10-12% suggesting a changing trend.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3BB17-B629-4945-A688-387B9FC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934" y="5438568"/>
            <a:ext cx="3542285" cy="106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559976" y="5827825"/>
            <a:ext cx="314957" cy="2883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9977" y="6219921"/>
            <a:ext cx="314957" cy="2883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77" y="1609645"/>
            <a:ext cx="3345359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77" y="1599016"/>
            <a:ext cx="3376471" cy="28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10043422" y="317696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40374" y="323290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20955" y="400337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4003" y="3969411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030F-C9C4-4CFE-B761-A190D2EC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469246-1468-4377-87B6-F56F73E0899C}"/>
              </a:ext>
            </a:extLst>
          </p:cNvPr>
          <p:cNvSpPr txBox="1">
            <a:spLocks/>
          </p:cNvSpPr>
          <p:nvPr/>
        </p:nvSpPr>
        <p:spPr>
          <a:xfrm>
            <a:off x="507999" y="1719071"/>
            <a:ext cx="11289260" cy="44074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Alcohol Content and Bitterness showed a correlation, but the strength of that correlation was not examined in this analysis.</a:t>
            </a:r>
          </a:p>
          <a:p>
            <a:r>
              <a:rPr lang="en-US" dirty="0"/>
              <a:t>Further investigation is recommended for determining geographic significance or breweries and testing for </a:t>
            </a:r>
            <a:r>
              <a:rPr lang="en-US"/>
              <a:t>regional palates.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3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E49BFE-0FA6-4264-91CD-8D31E03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9617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CD2C-983B-4D31-B9F7-7D6C828D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68" y="1685102"/>
            <a:ext cx="6607834" cy="471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DBD61-4EAA-4EAE-B7DA-0C46660F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1" y="1685102"/>
            <a:ext cx="4521117" cy="32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547C-5E44-47A5-A23D-A3C04652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region</a:t>
            </a:r>
          </a:p>
        </p:txBody>
      </p:sp>
      <p:pic>
        <p:nvPicPr>
          <p:cNvPr id="1026" name="Picture 2" descr="unnamed-chunk-1-2.png">
            <a:extLst>
              <a:ext uri="{FF2B5EF4-FFF2-40B4-BE49-F238E27FC236}">
                <a16:creationId xmlns:a16="http://schemas.microsoft.com/office/drawing/2014/main" id="{82154938-A461-47D4-B881-594163A2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812" y="1572251"/>
            <a:ext cx="4485642" cy="320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6D611-9431-4EEE-AC0A-01B593A4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9" y="3082682"/>
            <a:ext cx="5002599" cy="357328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2" y="1635705"/>
            <a:ext cx="3844808" cy="27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9" y="1719071"/>
            <a:ext cx="5578902" cy="4407408"/>
          </a:xfrm>
        </p:spPr>
        <p:txBody>
          <a:bodyPr>
            <a:normAutofit/>
          </a:bodyPr>
          <a:lstStyle/>
          <a:p>
            <a:r>
              <a:rPr lang="en-US" dirty="0"/>
              <a:t>According to Brewers Association for Small and Independent Craft Brewers</a:t>
            </a:r>
          </a:p>
          <a:p>
            <a:pPr lvl="1"/>
            <a:r>
              <a:rPr lang="en-US" dirty="0"/>
              <a:t>Overall U.S. beer volume sales were down 1% in 2017</a:t>
            </a:r>
          </a:p>
          <a:p>
            <a:pPr lvl="1"/>
            <a:r>
              <a:rPr lang="en-US" dirty="0"/>
              <a:t>Craft brewer sales grew 5%, reaching 12.7% of the U.S. beer market </a:t>
            </a:r>
          </a:p>
          <a:p>
            <a:pPr lvl="1"/>
            <a:r>
              <a:rPr lang="en-US" dirty="0"/>
              <a:t>Craft increased 8%, up to $26.0 billion</a:t>
            </a:r>
          </a:p>
          <a:p>
            <a:pPr lvl="1"/>
            <a:r>
              <a:rPr lang="en-US" dirty="0"/>
              <a:t>Craft account for more than 23% of the $111.4 billion U.S. beer market.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0446" y="1692322"/>
            <a:ext cx="5419526" cy="451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914" y="6247431"/>
            <a:ext cx="1130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https://www.brewersassociation.org/statistics/national-beer-sales-production-data/</a:t>
            </a:r>
          </a:p>
        </p:txBody>
      </p:sp>
    </p:spTree>
    <p:extLst>
      <p:ext uri="{BB962C8B-B14F-4D97-AF65-F5344CB8AC3E}">
        <p14:creationId xmlns:p14="http://schemas.microsoft.com/office/powerpoint/2010/main" val="29504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E54B-F553-4982-B50F-3D95A2F3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Anheuser Busch still has a large market share, but craft breweries are on the rise and are a threat to future market share</a:t>
            </a:r>
          </a:p>
          <a:p>
            <a:r>
              <a:rPr lang="en-US" dirty="0"/>
              <a:t>Our team was presented the raw data on U.S. microbrewery beers provided by the market research department</a:t>
            </a:r>
          </a:p>
          <a:p>
            <a:r>
              <a:rPr lang="en-US" dirty="0"/>
              <a:t>Examine</a:t>
            </a:r>
          </a:p>
          <a:p>
            <a:pPr lvl="1"/>
            <a:r>
              <a:rPr lang="en-US" dirty="0"/>
              <a:t>patterns that could be used in developing new marketing opportunities</a:t>
            </a:r>
          </a:p>
          <a:p>
            <a:pPr lvl="1"/>
            <a:r>
              <a:rPr lang="en-US" dirty="0"/>
              <a:t>tally and visualize the number of craft breweries by state</a:t>
            </a:r>
          </a:p>
          <a:p>
            <a:pPr lvl="1"/>
            <a:r>
              <a:rPr lang="en-US" dirty="0"/>
              <a:t> summarize the statistical parameters of alcohol and bitterness</a:t>
            </a:r>
          </a:p>
          <a:p>
            <a:pPr lvl="1"/>
            <a:r>
              <a:rPr lang="en-US" dirty="0"/>
              <a:t>relationships of these parameters with each other and with the states in which they were produced.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85C9-DD92-4DE0-A07C-13670C3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7020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4828276" cy="4407408"/>
          </a:xfrm>
        </p:spPr>
        <p:txBody>
          <a:bodyPr>
            <a:normAutofit/>
          </a:bodyPr>
          <a:lstStyle/>
          <a:p>
            <a:r>
              <a:rPr lang="en-US" dirty="0"/>
              <a:t>Noticed a few abnormalities in the data</a:t>
            </a:r>
          </a:p>
          <a:p>
            <a:pPr lvl="1"/>
            <a:r>
              <a:rPr lang="en-US" dirty="0"/>
              <a:t>1005 out of 2410 (41.7% ) did not have an IBU value. </a:t>
            </a:r>
          </a:p>
          <a:p>
            <a:pPr lvl="1"/>
            <a:r>
              <a:rPr lang="en-US" dirty="0"/>
              <a:t>62 out of 2410 (2.57%) did not have a ABV value</a:t>
            </a:r>
          </a:p>
          <a:p>
            <a:r>
              <a:rPr lang="en-US" dirty="0"/>
              <a:t>Will eliminate the beers that have neither ABV nor IBU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data looks like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38A3E7-915D-418C-A8D3-B58CD9C7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4291"/>
              </p:ext>
            </p:extLst>
          </p:nvPr>
        </p:nvGraphicFramePr>
        <p:xfrm>
          <a:off x="5308978" y="1735823"/>
          <a:ext cx="6548738" cy="4807313"/>
        </p:xfrm>
        <a:graphic>
          <a:graphicData uri="http://schemas.openxmlformats.org/drawingml/2006/table">
            <a:tbl>
              <a:tblPr/>
              <a:tblGrid>
                <a:gridCol w="1057396">
                  <a:extLst>
                    <a:ext uri="{9D8B030D-6E8A-4147-A177-3AD203B41FA5}">
                      <a16:colId xmlns:a16="http://schemas.microsoft.com/office/drawing/2014/main" val="2307648300"/>
                    </a:ext>
                  </a:extLst>
                </a:gridCol>
                <a:gridCol w="84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143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City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State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Beer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ABV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IBU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Style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Ounces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3309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Top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55863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Pumpion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Pumpkin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14930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Stronghold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Porter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486987"/>
                  </a:ext>
                </a:extLst>
              </a:tr>
              <a:tr h="47734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Parapet ESB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47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Extra Special / Strong Bitter (ESB)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60411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Get Together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91427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NorthGate</a:t>
                      </a:r>
                      <a:r>
                        <a:rPr lang="en-US" sz="1100" dirty="0">
                          <a:effectLst/>
                        </a:rPr>
                        <a:t>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Maggie's Leap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Milk / Sweet Stout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62538"/>
                  </a:ext>
                </a:extLst>
              </a:tr>
              <a:tr h="2939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NorthGate Brewing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Minneapolis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MN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Wall's End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19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English Brown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672438"/>
                  </a:ext>
                </a:extLst>
              </a:tr>
              <a:tr h="110764">
                <a:tc gridSpan="8"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Bottom Six Observations</a:t>
                      </a:r>
                      <a:endParaRPr lang="en-US" sz="1100">
                        <a:effectLst/>
                      </a:endParaRP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173"/>
                  </a:ext>
                </a:extLst>
              </a:tr>
              <a:tr h="294599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Perpetual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66743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Tröegs Brewing Company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Hershey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Troegenator Doublebock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0.082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Doppelbock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16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46092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Cortez Gold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0.050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Belgian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8026"/>
                  </a:ext>
                </a:extLst>
              </a:tr>
              <a:tr h="2026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0.068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66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5459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>
                          <a:effectLst/>
                        </a:rPr>
                        <a:t>El Conquistador Extra Pale Ale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0.048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Pale Ale (APA)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91032"/>
                  </a:ext>
                </a:extLst>
              </a:tr>
              <a:tr h="385636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Mission Brewery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San Diego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Shipwrecked Double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0.092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75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American Double / Imperial IPA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32</a:t>
                      </a:r>
                    </a:p>
                  </a:txBody>
                  <a:tcPr marL="30466" marR="30466" marT="14061" marB="14061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State - Colorado with 47 breweries </a:t>
            </a:r>
          </a:p>
          <a:p>
            <a:r>
              <a:rPr lang="en-US" dirty="0"/>
              <a:t>Some states only have 1.</a:t>
            </a:r>
          </a:p>
          <a:p>
            <a:r>
              <a:rPr lang="en-US" dirty="0"/>
              <a:t>Good indicator of market saturation per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breweries are present in each state?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6D176-2997-462B-A137-92BFF79E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22" y="3148651"/>
            <a:ext cx="4870175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median ABV and IBU per each state. </a:t>
            </a:r>
          </a:p>
          <a:p>
            <a:r>
              <a:rPr lang="en-US" dirty="0"/>
              <a:t>Compared to your #1 best seller- Bud Light. </a:t>
            </a:r>
          </a:p>
          <a:p>
            <a:pPr lvl="1"/>
            <a:r>
              <a:rPr lang="en-US" dirty="0"/>
              <a:t>Small variation in median ABV per state, majority range between 0.050 to 0.063. </a:t>
            </a:r>
          </a:p>
          <a:p>
            <a:pPr lvl="2"/>
            <a:r>
              <a:rPr lang="en-US" dirty="0"/>
              <a:t>Bud Light is 0.042, below the median of each state.</a:t>
            </a:r>
          </a:p>
          <a:p>
            <a:pPr lvl="1"/>
            <a:r>
              <a:rPr lang="en-US" dirty="0"/>
              <a:t>Greater variation in the median IBU per state, range between 19 to 61. </a:t>
            </a:r>
          </a:p>
          <a:p>
            <a:pPr lvl="2"/>
            <a:r>
              <a:rPr lang="en-US" dirty="0"/>
              <a:t>Bud Light is 10, far below the median of each state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alcohol content and international bitterness unit for each state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132" y="3842273"/>
            <a:ext cx="3020704" cy="228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4674" y="644003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7" y="3850351"/>
            <a:ext cx="3758081" cy="26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 descr="report-unnamed-chunk-4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17" y="3862226"/>
            <a:ext cx="3758080" cy="268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5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1282921"/>
          </a:xfrm>
        </p:spPr>
        <p:txBody>
          <a:bodyPr>
            <a:noAutofit/>
          </a:bodyPr>
          <a:lstStyle/>
          <a:p>
            <a:r>
              <a:rPr lang="en-US" dirty="0"/>
              <a:t>Examine relationships between Max ABV and IBU by state</a:t>
            </a:r>
          </a:p>
          <a:p>
            <a:pPr lvl="1"/>
            <a:r>
              <a:rPr lang="en-US" dirty="0"/>
              <a:t>The state with the maximum alcoholic  beer is Colorado 12.8% ABV</a:t>
            </a:r>
          </a:p>
          <a:p>
            <a:pPr lvl="1"/>
            <a:r>
              <a:rPr lang="en-US" dirty="0"/>
              <a:t>The state with the most bitter beer is Oregon with 138 IBU</a:t>
            </a:r>
          </a:p>
          <a:p>
            <a:r>
              <a:rPr lang="en-US" dirty="0"/>
              <a:t>Highest ABV and IBU do not come from the same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ABV And IBU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8820B-F873-4F81-9FF8-98230FCF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3290546"/>
            <a:ext cx="4681005" cy="3343575"/>
          </a:xfrm>
          <a:prstGeom prst="rect">
            <a:avLst/>
          </a:prstGeom>
        </p:spPr>
      </p:pic>
      <p:pic>
        <p:nvPicPr>
          <p:cNvPr id="2050" name="Picture 2" descr="unnamed-chunk-5-2.png">
            <a:extLst>
              <a:ext uri="{FF2B5EF4-FFF2-40B4-BE49-F238E27FC236}">
                <a16:creationId xmlns:a16="http://schemas.microsoft.com/office/drawing/2014/main" id="{95121FF6-647D-4B1F-9DE0-BE37D088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8371" y="3302092"/>
            <a:ext cx="4691270" cy="33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 </a:t>
            </a:r>
          </a:p>
          <a:p>
            <a:pPr lvl="1"/>
            <a:r>
              <a:rPr lang="en-US" dirty="0"/>
              <a:t>Average  ABV is 0.059.</a:t>
            </a:r>
          </a:p>
          <a:p>
            <a:pPr lvl="1"/>
            <a:r>
              <a:rPr lang="en-US" dirty="0"/>
              <a:t>Max ABV is 0.128 while the Min is 0.001, this is a pretty wide range</a:t>
            </a:r>
          </a:p>
          <a:p>
            <a:pPr lvl="1"/>
            <a:r>
              <a:rPr lang="en-US" dirty="0"/>
              <a:t>The 0.001 beer is a “Low Alcohol Beer” while the 0.128 is a “Quadruple” style beer</a:t>
            </a:r>
          </a:p>
          <a:p>
            <a:r>
              <a:rPr lang="en-US" dirty="0"/>
              <a:t>Microbreweries are catering to a large range of ABV tastes</a:t>
            </a:r>
          </a:p>
          <a:p>
            <a:r>
              <a:rPr lang="en-US" dirty="0"/>
              <a:t>Your best selling brands are  under the ABV average (Bud Light ABV= .042, Budweiser ABV= .050)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 analysis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440" y="4005241"/>
            <a:ext cx="3314201" cy="250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674" y="6508271"/>
            <a:ext cx="11514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https://www.bizjournals.com/dayton/news/2018/09/30/here-are-the-top-20-best-selling-beer-brands-in.html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503" y="4005241"/>
            <a:ext cx="3305317" cy="247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4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903D-5D8A-48A0-8BBC-7E7B2314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IBU increases as ABV increases</a:t>
            </a:r>
          </a:p>
          <a:p>
            <a:r>
              <a:rPr lang="en-US" dirty="0"/>
              <a:t>Must note that we only have an IBU value for 41.7% of the 2410 beers therefore further analysis may be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F0ED3-C15A-4FFE-A1EB-55AA5A1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ABV/ IBU Relationship</a:t>
            </a:r>
          </a:p>
        </p:txBody>
      </p:sp>
      <p:pic>
        <p:nvPicPr>
          <p:cNvPr id="3074" name="Picture 2" descr="unnamed-chunk-7-1.png">
            <a:extLst>
              <a:ext uri="{FF2B5EF4-FFF2-40B4-BE49-F238E27FC236}">
                <a16:creationId xmlns:a16="http://schemas.microsoft.com/office/drawing/2014/main" id="{02171EDF-A993-43F4-887D-2A451596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435" y="2803983"/>
            <a:ext cx="5328999" cy="38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74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417</TotalTime>
  <Words>817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Medium</vt:lpstr>
      <vt:lpstr>Wingdings</vt:lpstr>
      <vt:lpstr>Wingdings 2</vt:lpstr>
      <vt:lpstr>Grid</vt:lpstr>
      <vt:lpstr>Anheuser-Busch  Data Analysis</vt:lpstr>
      <vt:lpstr>Background</vt:lpstr>
      <vt:lpstr>Purpose</vt:lpstr>
      <vt:lpstr>What the data looks like</vt:lpstr>
      <vt:lpstr>How many breweries are present in each state? </vt:lpstr>
      <vt:lpstr>median alcohol content and international bitterness unit for each state</vt:lpstr>
      <vt:lpstr>Max ABV And IBU </vt:lpstr>
      <vt:lpstr>ABV analysis</vt:lpstr>
      <vt:lpstr>ABV/ IBU Relationship</vt:lpstr>
      <vt:lpstr>Summary</vt:lpstr>
      <vt:lpstr>Summary</vt:lpstr>
      <vt:lpstr>Appendix</vt:lpstr>
      <vt:lpstr>Breweries by region</vt:lpstr>
      <vt:lpstr>Breweries by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R US Data Analysis</dc:title>
  <dc:creator>Jo D</dc:creator>
  <cp:lastModifiedBy>Daniel Byrne</cp:lastModifiedBy>
  <cp:revision>92</cp:revision>
  <dcterms:created xsi:type="dcterms:W3CDTF">2018-10-16T02:17:40Z</dcterms:created>
  <dcterms:modified xsi:type="dcterms:W3CDTF">2018-10-17T00:23:34Z</dcterms:modified>
</cp:coreProperties>
</file>