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70" r:id="rId3"/>
    <p:sldId id="269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812" autoAdjust="0"/>
  </p:normalViewPr>
  <p:slideViewPr>
    <p:cSldViewPr snapToGrid="0">
      <p:cViewPr>
        <p:scale>
          <a:sx n="80" d="100"/>
          <a:sy n="80" d="100"/>
        </p:scale>
        <p:origin x="-1752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0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0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856DC773-CB2D-4546-A27C-5343CA5B7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B</a:t>
            </a:r>
            <a:r>
              <a:rPr lang="en-US" dirty="0" smtClean="0"/>
              <a:t>yrne</a:t>
            </a:r>
            <a:endParaRPr lang="en-US" dirty="0"/>
          </a:p>
          <a:p>
            <a:r>
              <a:rPr lang="en-US" dirty="0"/>
              <a:t>Joanna Duran</a:t>
            </a:r>
          </a:p>
          <a:p>
            <a:r>
              <a:rPr lang="en-US" dirty="0"/>
              <a:t>Matthew N</a:t>
            </a:r>
            <a:r>
              <a:rPr lang="en-US" dirty="0" smtClean="0"/>
              <a:t>orton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9CFAA3B-6252-464C-B917-1399675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Anheuser-Busch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</a:t>
            </a:r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2" name="AutoShape 2" descr="Image result for anheuser bus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4" y="1918623"/>
            <a:ext cx="2246431" cy="224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4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519026-1215-46F2-9A9D-6C5BB018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5041678" cy="4407408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our top selling beers, Bud Light and Budweiser are under the median ABVs and IBUs as compared to craft beers.</a:t>
            </a:r>
          </a:p>
          <a:p>
            <a:r>
              <a:rPr lang="en-US" dirty="0" smtClean="0"/>
              <a:t>Cost/Benefit Analysis would be beneficial to explore higher ABV/ IBU markets.</a:t>
            </a:r>
          </a:p>
          <a:p>
            <a:r>
              <a:rPr lang="en-US" dirty="0" smtClean="0"/>
              <a:t>In depth analysis of Colorado is recommended for possible acquisitions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3BB17-B629-4945-A688-387B9FC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934" y="5438568"/>
            <a:ext cx="3542285" cy="106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6559976" y="5827825"/>
            <a:ext cx="314957" cy="2883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9977" y="6219921"/>
            <a:ext cx="314957" cy="2883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77" y="1609645"/>
            <a:ext cx="3345359" cy="28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77" y="1599016"/>
            <a:ext cx="3376471" cy="28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10043422" y="317696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40374" y="323290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20955" y="400337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4003" y="396941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AE49BFE-0FA6-4264-91CD-8D31E03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9617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FFCD2C-983B-4D31-B9F7-7D6C828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8" y="1685102"/>
            <a:ext cx="6607834" cy="471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ADBD61-4EAA-4EAE-B7DA-0C46660F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1" y="1685102"/>
            <a:ext cx="4521117" cy="32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by region</a:t>
            </a:r>
            <a:endParaRPr lang="en-US" dirty="0"/>
          </a:p>
        </p:txBody>
      </p:sp>
      <p:pic>
        <p:nvPicPr>
          <p:cNvPr id="1026" name="Picture 2" descr="unnamed-chunk-1-2.png">
            <a:extLst>
              <a:ext uri="{FF2B5EF4-FFF2-40B4-BE49-F238E27FC236}">
                <a16:creationId xmlns="" xmlns:a16="http://schemas.microsoft.com/office/drawing/2014/main" id="{82154938-A461-47D4-B881-594163A2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7812" y="1572251"/>
            <a:ext cx="4485642" cy="32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56D611-9431-4EEE-AC0A-01B593A4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79" y="3082682"/>
            <a:ext cx="5002599" cy="357328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2" y="1635705"/>
            <a:ext cx="3844808" cy="27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19071"/>
            <a:ext cx="5578902" cy="4407408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Brewers Association for Small and Independent Craft Brewers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U.S. beer volume sales were down 1% in </a:t>
            </a:r>
            <a:r>
              <a:rPr lang="en-US" dirty="0" smtClean="0"/>
              <a:t>2017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raft brewer sales grew 5%, </a:t>
            </a:r>
            <a:r>
              <a:rPr lang="en-US" dirty="0"/>
              <a:t>reaching 12.7% of the U.S. beer market </a:t>
            </a:r>
            <a:endParaRPr lang="en-US" dirty="0" smtClean="0"/>
          </a:p>
          <a:p>
            <a:pPr lvl="1"/>
            <a:r>
              <a:rPr lang="en-US" dirty="0" smtClean="0"/>
              <a:t>Craft </a:t>
            </a:r>
            <a:r>
              <a:rPr lang="en-US" dirty="0"/>
              <a:t>increased 8%, up to $26.0 </a:t>
            </a:r>
            <a:r>
              <a:rPr lang="en-US" dirty="0" smtClean="0"/>
              <a:t>billion</a:t>
            </a:r>
          </a:p>
          <a:p>
            <a:pPr lvl="1"/>
            <a:r>
              <a:rPr lang="en-US" dirty="0" smtClean="0"/>
              <a:t>Craft account </a:t>
            </a:r>
            <a:r>
              <a:rPr lang="en-US" dirty="0"/>
              <a:t>for more than 23% of the $111.4 billion U.S. beer market.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0446" y="1692322"/>
            <a:ext cx="5419526" cy="451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914" y="6247431"/>
            <a:ext cx="1130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https://www.brewersassociation.org/statistics/national-beer-sales-production-data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FAE54B-F553-4982-B50F-3D95A2F3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Anheuser Busch still has a large market share, but craft breweries are on the rise and are a threat to future market share</a:t>
            </a:r>
          </a:p>
          <a:p>
            <a:r>
              <a:rPr lang="en-US" dirty="0" smtClean="0"/>
              <a:t>Our </a:t>
            </a:r>
            <a:r>
              <a:rPr lang="en-US" dirty="0"/>
              <a:t>team was presented the raw data on U.S. microbrewery beers provided by the market research </a:t>
            </a:r>
            <a:r>
              <a:rPr lang="en-US" dirty="0" smtClean="0"/>
              <a:t>department</a:t>
            </a:r>
          </a:p>
          <a:p>
            <a:r>
              <a:rPr lang="en-US" dirty="0" smtClean="0"/>
              <a:t>Examine</a:t>
            </a:r>
          </a:p>
          <a:p>
            <a:pPr lvl="1"/>
            <a:r>
              <a:rPr lang="en-US" dirty="0" smtClean="0"/>
              <a:t>patterns that could be used in developing new marketing opportunities</a:t>
            </a:r>
          </a:p>
          <a:p>
            <a:pPr lvl="1"/>
            <a:r>
              <a:rPr lang="en-US" dirty="0" smtClean="0"/>
              <a:t>tally </a:t>
            </a:r>
            <a:r>
              <a:rPr lang="en-US" dirty="0"/>
              <a:t>and </a:t>
            </a:r>
            <a:r>
              <a:rPr lang="en-US" dirty="0" smtClean="0"/>
              <a:t>visualize </a:t>
            </a:r>
            <a:r>
              <a:rPr lang="en-US" dirty="0"/>
              <a:t>the number of craft breweries by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summarize the statistical parameters of alcohol and </a:t>
            </a:r>
            <a:r>
              <a:rPr lang="en-US" dirty="0" smtClean="0"/>
              <a:t>bitterness</a:t>
            </a:r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of these parameters with each other and with the </a:t>
            </a:r>
            <a:r>
              <a:rPr lang="en-US" dirty="0" smtClean="0"/>
              <a:t>states </a:t>
            </a:r>
            <a:r>
              <a:rPr lang="en-US" dirty="0"/>
              <a:t>in which they were produced.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585C9-DD92-4DE0-A07C-13670C3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7020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4828276" cy="4407408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oticed </a:t>
            </a:r>
            <a:r>
              <a:rPr lang="en-US" dirty="0"/>
              <a:t>a few abnormalities in the data</a:t>
            </a:r>
          </a:p>
          <a:p>
            <a:pPr lvl="1"/>
            <a:r>
              <a:rPr lang="en-US" dirty="0" smtClean="0"/>
              <a:t>1005 </a:t>
            </a:r>
            <a:r>
              <a:rPr lang="en-US" dirty="0"/>
              <a:t>out of 2410 (41.7% ) </a:t>
            </a:r>
            <a:r>
              <a:rPr lang="en-US" dirty="0" smtClean="0"/>
              <a:t>did </a:t>
            </a:r>
            <a:r>
              <a:rPr lang="en-US" dirty="0"/>
              <a:t>not have an IBU value. </a:t>
            </a:r>
          </a:p>
          <a:p>
            <a:pPr lvl="1"/>
            <a:r>
              <a:rPr lang="en-US" dirty="0" smtClean="0"/>
              <a:t>62 </a:t>
            </a:r>
            <a:r>
              <a:rPr lang="en-US" dirty="0"/>
              <a:t>out of 2410 (2.57%) </a:t>
            </a:r>
            <a:r>
              <a:rPr lang="en-US" dirty="0" smtClean="0"/>
              <a:t>did </a:t>
            </a:r>
            <a:r>
              <a:rPr lang="en-US" dirty="0"/>
              <a:t>not have a ABV value</a:t>
            </a:r>
          </a:p>
          <a:p>
            <a:r>
              <a:rPr lang="en-US" dirty="0" smtClean="0"/>
              <a:t>Will </a:t>
            </a:r>
            <a:r>
              <a:rPr lang="en-US" dirty="0"/>
              <a:t>eliminate the beers that have neither ABV nor </a:t>
            </a:r>
            <a:r>
              <a:rPr lang="en-US" dirty="0" smtClean="0"/>
              <a:t>IBU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data looks like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B38A3E7-915D-418C-A8D3-B58CD9C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4291"/>
              </p:ext>
            </p:extLst>
          </p:nvPr>
        </p:nvGraphicFramePr>
        <p:xfrm>
          <a:off x="5308978" y="1735823"/>
          <a:ext cx="6548738" cy="4807313"/>
        </p:xfrm>
        <a:graphic>
          <a:graphicData uri="http://schemas.openxmlformats.org/drawingml/2006/table">
            <a:tbl>
              <a:tblPr/>
              <a:tblGrid>
                <a:gridCol w="1057396">
                  <a:extLst>
                    <a:ext uri="{9D8B030D-6E8A-4147-A177-3AD203B41FA5}">
                      <a16:colId xmlns="" xmlns:a16="http://schemas.microsoft.com/office/drawing/2014/main" val="2307648300"/>
                    </a:ext>
                  </a:extLst>
                </a:gridCol>
                <a:gridCol w="844138"/>
                <a:gridCol w="435397"/>
                <a:gridCol w="1464185"/>
                <a:gridCol w="576182"/>
                <a:gridCol w="411558"/>
                <a:gridCol w="1179800"/>
                <a:gridCol w="580082"/>
              </a:tblGrid>
              <a:tr h="14143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City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State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Beer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ABV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IBU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Style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Ounces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153309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Top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755586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Pumpion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Pumpkin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541493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Stronghold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Porter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1486987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Parapet ESB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47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Extra Special / Strong Bitter (ESB)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9760411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Get Together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4991427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NorthGate</a:t>
                      </a:r>
                      <a:r>
                        <a:rPr lang="en-US" sz="1100" dirty="0">
                          <a:effectLst/>
                        </a:rPr>
                        <a:t>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Maggie's Leap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Milk / Sweet Stout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2162538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Wall's End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English Brown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867243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Bottom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351173"/>
                  </a:ext>
                </a:extLst>
              </a:tr>
              <a:tr h="29459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Perpetual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1466743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Troegenator Doublebock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0.082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Doppelbock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0146092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Cortez Gold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Belgian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9618026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125459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El Conquistador Extra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Pale Ale (APA)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7791032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Shipwrecked Double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0.092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Double / Imperial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8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Highest State - Colorado </a:t>
            </a:r>
            <a:r>
              <a:rPr lang="en-US" dirty="0"/>
              <a:t>with 47 breweries </a:t>
            </a:r>
          </a:p>
          <a:p>
            <a:r>
              <a:rPr lang="en-US" dirty="0" smtClean="0"/>
              <a:t>Some states </a:t>
            </a:r>
            <a:r>
              <a:rPr lang="en-US" dirty="0"/>
              <a:t>only have 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ood indicator of market saturation per state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breweries are present in each state?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AC6D176-2997-462B-A137-92BFF79E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22" y="3148651"/>
            <a:ext cx="4870175" cy="34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9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nalyzed median ABV </a:t>
            </a:r>
            <a:r>
              <a:rPr lang="en-US" dirty="0"/>
              <a:t>and </a:t>
            </a:r>
            <a:r>
              <a:rPr lang="en-US" dirty="0" smtClean="0"/>
              <a:t>IBU per </a:t>
            </a:r>
            <a:r>
              <a:rPr lang="en-US" dirty="0"/>
              <a:t>each state</a:t>
            </a:r>
            <a:r>
              <a:rPr lang="en-US" dirty="0" smtClean="0"/>
              <a:t>. </a:t>
            </a:r>
          </a:p>
          <a:p>
            <a:r>
              <a:rPr lang="en-US" dirty="0"/>
              <a:t>C</a:t>
            </a:r>
            <a:r>
              <a:rPr lang="en-US" dirty="0" smtClean="0"/>
              <a:t>ompared to your #1 best seller- Bud Light.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variation </a:t>
            </a:r>
            <a:r>
              <a:rPr lang="en-US" dirty="0" smtClean="0"/>
              <a:t>in median </a:t>
            </a:r>
            <a:r>
              <a:rPr lang="en-US" dirty="0"/>
              <a:t>ABV per state, </a:t>
            </a:r>
            <a:r>
              <a:rPr lang="en-US" dirty="0" smtClean="0"/>
              <a:t>majority range between 0.050 to 0.063. </a:t>
            </a:r>
          </a:p>
          <a:p>
            <a:pPr lvl="2"/>
            <a:r>
              <a:rPr lang="en-US" dirty="0" smtClean="0"/>
              <a:t>Bud Light is 0.042, below the </a:t>
            </a:r>
            <a:r>
              <a:rPr lang="en-US" dirty="0"/>
              <a:t>median of each </a:t>
            </a:r>
            <a:r>
              <a:rPr lang="en-US" dirty="0" smtClean="0"/>
              <a:t>state.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variation in the </a:t>
            </a:r>
            <a:r>
              <a:rPr lang="en-US" dirty="0" smtClean="0"/>
              <a:t>median IBU </a:t>
            </a:r>
            <a:r>
              <a:rPr lang="en-US" dirty="0"/>
              <a:t>per state, </a:t>
            </a:r>
            <a:r>
              <a:rPr lang="en-US" dirty="0" smtClean="0"/>
              <a:t>range </a:t>
            </a:r>
            <a:r>
              <a:rPr lang="en-US" dirty="0"/>
              <a:t>between </a:t>
            </a:r>
            <a:r>
              <a:rPr lang="en-US" dirty="0" smtClean="0"/>
              <a:t>19 to 61. </a:t>
            </a:r>
          </a:p>
          <a:p>
            <a:pPr lvl="2"/>
            <a:r>
              <a:rPr lang="en-US" dirty="0" smtClean="0"/>
              <a:t>Bud Light is 10, far below the median of each state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alcohol content and international bitterness unit for each state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132" y="3842273"/>
            <a:ext cx="3020704" cy="22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4674" y="644003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7" y="3850351"/>
            <a:ext cx="3758081" cy="268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 descr="report-unnamed-chunk-4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17" y="3862226"/>
            <a:ext cx="3758080" cy="268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5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1282921"/>
          </a:xfrm>
        </p:spPr>
        <p:txBody>
          <a:bodyPr>
            <a:noAutofit/>
          </a:bodyPr>
          <a:lstStyle/>
          <a:p>
            <a:r>
              <a:rPr lang="en-US" dirty="0" smtClean="0"/>
              <a:t>Examine relationships between Max ABV and IBU by state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state with the maximum alcoholic  beer is Colorado 12.8% </a:t>
            </a:r>
            <a:r>
              <a:rPr lang="en-US" dirty="0" smtClean="0"/>
              <a:t>ABV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state with the most bitter beer is Oregon with 138 </a:t>
            </a:r>
            <a:r>
              <a:rPr lang="en-US" dirty="0" smtClean="0"/>
              <a:t>IBU</a:t>
            </a:r>
          </a:p>
          <a:p>
            <a:r>
              <a:rPr lang="en-US" dirty="0"/>
              <a:t>H</a:t>
            </a:r>
            <a:r>
              <a:rPr lang="en-US" dirty="0" smtClean="0"/>
              <a:t>ighest ABV and IBU do not come from the same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ABV And IBU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6B8820B-F873-4F81-9FF8-98230FCF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3290546"/>
            <a:ext cx="4681005" cy="3343575"/>
          </a:xfrm>
          <a:prstGeom prst="rect">
            <a:avLst/>
          </a:prstGeom>
        </p:spPr>
      </p:pic>
      <p:pic>
        <p:nvPicPr>
          <p:cNvPr id="2050" name="Picture 2" descr="unnamed-chunk-5-2.png">
            <a:extLst>
              <a:ext uri="{FF2B5EF4-FFF2-40B4-BE49-F238E27FC236}">
                <a16:creationId xmlns="" xmlns:a16="http://schemas.microsoft.com/office/drawing/2014/main" id="{95121FF6-647D-4B1F-9DE0-BE37D088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371" y="3302092"/>
            <a:ext cx="4691270" cy="33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ABV Analysis </a:t>
            </a:r>
          </a:p>
          <a:p>
            <a:pPr lvl="1"/>
            <a:r>
              <a:rPr lang="en-US" dirty="0" smtClean="0"/>
              <a:t>Average  ABV is 0.059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Max ABV </a:t>
            </a:r>
            <a:r>
              <a:rPr lang="en-US" dirty="0"/>
              <a:t>is 0.128 while the </a:t>
            </a:r>
            <a:r>
              <a:rPr lang="en-US" dirty="0" smtClean="0"/>
              <a:t>Min </a:t>
            </a:r>
            <a:r>
              <a:rPr lang="en-US" dirty="0"/>
              <a:t>is 0.001, this is a pretty wide range</a:t>
            </a:r>
          </a:p>
          <a:p>
            <a:pPr lvl="1"/>
            <a:r>
              <a:rPr lang="en-US" dirty="0"/>
              <a:t>The 0.001 beer is a “Low Alcohol Beer” while the 0.128 is a “Quadruple” style </a:t>
            </a:r>
            <a:r>
              <a:rPr lang="en-US" dirty="0" smtClean="0"/>
              <a:t>beer</a:t>
            </a:r>
          </a:p>
          <a:p>
            <a:r>
              <a:rPr lang="en-US" dirty="0" smtClean="0"/>
              <a:t>Microbreweries are catering to a large range of ABV tastes</a:t>
            </a:r>
          </a:p>
          <a:p>
            <a:r>
              <a:rPr lang="en-US" dirty="0" smtClean="0"/>
              <a:t>Your best selling brands are  under the ABV average (Bud Light ABV= .042, Budweiser </a:t>
            </a:r>
            <a:r>
              <a:rPr lang="en-US" dirty="0"/>
              <a:t>ABV= .</a:t>
            </a:r>
            <a:r>
              <a:rPr lang="en-US" dirty="0" smtClean="0"/>
              <a:t>050)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analysis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440" y="4005241"/>
            <a:ext cx="3314201" cy="250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674" y="650827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0503" y="4005241"/>
            <a:ext cx="3305317" cy="247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2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IBU increases as ABV increases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note that we only have an IBU value for 41.7% of the 2410 beers therefore further analysis may be 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ABV/ IBU Relationship</a:t>
            </a:r>
          </a:p>
        </p:txBody>
      </p:sp>
      <p:pic>
        <p:nvPicPr>
          <p:cNvPr id="3074" name="Picture 2" descr="unnamed-chunk-7-1.png">
            <a:extLst>
              <a:ext uri="{FF2B5EF4-FFF2-40B4-BE49-F238E27FC236}">
                <a16:creationId xmlns="" xmlns:a16="http://schemas.microsoft.com/office/drawing/2014/main" id="{02171EDF-A993-43F4-887D-2A451596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435" y="2803983"/>
            <a:ext cx="5328999" cy="38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402</TotalTime>
  <Words>714</Words>
  <Application>Microsoft Office PowerPoint</Application>
  <PresentationFormat>Custom</PresentationFormat>
  <Paragraphs>185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Anheuser-Busch  Data Analysis</vt:lpstr>
      <vt:lpstr>Background</vt:lpstr>
      <vt:lpstr>Purpose</vt:lpstr>
      <vt:lpstr>What the data looks like</vt:lpstr>
      <vt:lpstr>How many breweries are present in each state? </vt:lpstr>
      <vt:lpstr>median alcohol content and international bitterness unit for each state</vt:lpstr>
      <vt:lpstr>Max ABV And IBU </vt:lpstr>
      <vt:lpstr>ABV analysis</vt:lpstr>
      <vt:lpstr>ABV/ IBU Relationship</vt:lpstr>
      <vt:lpstr>Summary</vt:lpstr>
      <vt:lpstr>Appendix</vt:lpstr>
      <vt:lpstr>Breweries by region</vt:lpstr>
      <vt:lpstr>Breweries by region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R US Data Analysis</dc:title>
  <dc:creator>Jo D</dc:creator>
  <cp:lastModifiedBy>Duran, Joanna</cp:lastModifiedBy>
  <cp:revision>89</cp:revision>
  <dcterms:created xsi:type="dcterms:W3CDTF">2018-10-16T02:17:40Z</dcterms:created>
  <dcterms:modified xsi:type="dcterms:W3CDTF">2018-10-16T19:46:29Z</dcterms:modified>
</cp:coreProperties>
</file>