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98" r:id="rId3"/>
    <p:sldId id="300" r:id="rId4"/>
    <p:sldId id="311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10" r:id="rId13"/>
    <p:sldId id="299" r:id="rId14"/>
    <p:sldId id="308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 autoAdjust="0"/>
  </p:normalViewPr>
  <p:slideViewPr>
    <p:cSldViewPr snapToGrid="0" showGuides="1">
      <p:cViewPr>
        <p:scale>
          <a:sx n="96" d="100"/>
          <a:sy n="96" d="100"/>
        </p:scale>
        <p:origin x="42" y="267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citizendium.org/wiki/Cypherpunk/Citable_Version" TargetMode="External"/><Relationship Id="rId2" Type="http://schemas.openxmlformats.org/officeDocument/2006/relationships/hyperlink" Target="https://blockgeeks.com/guides/what-is-blockchain-technology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eb.archive.org/web/20071222072154/http:/rpow.net/" TargetMode="External"/><Relationship Id="rId5" Type="http://schemas.openxmlformats.org/officeDocument/2006/relationships/hyperlink" Target="https://bitcoinmagazine.com/articles/genesis-files-how-david-chaums-ecash-spawned-cypherpunk-dream/" TargetMode="External"/><Relationship Id="rId4" Type="http://schemas.openxmlformats.org/officeDocument/2006/relationships/hyperlink" Target="http://www.hit.bme.hu/~buttyan/courses/BMEVIHIM219/2009/Chaum.BlindSigForPayment.1982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499" y="2463346"/>
            <a:ext cx="9144000" cy="2215991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Blockchain Analysis (April 2019)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6E6601-D3E7-4C83-AC7F-538ED1DC1B18}"/>
              </a:ext>
            </a:extLst>
          </p:cNvPr>
          <p:cNvSpPr txBox="1"/>
          <p:nvPr/>
        </p:nvSpPr>
        <p:spPr>
          <a:xfrm>
            <a:off x="2122415" y="4941116"/>
            <a:ext cx="7701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Daniel Byrne, Benjamin Wilke, Brian Coari, </a:t>
            </a:r>
            <a:r>
              <a:rPr lang="en-US" dirty="0" err="1">
                <a:solidFill>
                  <a:schemeClr val="bg1"/>
                </a:solidFill>
              </a:rPr>
              <a:t>YuMei</a:t>
            </a:r>
            <a:r>
              <a:rPr lang="en-US" dirty="0">
                <a:solidFill>
                  <a:schemeClr val="bg1"/>
                </a:solidFill>
              </a:rPr>
              <a:t> Bennett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DS7349 – Section 404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5053" y="522898"/>
            <a:ext cx="26469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-3399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BigChainDB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827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6205B6-A1DB-4CBF-A06D-3428120DB0ED}"/>
              </a:ext>
            </a:extLst>
          </p:cNvPr>
          <p:cNvSpPr txBox="1"/>
          <p:nvPr/>
        </p:nvSpPr>
        <p:spPr>
          <a:xfrm>
            <a:off x="228601" y="1159996"/>
            <a:ext cx="11734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For our demo we will show an implementation of a Blockchain Database called </a:t>
            </a:r>
            <a:r>
              <a:rPr lang="en-US" sz="2200" dirty="0" err="1"/>
              <a:t>BigchainDB</a:t>
            </a:r>
            <a:r>
              <a:rPr lang="en-US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BigchainDB</a:t>
            </a:r>
            <a:r>
              <a:rPr lang="en-US" sz="2200" dirty="0"/>
              <a:t>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Decentralized Control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Network of peer nodes ensure trust and accountability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Transaction Immutability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Transactions cannot be changed after they are committed to the decentralized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Standard Queries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MongoDB query engine to access stored transaction and asset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Fast Commits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Ranges from a few milliseconds to a few seconds to enable use in fast-paced areas, such as stock trading.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Sybil Tolerance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Minimizes false nodes (Sybils) on a network using a governing authority to approve all requests.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660171C5-2BDF-479F-A385-8D8BA46F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7924800" cy="501650"/>
          </a:xfrm>
        </p:spPr>
        <p:txBody>
          <a:bodyPr/>
          <a:lstStyle/>
          <a:p>
            <a:pPr algn="l"/>
            <a:r>
              <a:rPr lang="en-US" sz="1400" dirty="0"/>
              <a:t>See reference [6]</a:t>
            </a:r>
          </a:p>
        </p:txBody>
      </p:sp>
    </p:spTree>
    <p:extLst>
      <p:ext uri="{BB962C8B-B14F-4D97-AF65-F5344CB8AC3E}">
        <p14:creationId xmlns:p14="http://schemas.microsoft.com/office/powerpoint/2010/main" val="847240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5053" y="522898"/>
            <a:ext cx="26469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-3399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BigChainDB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Demo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827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6205B6-A1DB-4CBF-A06D-3428120DB0ED}"/>
              </a:ext>
            </a:extLst>
          </p:cNvPr>
          <p:cNvSpPr txBox="1"/>
          <p:nvPr/>
        </p:nvSpPr>
        <p:spPr>
          <a:xfrm>
            <a:off x="228601" y="1159996"/>
            <a:ext cx="117348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this tutorial we cover: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Creating User Identities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Creating Digital Assets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Assigning ownership to assets through a transaction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Transferring assets between two identities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Querying the blockchain for a record of these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25482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 err="1">
                <a:solidFill>
                  <a:schemeClr val="bg1"/>
                </a:solidFill>
              </a:rPr>
              <a:t>BigchainDB</a:t>
            </a:r>
            <a:r>
              <a:rPr lang="en-US" sz="7200" b="1" dirty="0">
                <a:solidFill>
                  <a:schemeClr val="bg1"/>
                </a:solidFill>
              </a:rPr>
              <a:t> Demo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633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74AE5-86D8-4187-B8D4-49048547B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005"/>
            <a:ext cx="9144000" cy="1011237"/>
          </a:xfrm>
        </p:spPr>
        <p:txBody>
          <a:bodyPr/>
          <a:lstStyle/>
          <a:p>
            <a:r>
              <a:rPr lang="en-US" dirty="0"/>
              <a:t>References </a:t>
            </a:r>
            <a:r>
              <a:rPr lang="en-US" dirty="0" err="1"/>
              <a:t>pt</a:t>
            </a:r>
            <a:r>
              <a:rPr lang="en-US" dirty="0"/>
              <a:t>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0C868-4892-48B5-BF3D-A1DE1ABBF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053" y="1459831"/>
            <a:ext cx="11518231" cy="5174163"/>
          </a:xfrm>
        </p:spPr>
        <p:txBody>
          <a:bodyPr>
            <a:normAutofit lnSpcReduction="10000"/>
          </a:bodyPr>
          <a:lstStyle/>
          <a:p>
            <a:pPr marL="457200" lvl="0" indent="-457200" algn="l">
              <a:buAutoNum type="arabicPeriod"/>
            </a:pPr>
            <a:r>
              <a:rPr lang="en-US" dirty="0"/>
              <a:t>Judd Bagley (2018 ,  Sep . ).  What is Blockchain Technology? A Step-by-Step Guide For Beginners. </a:t>
            </a:r>
            <a:r>
              <a:rPr lang="en-US" dirty="0" err="1"/>
              <a:t>Blockgeeks</a:t>
            </a:r>
            <a:r>
              <a:rPr lang="en-US" dirty="0"/>
              <a:t>. [Online]. Available: </a:t>
            </a:r>
            <a:r>
              <a:rPr lang="en-US" u="sng" dirty="0">
                <a:hlinkClick r:id="rId2"/>
              </a:rPr>
              <a:t>https://blockgeeks.com/guides/what-is-blockchain-technology/</a:t>
            </a:r>
            <a:endParaRPr lang="en-US" u="sng" dirty="0"/>
          </a:p>
          <a:p>
            <a:pPr marL="457200" lvl="0" indent="-457200" algn="l">
              <a:buAutoNum type="arabicPeriod"/>
            </a:pPr>
            <a:r>
              <a:rPr lang="en-US" u="sng" dirty="0">
                <a:hlinkClick r:id="rId3"/>
              </a:rPr>
              <a:t>http://en.citizendium.org/wiki/Cypherpunk/Citable_Version</a:t>
            </a:r>
            <a:r>
              <a:rPr lang="en-US" dirty="0"/>
              <a:t> “</a:t>
            </a:r>
            <a:r>
              <a:rPr lang="en-US" dirty="0" err="1"/>
              <a:t>Cypherpunk</a:t>
            </a:r>
            <a:r>
              <a:rPr lang="en-US" dirty="0"/>
              <a:t>/Citable Version”</a:t>
            </a:r>
          </a:p>
          <a:p>
            <a:pPr marL="457200" lvl="0" indent="-457200" algn="l">
              <a:buAutoNum type="arabicPeriod"/>
            </a:pPr>
            <a:r>
              <a:rPr lang="en-US" dirty="0"/>
              <a:t>David Chaum (1982). Blind Signatures for Untraceable Payments [Online]. Retrieved on Feb 10, 2019 Available: </a:t>
            </a:r>
            <a:r>
              <a:rPr lang="en-US" u="sng" dirty="0">
                <a:hlinkClick r:id="rId4"/>
              </a:rPr>
              <a:t>http://www.hit.bme.hu/~buttyan/courses/BMEVIHIM219/2009/Chaum.BlindSigForPayment.1982.PDF</a:t>
            </a:r>
            <a:r>
              <a:rPr lang="en-US" dirty="0"/>
              <a:t> </a:t>
            </a:r>
          </a:p>
          <a:p>
            <a:pPr marL="457200" lvl="0" indent="-457200" algn="l">
              <a:buAutoNum type="arabicPeriod"/>
            </a:pPr>
            <a:r>
              <a:rPr lang="en-US" dirty="0"/>
              <a:t>Aaron van </a:t>
            </a:r>
            <a:r>
              <a:rPr lang="en-US" dirty="0" err="1"/>
              <a:t>Wirdum</a:t>
            </a:r>
            <a:r>
              <a:rPr lang="en-US" dirty="0"/>
              <a:t> (April 2018). The Genesis Files: How David Chaum’s eCash Spawned a </a:t>
            </a:r>
            <a:r>
              <a:rPr lang="en-US" dirty="0" err="1"/>
              <a:t>Cypherpunk</a:t>
            </a:r>
            <a:r>
              <a:rPr lang="en-US" dirty="0"/>
              <a:t> Dream [Online]. Retrieved on Feb 10, 2019 Available:  </a:t>
            </a:r>
            <a:r>
              <a:rPr lang="en-US" u="sng" dirty="0">
                <a:hlinkClick r:id="rId5"/>
              </a:rPr>
              <a:t>https://bitcoinmagazine.com/articles/genesis-files-how-david-chaums-ecash-spawned-cypherpunk-dream/</a:t>
            </a:r>
            <a:endParaRPr lang="en-US" u="sng" dirty="0"/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/>
              <a:t>Hal Finney (August 2004) Reusable Proofs of Work [Online]. Retrieved on Feb 10, 2019 Available: </a:t>
            </a:r>
            <a:r>
              <a:rPr lang="en-US" u="sng" dirty="0">
                <a:hlinkClick r:id="rId6"/>
              </a:rPr>
              <a:t>https://web.archive.org/web/20071222072154/http://rpow.net/</a:t>
            </a:r>
            <a:r>
              <a:rPr lang="en-US" dirty="0"/>
              <a:t> </a:t>
            </a:r>
          </a:p>
          <a:p>
            <a:pPr marL="457200" lvl="0" indent="-457200" algn="l">
              <a:buAutoNum type="arabicPeriod"/>
            </a:pPr>
            <a:endParaRPr lang="en-US" dirty="0"/>
          </a:p>
          <a:p>
            <a:pPr marL="457200" lvl="0" indent="-457200" algn="l">
              <a:buAutoNum type="arabicPeriod"/>
            </a:pPr>
            <a:endParaRPr lang="en-US" dirty="0"/>
          </a:p>
          <a:p>
            <a:pPr marL="457200" lvl="0" indent="-45720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13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0F701-B2BD-431A-A211-8072976E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9931"/>
            <a:ext cx="9144000" cy="967694"/>
          </a:xfrm>
        </p:spPr>
        <p:txBody>
          <a:bodyPr/>
          <a:lstStyle/>
          <a:p>
            <a:r>
              <a:rPr lang="en-US" dirty="0"/>
              <a:t>References </a:t>
            </a:r>
            <a:r>
              <a:rPr lang="en-US" dirty="0" err="1"/>
              <a:t>pt</a:t>
            </a:r>
            <a:r>
              <a:rPr lang="en-US" dirty="0"/>
              <a:t>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000CA-1C82-4F4A-BD3E-B5DB59445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223" y="1287625"/>
            <a:ext cx="11532637" cy="3970175"/>
          </a:xfrm>
        </p:spPr>
        <p:txBody>
          <a:bodyPr/>
          <a:lstStyle/>
          <a:p>
            <a:pPr marL="457200" indent="-457200" algn="l">
              <a:buFont typeface="+mj-lt"/>
              <a:buAutoNum type="arabicPeriod" startAt="6"/>
            </a:pPr>
            <a:r>
              <a:rPr lang="en-US" dirty="0"/>
              <a:t> https://www.bigchaindb.com/developers/guide/key-concepts-of-bigchaindb/ "Key concepts of </a:t>
            </a:r>
            <a:r>
              <a:rPr lang="en-US" dirty="0" err="1"/>
              <a:t>BigchainDB</a:t>
            </a:r>
            <a:r>
              <a:rPr lang="en-US" dirty="0"/>
              <a:t>“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5053" y="522898"/>
            <a:ext cx="26469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-3399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Blockchain Introduction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827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4DDFAF4-F163-4D9E-BFE4-F1061060BEE8}"/>
              </a:ext>
            </a:extLst>
          </p:cNvPr>
          <p:cNvSpPr txBox="1"/>
          <p:nvPr/>
        </p:nvSpPr>
        <p:spPr>
          <a:xfrm>
            <a:off x="228600" y="792839"/>
            <a:ext cx="11364985" cy="5563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Developed in 2008 by Satoshi Nakamoto (pseudonym, real identity unknown) for use with cryptocurrency, but can be anywhere that trust, privacy, resilience and security are necessities.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Blockchain is an unchangeable transaction log, aka digital ledger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Blockchain is decentralized and public, relying on a community to ensure trust and accountability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There are many types of blockchains (public, private, and federated)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D71D7-C7AE-436E-BB39-4D9D8378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7924800" cy="501650"/>
          </a:xfrm>
        </p:spPr>
        <p:txBody>
          <a:bodyPr/>
          <a:lstStyle/>
          <a:p>
            <a:pPr algn="l"/>
            <a:r>
              <a:rPr lang="en-US" sz="1400" dirty="0"/>
              <a:t>See reference [1]</a:t>
            </a:r>
          </a:p>
        </p:txBody>
      </p:sp>
    </p:spTree>
    <p:extLst>
      <p:ext uri="{BB962C8B-B14F-4D97-AF65-F5344CB8AC3E}">
        <p14:creationId xmlns:p14="http://schemas.microsoft.com/office/powerpoint/2010/main" val="293432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5053" y="522898"/>
            <a:ext cx="26469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-3399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History of Blockchain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827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4DDFAF4-F163-4D9E-BFE4-F1061060BEE8}"/>
              </a:ext>
            </a:extLst>
          </p:cNvPr>
          <p:cNvSpPr txBox="1"/>
          <p:nvPr/>
        </p:nvSpPr>
        <p:spPr>
          <a:xfrm>
            <a:off x="228600" y="985810"/>
            <a:ext cx="11364985" cy="612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DES was developed in the early 1970s by IBM and Modified by NSA to make it </a:t>
            </a:r>
            <a:r>
              <a:rPr lang="en-US" sz="2200" dirty="0" err="1"/>
              <a:t>crackable</a:t>
            </a:r>
            <a:r>
              <a:rPr lang="en-US" sz="22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Academics Balked and Public / Private Key Encryption soon Emerged.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“</a:t>
            </a:r>
            <a:r>
              <a:rPr lang="en-US" sz="2200" dirty="0" err="1"/>
              <a:t>Cypherpunks</a:t>
            </a:r>
            <a:r>
              <a:rPr lang="en-US" sz="2200" dirty="0"/>
              <a:t>”, a technical community focused on privacy and rebellion against controlling authorities.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Blockchain arose from research and communication in this group.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 technology for Blockchain was based on the concept of “Blind Signatures” by David </a:t>
            </a:r>
            <a:r>
              <a:rPr lang="en-US" sz="2200" dirty="0" err="1"/>
              <a:t>Chaum</a:t>
            </a:r>
            <a:r>
              <a:rPr lang="en-US" sz="2200" dirty="0"/>
              <a:t>, which provided accountability without compromising privacy but still relied on a third-party approver., such as a bank .</a:t>
            </a:r>
            <a:r>
              <a:rPr lang="en-US" sz="2200" baseline="30000" dirty="0">
                <a:solidFill>
                  <a:schemeClr val="bg1">
                    <a:lumMod val="50000"/>
                  </a:schemeClr>
                </a:solidFill>
              </a:rPr>
              <a:t> [3]</a:t>
            </a:r>
            <a:endParaRPr lang="en-US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Blockchain also borrowed concepts from Hal Finney’s “Reusable Proofs of Work (RPOW)”, which required systems slow themselves down in order to increase the cost of an attack.</a:t>
            </a:r>
            <a:r>
              <a:rPr lang="en-US" sz="2200" baseline="30000" dirty="0">
                <a:solidFill>
                  <a:schemeClr val="bg1">
                    <a:lumMod val="50000"/>
                  </a:schemeClr>
                </a:solidFill>
              </a:rPr>
              <a:t> [4]Encryption Sta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05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F4864F-F26F-4443-93C5-EC1F588B0CEF}"/>
              </a:ext>
            </a:extLst>
          </p:cNvPr>
          <p:cNvSpPr/>
          <p:nvPr/>
        </p:nvSpPr>
        <p:spPr>
          <a:xfrm>
            <a:off x="988943" y="309588"/>
            <a:ext cx="10033553" cy="5546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/>
              <a:t>Blockchain </a:t>
            </a:r>
            <a:r>
              <a:rPr lang="en-US" sz="3000" dirty="0"/>
              <a:t>was based on the concept of “Blind Signatures” by David </a:t>
            </a:r>
            <a:r>
              <a:rPr lang="en-US" sz="3000" dirty="0" err="1"/>
              <a:t>Chaum</a:t>
            </a:r>
            <a:r>
              <a:rPr lang="en-US" sz="3000" dirty="0"/>
              <a:t>,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Provided accountability but relied on a third-party approver., such as a bank .</a:t>
            </a:r>
            <a:r>
              <a:rPr lang="en-US" sz="3000" baseline="30000" dirty="0">
                <a:solidFill>
                  <a:schemeClr val="bg1">
                    <a:lumMod val="50000"/>
                  </a:schemeClr>
                </a:solidFill>
              </a:rPr>
              <a:t> [3]</a:t>
            </a:r>
            <a:endParaRPr lang="en-US" sz="3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Blockchain also borrowed concepts from Hal Finney’s “Reusable Proofs of Work (RPOW)”,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Required systems slow themselves down to increase cost of an attack.</a:t>
            </a:r>
            <a:r>
              <a:rPr lang="en-US" sz="3000" baseline="30000" dirty="0">
                <a:solidFill>
                  <a:schemeClr val="bg1">
                    <a:lumMod val="50000"/>
                  </a:schemeClr>
                </a:solidFill>
              </a:rPr>
              <a:t> [4]Encryption Sta</a:t>
            </a:r>
            <a:endParaRPr lang="en-US" sz="3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85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5053" y="522898"/>
            <a:ext cx="26469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-3399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Birth of Blockchain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827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4DDFAF4-F163-4D9E-BFE4-F1061060BEE8}"/>
              </a:ext>
            </a:extLst>
          </p:cNvPr>
          <p:cNvSpPr txBox="1"/>
          <p:nvPr/>
        </p:nvSpPr>
        <p:spPr>
          <a:xfrm>
            <a:off x="228600" y="950482"/>
            <a:ext cx="11364985" cy="5615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Using the tenants of the </a:t>
            </a:r>
            <a:r>
              <a:rPr lang="en-US" sz="2200" dirty="0" err="1"/>
              <a:t>Cypherpunks</a:t>
            </a:r>
            <a:r>
              <a:rPr lang="en-US" sz="2200" dirty="0"/>
              <a:t> and the technology around Blind Signatures and RPOW, along with a general mistrust of central authorities approving transactions, Blockchain was born.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 originally proposal for Blockchain was in a 2008 paper by Satoshi Nakamoto and was intended for a cryptocurrency called Bitcoin, but generically could be used for any digital transaction.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Bitcoin was not the first cryptocurrency, but it was the first cryptocurrency to establish trust and accountability without a central authority, making Blockchain a huge leap forward in cyber security.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D71D7-C7AE-436E-BB39-4D9D8378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7924800" cy="501650"/>
          </a:xfrm>
        </p:spPr>
        <p:txBody>
          <a:bodyPr/>
          <a:lstStyle/>
          <a:p>
            <a:pPr algn="l"/>
            <a:r>
              <a:rPr lang="en-US" sz="1400" dirty="0"/>
              <a:t>See reference [1]</a:t>
            </a:r>
          </a:p>
        </p:txBody>
      </p:sp>
    </p:spTree>
    <p:extLst>
      <p:ext uri="{BB962C8B-B14F-4D97-AF65-F5344CB8AC3E}">
        <p14:creationId xmlns:p14="http://schemas.microsoft.com/office/powerpoint/2010/main" val="19754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5053" y="522898"/>
            <a:ext cx="26469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-3399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Blockchain Walkthrough Pt 1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827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6205B6-A1DB-4CBF-A06D-3428120DB0ED}"/>
              </a:ext>
            </a:extLst>
          </p:cNvPr>
          <p:cNvSpPr txBox="1"/>
          <p:nvPr/>
        </p:nvSpPr>
        <p:spPr>
          <a:xfrm>
            <a:off x="633663" y="1461525"/>
            <a:ext cx="109246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First a Blockchain transaction is created and asymmetrically encrypted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 Then the transaction is added to a transaction pool for validation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E46182-D74C-4C43-96FC-C6F4107C4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107" y="2826954"/>
            <a:ext cx="9405419" cy="2569521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115C9850-AD4B-4E4A-8DCF-1E4A8F68A888}"/>
              </a:ext>
            </a:extLst>
          </p:cNvPr>
          <p:cNvSpPr/>
          <p:nvPr/>
        </p:nvSpPr>
        <p:spPr>
          <a:xfrm>
            <a:off x="10250904" y="5550568"/>
            <a:ext cx="770021" cy="78453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53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5053" y="522898"/>
            <a:ext cx="26469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-3399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Blockchain Walkthrough Pt 2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827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5C9850-AD4B-4E4A-8DCF-1E4A8F68A888}"/>
              </a:ext>
            </a:extLst>
          </p:cNvPr>
          <p:cNvSpPr/>
          <p:nvPr/>
        </p:nvSpPr>
        <p:spPr>
          <a:xfrm>
            <a:off x="9777662" y="2316103"/>
            <a:ext cx="770021" cy="78453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716FE9-5B48-4DEF-93D9-2F148C325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48" y="3123210"/>
            <a:ext cx="8726904" cy="2819055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C47E0E69-E029-4227-A45A-9280BAF0E2BC}"/>
              </a:ext>
            </a:extLst>
          </p:cNvPr>
          <p:cNvSpPr/>
          <p:nvPr/>
        </p:nvSpPr>
        <p:spPr>
          <a:xfrm>
            <a:off x="1507957" y="6033517"/>
            <a:ext cx="770021" cy="78453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2900FA-7C08-4099-9B94-B3792A9A4C49}"/>
              </a:ext>
            </a:extLst>
          </p:cNvPr>
          <p:cNvSpPr txBox="1"/>
          <p:nvPr/>
        </p:nvSpPr>
        <p:spPr>
          <a:xfrm>
            <a:off x="433137" y="915735"/>
            <a:ext cx="911191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transaction is then verified by the decentralized community of “miners”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validated transaction is stored in a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miner that validated the transaction creates a “nonce”, the proof-of-work that can be used to validate the transaction.</a:t>
            </a:r>
          </a:p>
        </p:txBody>
      </p:sp>
    </p:spTree>
    <p:extLst>
      <p:ext uri="{BB962C8B-B14F-4D97-AF65-F5344CB8AC3E}">
        <p14:creationId xmlns:p14="http://schemas.microsoft.com/office/powerpoint/2010/main" val="2636958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5053" y="522898"/>
            <a:ext cx="26469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-3399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Blockchain Walkthrough Pt 3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827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5C9850-AD4B-4E4A-8DCF-1E4A8F68A888}"/>
              </a:ext>
            </a:extLst>
          </p:cNvPr>
          <p:cNvSpPr/>
          <p:nvPr/>
        </p:nvSpPr>
        <p:spPr>
          <a:xfrm>
            <a:off x="2117558" y="1882005"/>
            <a:ext cx="598821" cy="52736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47E0E69-E029-4227-A45A-9280BAF0E2BC}"/>
              </a:ext>
            </a:extLst>
          </p:cNvPr>
          <p:cNvSpPr/>
          <p:nvPr/>
        </p:nvSpPr>
        <p:spPr>
          <a:xfrm>
            <a:off x="8598568" y="6094169"/>
            <a:ext cx="609602" cy="65153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2900FA-7C08-4099-9B94-B3792A9A4C49}"/>
              </a:ext>
            </a:extLst>
          </p:cNvPr>
          <p:cNvSpPr txBox="1"/>
          <p:nvPr/>
        </p:nvSpPr>
        <p:spPr>
          <a:xfrm>
            <a:off x="433137" y="915735"/>
            <a:ext cx="9111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black and nonce are verified by the community and, if valid, added to the community’s distributed ledger.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F0E5D-AA0D-4DE9-8D16-B62A7F0BA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58" y="2422850"/>
            <a:ext cx="7716253" cy="359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6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5053" y="522898"/>
            <a:ext cx="26469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-3399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Blockchain Walkthrough Pt 4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827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47E0E69-E029-4227-A45A-9280BAF0E2BC}"/>
              </a:ext>
            </a:extLst>
          </p:cNvPr>
          <p:cNvSpPr/>
          <p:nvPr/>
        </p:nvSpPr>
        <p:spPr>
          <a:xfrm>
            <a:off x="8646695" y="2604310"/>
            <a:ext cx="609602" cy="65153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2900FA-7C08-4099-9B94-B3792A9A4C49}"/>
              </a:ext>
            </a:extLst>
          </p:cNvPr>
          <p:cNvSpPr txBox="1"/>
          <p:nvPr/>
        </p:nvSpPr>
        <p:spPr>
          <a:xfrm>
            <a:off x="417437" y="1159996"/>
            <a:ext cx="109407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recipient receives the result of the transaction (in this case, $50 for a charity)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Miner that validated the block and generated the nonce receives a transaction fee.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767627-C290-4CCD-9319-A4E7D1846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469" y="3312079"/>
            <a:ext cx="8414652" cy="225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34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921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Segoe UI Light</vt:lpstr>
      <vt:lpstr>Office Theme</vt:lpstr>
      <vt:lpstr>Blockchain Analysis (April 2019) Presentation</vt:lpstr>
      <vt:lpstr>Project analysis slide 2</vt:lpstr>
      <vt:lpstr>Project analysis slide 2</vt:lpstr>
      <vt:lpstr>PowerPoint Presentation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BigchainDB Demo</vt:lpstr>
      <vt:lpstr>References pt 1</vt:lpstr>
      <vt:lpstr>References pt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2019-03-31T17:35:54Z</dcterms:created>
  <dcterms:modified xsi:type="dcterms:W3CDTF">2019-04-09T02:48:52Z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