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10" r:id="rId12"/>
    <p:sldId id="299" r:id="rId13"/>
    <p:sldId id="308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52" d="100"/>
          <a:sy n="52" d="100"/>
        </p:scale>
        <p:origin x="90" y="14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itizendium.org/wiki/Cypherpunk/Citable_Version" TargetMode="External"/><Relationship Id="rId2" Type="http://schemas.openxmlformats.org/officeDocument/2006/relationships/hyperlink" Target="https://blockgeeks.com/guides/what-is-blockchain-technolog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archive.org/web/20071222072154/http:/rpow.net/" TargetMode="External"/><Relationship Id="rId5" Type="http://schemas.openxmlformats.org/officeDocument/2006/relationships/hyperlink" Target="https://bitcoinmagazine.com/articles/genesis-files-how-david-chaums-ecash-spawned-cypherpunk-dream/" TargetMode="External"/><Relationship Id="rId4" Type="http://schemas.openxmlformats.org/officeDocument/2006/relationships/hyperlink" Target="http://www.hit.bme.hu/~buttyan/courses/BMEVIHIM219/2009/Chaum.BlindSigForPayment.1982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246334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Blockchain Analysis (April 2019)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6601-D3E7-4C83-AC7F-538ED1DC1B18}"/>
              </a:ext>
            </a:extLst>
          </p:cNvPr>
          <p:cNvSpPr txBox="1"/>
          <p:nvPr/>
        </p:nvSpPr>
        <p:spPr>
          <a:xfrm>
            <a:off x="2122415" y="4941116"/>
            <a:ext cx="770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Daniel Byrne, Benjamin Wilke, Brian Coari, </a:t>
            </a:r>
            <a:r>
              <a:rPr lang="en-US" dirty="0" err="1">
                <a:solidFill>
                  <a:schemeClr val="bg1"/>
                </a:solidFill>
              </a:rPr>
              <a:t>YuMei</a:t>
            </a:r>
            <a:r>
              <a:rPr lang="en-US" dirty="0">
                <a:solidFill>
                  <a:schemeClr val="bg1"/>
                </a:solidFill>
              </a:rPr>
              <a:t> Bennett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DS7349 – Section 404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Demo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tutorial we cover: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User Identities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Digital Assets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Assigning ownership to assets through a transaction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Transferring assets between two identities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Querying the blockchain for a record of these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548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BigchainDB</a:t>
            </a:r>
            <a:r>
              <a:rPr lang="en-US" sz="7200" b="1" dirty="0">
                <a:solidFill>
                  <a:schemeClr val="bg1"/>
                </a:solidFill>
              </a:rPr>
              <a:t> Demo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3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4AE5-86D8-4187-B8D4-49048547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005"/>
            <a:ext cx="9144000" cy="1011237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C868-4892-48B5-BF3D-A1DE1ABBF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3" y="1459831"/>
            <a:ext cx="11518231" cy="5174163"/>
          </a:xfrm>
        </p:spPr>
        <p:txBody>
          <a:bodyPr>
            <a:normAutofit lnSpcReduction="10000"/>
          </a:bodyPr>
          <a:lstStyle/>
          <a:p>
            <a:pPr marL="457200" lvl="0" indent="-457200" algn="l">
              <a:buAutoNum type="arabicPeriod"/>
            </a:pPr>
            <a:r>
              <a:rPr lang="en-US" dirty="0"/>
              <a:t>Judd Bagley (2018 ,  Sep . ).  What is Blockchain Technology? A Step-by-Step Guide For Beginners. </a:t>
            </a:r>
            <a:r>
              <a:rPr lang="en-US" dirty="0" err="1"/>
              <a:t>Blockgeeks</a:t>
            </a:r>
            <a:r>
              <a:rPr lang="en-US" dirty="0"/>
              <a:t>. [Online]. Available: </a:t>
            </a:r>
            <a:r>
              <a:rPr lang="en-US" u="sng" dirty="0">
                <a:hlinkClick r:id="rId2"/>
              </a:rPr>
              <a:t>https://blockgeeks.com/guides/what-is-blockchain-technology/</a:t>
            </a:r>
            <a:endParaRPr lang="en-US" u="sng" dirty="0"/>
          </a:p>
          <a:p>
            <a:pPr marL="457200" lvl="0" indent="-457200" algn="l">
              <a:buAutoNum type="arabicPeriod"/>
            </a:pPr>
            <a:r>
              <a:rPr lang="en-US" u="sng" dirty="0">
                <a:hlinkClick r:id="rId3"/>
              </a:rPr>
              <a:t>http://en.citizendium.org/wiki/Cypherpunk/Citable_Version</a:t>
            </a:r>
            <a:r>
              <a:rPr lang="en-US" dirty="0"/>
              <a:t> “</a:t>
            </a:r>
            <a:r>
              <a:rPr lang="en-US" dirty="0" err="1"/>
              <a:t>Cypherpunk</a:t>
            </a:r>
            <a:r>
              <a:rPr lang="en-US" dirty="0"/>
              <a:t>/Citable Version”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David Chaum (1982). Blind Signatures for Untraceable Payments [Online]. Retrieved on Feb 10, 2019 Available: </a:t>
            </a:r>
            <a:r>
              <a:rPr lang="en-US" u="sng" dirty="0">
                <a:hlinkClick r:id="rId4"/>
              </a:rPr>
              <a:t>http://www.hit.bme.hu/~buttyan/courses/BMEVIHIM219/2009/Chaum.BlindSigForPayment.1982.PDF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r>
              <a:rPr lang="en-US" dirty="0"/>
              <a:t>Aaron van </a:t>
            </a:r>
            <a:r>
              <a:rPr lang="en-US" dirty="0" err="1"/>
              <a:t>Wirdum</a:t>
            </a:r>
            <a:r>
              <a:rPr lang="en-US" dirty="0"/>
              <a:t> (April 2018). The Genesis Files: How David Chaum’s eCash Spawned a </a:t>
            </a:r>
            <a:r>
              <a:rPr lang="en-US" dirty="0" err="1"/>
              <a:t>Cypherpunk</a:t>
            </a:r>
            <a:r>
              <a:rPr lang="en-US" dirty="0"/>
              <a:t> Dream [Online]. Retrieved on Feb 10, 2019 Available:  </a:t>
            </a:r>
            <a:r>
              <a:rPr lang="en-US" u="sng" dirty="0">
                <a:hlinkClick r:id="rId5"/>
              </a:rPr>
              <a:t>https://bitcoinmagazine.com/articles/genesis-files-how-david-chaums-ecash-spawned-cypherpunk-dream/</a:t>
            </a:r>
            <a:endParaRPr lang="en-US" u="sng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Hal Finney (August 2004) Reusable Proofs of Work [Online]. Retrieved on Feb 10, 2019 Available: </a:t>
            </a:r>
            <a:r>
              <a:rPr lang="en-US" u="sng" dirty="0">
                <a:hlinkClick r:id="rId6"/>
              </a:rPr>
              <a:t>https://web.archive.org/web/20071222072154/http://rpow.net/</a:t>
            </a:r>
            <a:r>
              <a:rPr lang="en-US" dirty="0"/>
              <a:t> </a:t>
            </a:r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 algn="l">
              <a:buAutoNum type="arabicPeriod"/>
            </a:pPr>
            <a:endParaRPr lang="en-US" dirty="0"/>
          </a:p>
          <a:p>
            <a:pPr marL="457200" lvl="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1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F701-B2BD-431A-A211-8072976E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1"/>
            <a:ext cx="9144000" cy="967694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00CA-1C82-4F4A-BD3E-B5DB5944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3" y="1287625"/>
            <a:ext cx="11532637" cy="3970175"/>
          </a:xfrm>
        </p:spPr>
        <p:txBody>
          <a:bodyPr/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dirty="0"/>
              <a:t> https://www.bigchaindb.com/developers/guide/key-concepts-of-bigchaindb/ "Key concepts of </a:t>
            </a:r>
            <a:r>
              <a:rPr lang="en-US" dirty="0" err="1"/>
              <a:t>BigchainDB</a:t>
            </a:r>
            <a:r>
              <a:rPr lang="en-US" dirty="0"/>
              <a:t>“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792839"/>
            <a:ext cx="11364985" cy="556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Developed in 2008 by Satoshi Nakamoto (pseudonym, real identity unknown) for use with cryptocurrency, but can be anywhere that trust, privacy, resilience and security are necessities.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Blockchain is an unchangeable transaction log, aka digital ledger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Blockchain is decentralized and public, relying on a community to ensure trust and accountability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are many types of blockchains (public, private, and federated)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29343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Blockchain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985810"/>
            <a:ext cx="11364985" cy="510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Blockchain technology grew out of the tenants of a group of high-tech privacy enthusiasts calling themselves “</a:t>
            </a:r>
            <a:r>
              <a:rPr lang="en-US" sz="2200" dirty="0" err="1"/>
              <a:t>Cypherpunks</a:t>
            </a:r>
            <a:r>
              <a:rPr lang="en-US" sz="2200" dirty="0"/>
              <a:t>”, a group focused on privacy in financial transactions and communication.</a:t>
            </a:r>
            <a:r>
              <a:rPr lang="en-US" sz="2200" baseline="30000" dirty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technology for Blockchain was based on the concept of “Blind Signatures” by David Chaum, which provided accountability without compromising privacy but still relied on a third-party approver., such as a bank .</a:t>
            </a:r>
            <a:r>
              <a:rPr lang="en-US" sz="2200" baseline="30000" dirty="0">
                <a:solidFill>
                  <a:schemeClr val="bg1">
                    <a:lumMod val="50000"/>
                  </a:schemeClr>
                </a:solidFill>
              </a:rPr>
              <a:t> [3]</a:t>
            </a: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Blockchain also borrowed concepts from Hal Finney’s “Reusable Proofs of Work (RPOW)”, which required systems slow themselves down in order to increase the cost of an attack.</a:t>
            </a:r>
            <a:r>
              <a:rPr lang="en-US" sz="2200" baseline="30000" dirty="0">
                <a:solidFill>
                  <a:schemeClr val="bg1">
                    <a:lumMod val="50000"/>
                  </a:schemeClr>
                </a:solidFill>
              </a:rPr>
              <a:t> [4]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5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Birth of Blockchain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DFAF4-F163-4D9E-BFE4-F1061060BEE8}"/>
              </a:ext>
            </a:extLst>
          </p:cNvPr>
          <p:cNvSpPr txBox="1"/>
          <p:nvPr/>
        </p:nvSpPr>
        <p:spPr>
          <a:xfrm>
            <a:off x="228600" y="950482"/>
            <a:ext cx="11364985" cy="561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Using the theories of the </a:t>
            </a:r>
            <a:r>
              <a:rPr lang="en-US" sz="2200" dirty="0" err="1"/>
              <a:t>Cypherpunks</a:t>
            </a:r>
            <a:r>
              <a:rPr lang="en-US" sz="2200" dirty="0"/>
              <a:t> and the technology around Blind Signatures and RPOW, along with a general mistrust of central authorities approving transactions, Blockchain was born.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originally proposal for Blockchain was in a 2008 paper by Satoshi Nakamoto and was intended for a cryptocurrency called Bitcoin, but generically could be used for any online transaction.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Bitcoin was not the first cryptocurrency, but it was the first cryptocurrency to establish trust and accountability without a central authority, making Blockchain a huge leap forward in cyber security.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71D7-C7AE-436E-BB39-4D9D83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975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633663" y="1461525"/>
            <a:ext cx="109246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First a Blockchain transaction is created and asymmetrically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 Then the transaction is added to a transaction pool for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46182-D74C-4C43-96FC-C6F4107C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07" y="2826954"/>
            <a:ext cx="9405419" cy="256952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15C9850-AD4B-4E4A-8DCF-1E4A8F68A888}"/>
              </a:ext>
            </a:extLst>
          </p:cNvPr>
          <p:cNvSpPr/>
          <p:nvPr/>
        </p:nvSpPr>
        <p:spPr>
          <a:xfrm>
            <a:off x="10250904" y="5550568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2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5C9850-AD4B-4E4A-8DCF-1E4A8F68A888}"/>
              </a:ext>
            </a:extLst>
          </p:cNvPr>
          <p:cNvSpPr/>
          <p:nvPr/>
        </p:nvSpPr>
        <p:spPr>
          <a:xfrm>
            <a:off x="9777662" y="2316103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16FE9-5B48-4DEF-93D9-2F148C32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8" y="3123210"/>
            <a:ext cx="8726904" cy="281905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47E0E69-E029-4227-A45A-9280BAF0E2BC}"/>
              </a:ext>
            </a:extLst>
          </p:cNvPr>
          <p:cNvSpPr/>
          <p:nvPr/>
        </p:nvSpPr>
        <p:spPr>
          <a:xfrm>
            <a:off x="1507957" y="6033517"/>
            <a:ext cx="770021" cy="784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33137" y="915735"/>
            <a:ext cx="91119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transaction is then verified by the decentralized community of “miners”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validated transaction is stored in a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miner that validated the transaction creates a “nonce”, the proof-of-work that can be used to validate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263695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3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5C9850-AD4B-4E4A-8DCF-1E4A8F68A888}"/>
              </a:ext>
            </a:extLst>
          </p:cNvPr>
          <p:cNvSpPr/>
          <p:nvPr/>
        </p:nvSpPr>
        <p:spPr>
          <a:xfrm>
            <a:off x="2117558" y="1882005"/>
            <a:ext cx="598821" cy="52736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47E0E69-E029-4227-A45A-9280BAF0E2BC}"/>
              </a:ext>
            </a:extLst>
          </p:cNvPr>
          <p:cNvSpPr/>
          <p:nvPr/>
        </p:nvSpPr>
        <p:spPr>
          <a:xfrm>
            <a:off x="8598568" y="6094169"/>
            <a:ext cx="609602" cy="6515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33137" y="915735"/>
            <a:ext cx="911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black and nonce are verified by the community and, if valid, added to the community’s distributed ledger.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F0E5D-AA0D-4DE9-8D16-B62A7F0B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8" y="2422850"/>
            <a:ext cx="7716253" cy="359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Walkthrough Pt 4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47E0E69-E029-4227-A45A-9280BAF0E2BC}"/>
              </a:ext>
            </a:extLst>
          </p:cNvPr>
          <p:cNvSpPr/>
          <p:nvPr/>
        </p:nvSpPr>
        <p:spPr>
          <a:xfrm>
            <a:off x="8646695" y="2604310"/>
            <a:ext cx="609602" cy="6515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900FA-7C08-4099-9B94-B3792A9A4C49}"/>
              </a:ext>
            </a:extLst>
          </p:cNvPr>
          <p:cNvSpPr txBox="1"/>
          <p:nvPr/>
        </p:nvSpPr>
        <p:spPr>
          <a:xfrm>
            <a:off x="417437" y="1159996"/>
            <a:ext cx="109407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recipient receives the result of the transaction (in this case, $50 for a charity)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Miner that validated the block and generated the nonce receives a transaction fee.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67627-C290-4CCD-9319-A4E7D184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69" y="3312079"/>
            <a:ext cx="8414652" cy="22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3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5053" y="522898"/>
            <a:ext cx="26469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-3399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BigChainDB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827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6205B6-A1DB-4CBF-A06D-3428120DB0ED}"/>
              </a:ext>
            </a:extLst>
          </p:cNvPr>
          <p:cNvSpPr txBox="1"/>
          <p:nvPr/>
        </p:nvSpPr>
        <p:spPr>
          <a:xfrm>
            <a:off x="228601" y="1159996"/>
            <a:ext cx="1173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 our demo we will show an implementation of a Blockchain Database called </a:t>
            </a:r>
            <a:r>
              <a:rPr lang="en-US" sz="2200" dirty="0" err="1"/>
              <a:t>BigchainDB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BigchainDB</a:t>
            </a:r>
            <a:r>
              <a:rPr lang="en-US" sz="2200" dirty="0"/>
              <a:t>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Decentralized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Network of peer nodes ensure trust and accountability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Transaction Immutability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Transactions cannot be changed after they are committed to the decentralized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Standard Queries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MongoDB query engine to access stored transaction and asset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Fast Commits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Ranges from a few milliseconds to a few seconds to enable use in fast-paced areas, such as stock trading.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Sybil Tolerance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Minimizes false nodes (Sybils) on a network using a governing authority to approve all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60171C5-2BDF-479F-A385-8D8BA46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924800" cy="501650"/>
          </a:xfrm>
        </p:spPr>
        <p:txBody>
          <a:bodyPr/>
          <a:lstStyle/>
          <a:p>
            <a:pPr algn="l"/>
            <a:r>
              <a:rPr lang="en-US" sz="1400" dirty="0"/>
              <a:t>See reference [6]</a:t>
            </a:r>
          </a:p>
        </p:txBody>
      </p:sp>
    </p:spTree>
    <p:extLst>
      <p:ext uri="{BB962C8B-B14F-4D97-AF65-F5344CB8AC3E}">
        <p14:creationId xmlns:p14="http://schemas.microsoft.com/office/powerpoint/2010/main" val="8472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833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Office Theme</vt:lpstr>
      <vt:lpstr>Blockchain Analysis (April 2019)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BigchainDB Demo</vt:lpstr>
      <vt:lpstr>References pt 1</vt:lpstr>
      <vt:lpstr>References pt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2019-03-31T17:35:54Z</dcterms:created>
  <dcterms:modified xsi:type="dcterms:W3CDTF">2019-03-31T23:22:48Z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