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11" r:id="rId10"/>
    <p:sldId id="306" r:id="rId11"/>
    <p:sldId id="307" r:id="rId12"/>
    <p:sldId id="310" r:id="rId13"/>
    <p:sldId id="299" r:id="rId14"/>
    <p:sldId id="30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 showGuides="1">
      <p:cViewPr varScale="1">
        <p:scale>
          <a:sx n="97" d="100"/>
          <a:sy n="97" d="100"/>
        </p:scale>
        <p:origin x="1056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vid_Chau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linding_(cryptography)" TargetMode="External"/><Relationship Id="rId5" Type="http://schemas.openxmlformats.org/officeDocument/2006/relationships/hyperlink" Target="https://en.wikipedia.org/wiki/Digital_signature" TargetMode="External"/><Relationship Id="rId4" Type="http://schemas.openxmlformats.org/officeDocument/2006/relationships/hyperlink" Target="https://en.wikipedia.org/wiki/Blind_signature#cite_note-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signature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introduced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vid Chaum"/>
              </a:rPr>
              <a:t>David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vid Chaum"/>
              </a:rPr>
              <a:t>Chaum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form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igital signature"/>
              </a:rPr>
              <a:t>digital signature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content of a message is disguised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Blinding (cryptography)"/>
              </a:rPr>
              <a:t>blinded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before it is signed.  Used in voting and electronic cash systems.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“When I purchase a magazine at a store and hand cash to the clerk, there is no need to know who I am.”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“Therefore, privacy in an open society requires anonymous transaction systems. Until now, cash has been the primary such system. An anonymous transaction system is not a secret transaction system. When I ask my electronic mail provider to send and receive messages, my provider need not know to whom I am speaking or what I am saying or what others are saying to me; my provider only need know how to get the message there and how much I owe them in fees. When my identity is revealed by the underlying mechanism of the transaction, I have no privacy. 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7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NBS (NSA) adopted the DES standard.  Diffie Helman in Exhaustive Cryptanalysis of the NBS Data Encryption Standard proposed a $20 million machine could crack DES in 12 hours using brute force.  Well within the means of governments at that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For our demo we will show an implementation of a Blockchain Database called </a:t>
            </a:r>
            <a:r>
              <a:rPr lang="en-US" sz="3000" dirty="0" err="1"/>
              <a:t>BigchainDB</a:t>
            </a:r>
            <a:r>
              <a:rPr lang="en-US" sz="3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BigchainDB</a:t>
            </a:r>
            <a:r>
              <a:rPr lang="en-US" sz="30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Decentralized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Network of peer nodes ensure trust and accountability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 Immutability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Transactions cannot be changed after they are committed to the decentralized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Standard Queries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MongoDB query engine to access stored transaction and asset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Fast Commits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Ranges from a few milliseconds to a few seconds to enable use in fast-paced areas, such as stock trading.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Sybil Tolerance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Minimizes false nodes (Sybils) on a network using a governing authority to approve all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4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itizendium.org/wiki/Cypherpunk/Citable_Version" TargetMode="External"/><Relationship Id="rId2" Type="http://schemas.openxmlformats.org/officeDocument/2006/relationships/hyperlink" Target="https://blockgeeks.com/guides/what-is-blockchain-technolog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archive.org/web/20071222072154/http:/rpow.net/" TargetMode="External"/><Relationship Id="rId5" Type="http://schemas.openxmlformats.org/officeDocument/2006/relationships/hyperlink" Target="https://bitcoinmagazine.com/articles/genesis-files-how-david-chaums-ecash-spawned-cypherpunk-dream/" TargetMode="External"/><Relationship Id="rId4" Type="http://schemas.openxmlformats.org/officeDocument/2006/relationships/hyperlink" Target="http://www.hit.bme.hu/~buttyan/courses/BMEVIHIM219/2009/Chaum.BlindSigForPayment.1982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ism.net/cypherpunk/manifest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.gem.co/" TargetMode="External"/><Relationship Id="rId2" Type="http://schemas.openxmlformats.org/officeDocument/2006/relationships/hyperlink" Target="https://www.simplyvitalhealth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xempire.com/news/article/paypal-makes-first-ever-blockchain-investment-5669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246334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130084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2463346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Blockchain Analysis (April 2019)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6601-D3E7-4C83-AC7F-538ED1DC1B18}"/>
              </a:ext>
            </a:extLst>
          </p:cNvPr>
          <p:cNvSpPr txBox="1"/>
          <p:nvPr/>
        </p:nvSpPr>
        <p:spPr>
          <a:xfrm>
            <a:off x="2122415" y="4941116"/>
            <a:ext cx="770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Daniel Byrne, Benjamin Wilke, Brian Coari, </a:t>
            </a:r>
            <a:r>
              <a:rPr lang="en-US" dirty="0" err="1">
                <a:solidFill>
                  <a:schemeClr val="bg1"/>
                </a:solidFill>
              </a:rPr>
              <a:t>YuMei</a:t>
            </a:r>
            <a:r>
              <a:rPr lang="en-US" dirty="0">
                <a:solidFill>
                  <a:schemeClr val="bg1"/>
                </a:solidFill>
              </a:rPr>
              <a:t> Bennett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DS7349 – Section 404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17249"/>
            <a:ext cx="11734800" cy="11910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For our demo we will show an implementation of a Blockchain Database called </a:t>
            </a:r>
            <a:r>
              <a:rPr lang="en-US" sz="3000" dirty="0" err="1"/>
              <a:t>BigchainDB</a:t>
            </a:r>
            <a:r>
              <a:rPr lang="en-US" sz="3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BigchainDB</a:t>
            </a:r>
            <a:r>
              <a:rPr lang="en-US" sz="30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Decentralized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Transaction Immutability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Standard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Fast Commits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Sybil Tolerance</a:t>
            </a:r>
          </a:p>
          <a:p>
            <a:endParaRPr lang="en-US" sz="3000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60171C5-2BDF-479F-A385-8D8BA46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[6]</a:t>
            </a:r>
          </a:p>
        </p:txBody>
      </p:sp>
    </p:spTree>
    <p:extLst>
      <p:ext uri="{BB962C8B-B14F-4D97-AF65-F5344CB8AC3E}">
        <p14:creationId xmlns:p14="http://schemas.microsoft.com/office/powerpoint/2010/main" val="8472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Demo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In this tutorial we cover:</a:t>
            </a:r>
          </a:p>
          <a:p>
            <a:endParaRPr lang="en-US" sz="3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Creating User Identities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Creating Digital Assets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Assigning ownership to assets through a transaction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Transferring assets between two identities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Querying the blockchain for a record of these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54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BigchainDB</a:t>
            </a:r>
            <a:r>
              <a:rPr lang="en-US" sz="7200" b="1" dirty="0">
                <a:solidFill>
                  <a:schemeClr val="bg1"/>
                </a:solidFill>
              </a:rPr>
              <a:t> Demo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3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4AE5-86D8-4187-B8D4-4904854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05"/>
            <a:ext cx="9144000" cy="1011237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C868-4892-48B5-BF3D-A1DE1ABBF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459831"/>
            <a:ext cx="11518231" cy="5174163"/>
          </a:xfrm>
        </p:spPr>
        <p:txBody>
          <a:bodyPr>
            <a:normAutofit lnSpcReduction="10000"/>
          </a:bodyPr>
          <a:lstStyle/>
          <a:p>
            <a:pPr marL="457200" lvl="0" indent="-457200" algn="l">
              <a:buAutoNum type="arabicPeriod"/>
            </a:pPr>
            <a:r>
              <a:rPr lang="en-US" dirty="0"/>
              <a:t>Judd Bagley (2018 ,  Sep . ).  What is Blockchain Technology? A Step-by-Step Guide For Beginners. </a:t>
            </a:r>
            <a:r>
              <a:rPr lang="en-US" dirty="0" err="1"/>
              <a:t>Blockgeeks</a:t>
            </a:r>
            <a:r>
              <a:rPr lang="en-US" dirty="0"/>
              <a:t>. [Online]. Available: </a:t>
            </a:r>
            <a:r>
              <a:rPr lang="en-US" u="sng" dirty="0">
                <a:hlinkClick r:id="rId2"/>
              </a:rPr>
              <a:t>https://blockgeeks.com/guides/what-is-blockchain-technology/</a:t>
            </a:r>
            <a:endParaRPr lang="en-US" u="sng" dirty="0"/>
          </a:p>
          <a:p>
            <a:pPr marL="457200" lvl="0" indent="-457200" algn="l">
              <a:buAutoNum type="arabicPeriod"/>
            </a:pPr>
            <a:r>
              <a:rPr lang="en-US" u="sng" dirty="0">
                <a:hlinkClick r:id="rId3"/>
              </a:rPr>
              <a:t>http://en.citizendium.org/wiki/Cypherpunk/Citable_Version</a:t>
            </a:r>
            <a:r>
              <a:rPr lang="en-US" dirty="0"/>
              <a:t> “</a:t>
            </a:r>
            <a:r>
              <a:rPr lang="en-US" dirty="0" err="1"/>
              <a:t>Cypherpunk</a:t>
            </a:r>
            <a:r>
              <a:rPr lang="en-US" dirty="0"/>
              <a:t>/Citable Version”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David Chaum (1982). Blind Signatures for Untraceable Payments [Online]. Retrieved on Feb 10, 2019 Available: </a:t>
            </a:r>
            <a:r>
              <a:rPr lang="en-US" u="sng" dirty="0">
                <a:hlinkClick r:id="rId4"/>
              </a:rPr>
              <a:t>http://www.hit.bme.hu/~buttyan/courses/BMEVIHIM219/2009/Chaum.BlindSigForPayment.1982.PDF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Aaron van </a:t>
            </a:r>
            <a:r>
              <a:rPr lang="en-US" dirty="0" err="1"/>
              <a:t>Wirdum</a:t>
            </a:r>
            <a:r>
              <a:rPr lang="en-US" dirty="0"/>
              <a:t> (April 2018). The Genesis Files: How David Chaum’s eCash Spawned a </a:t>
            </a:r>
            <a:r>
              <a:rPr lang="en-US" dirty="0" err="1"/>
              <a:t>Cypherpunk</a:t>
            </a:r>
            <a:r>
              <a:rPr lang="en-US" dirty="0"/>
              <a:t> Dream [Online]. Retrieved on Feb 10, 2019 Available:  </a:t>
            </a:r>
            <a:r>
              <a:rPr lang="en-US" u="sng" dirty="0">
                <a:hlinkClick r:id="rId5"/>
              </a:rPr>
              <a:t>https://bitcoinmagazine.com/articles/genesis-files-how-david-chaums-ecash-spawned-cypherpunk-dream/</a:t>
            </a:r>
            <a:endParaRPr lang="en-US" u="sng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Hal Finney (August 2004) Reusable Proofs of Work [Online]. Retrieved on Feb 10, 2019 Available: </a:t>
            </a:r>
            <a:r>
              <a:rPr lang="en-US" u="sng" dirty="0">
                <a:hlinkClick r:id="rId6"/>
              </a:rPr>
              <a:t>https://web.archive.org/web/20071222072154/http://rpow.net/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701-B2BD-431A-A211-8072976E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1"/>
            <a:ext cx="9144000" cy="967694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00CA-1C82-4F4A-BD3E-B5DB5944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3" y="1287625"/>
            <a:ext cx="11532637" cy="3970175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dirty="0"/>
              <a:t> https://www.bigchaindb.com/developers/guide/key-concepts-of-bigchaindb/ "Key concepts of </a:t>
            </a:r>
            <a:r>
              <a:rPr lang="en-US" dirty="0" err="1"/>
              <a:t>BigchainDB</a:t>
            </a:r>
            <a:r>
              <a:rPr lang="en-US" dirty="0"/>
              <a:t>“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Introduction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92839"/>
            <a:ext cx="11364985" cy="55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Developed in 2008 by Satoshi Nakamoto (pseudonym) for use with cryptocurrency called Bitcoin, but can be anywhere that trust, privacy, resilience and security are necessities.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is an unchangeable transaction log, digital ledger.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is decentralized and public, relying on a community to ensure trust and accountability.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2934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Origins of Blockchain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985810"/>
            <a:ext cx="11364985" cy="5315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Technology based on “Blind Signatures” by David Chaum, which provided accountability but still relied on a third-party approver.</a:t>
            </a:r>
            <a:r>
              <a:rPr lang="en-US" sz="3000" baseline="30000" dirty="0"/>
              <a:t> [3]</a:t>
            </a:r>
            <a:endParaRPr lang="en-US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arose from research and communication of “</a:t>
            </a:r>
            <a:r>
              <a:rPr lang="en-US" sz="3000" dirty="0" err="1"/>
              <a:t>Cypherpunks</a:t>
            </a:r>
            <a:r>
              <a:rPr lang="en-US" sz="3000" dirty="0"/>
              <a:t>”, a rebellious technical community dedicated to building anonymous transaction systems.</a:t>
            </a:r>
            <a:r>
              <a:rPr lang="en-US" sz="3000" baseline="30000" dirty="0"/>
              <a:t> [3]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https://www.activism.net/cypherpunk/manifesto.html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Also borrowed from Hal Finney’s “Reusable Proofs of Work”, which require slow systems in order to increase the cost of an attack.</a:t>
            </a:r>
            <a:r>
              <a:rPr lang="en-US" sz="3000" baseline="30000" dirty="0"/>
              <a:t> [4]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90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Birth of Blockchain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57473"/>
            <a:ext cx="11364985" cy="485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DES only used easily-cracked 56-bit encryption keys.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Diffie –Helman proposed a $20 million in 12 hours, in 1977,   Suggested in a decade that could be $200K.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Using the tenants of the </a:t>
            </a:r>
            <a:r>
              <a:rPr lang="en-US" sz="3000" dirty="0" err="1"/>
              <a:t>Cypherpunks</a:t>
            </a:r>
            <a:r>
              <a:rPr lang="en-US" sz="3000" dirty="0"/>
              <a:t> and the technology around Blind Signatures and RPOW, Blockchain was born.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Bitcoin was the first cryptocurrency to establish trust and accountability without a central authority and ensuring anonymity.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975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1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633663" y="1098198"/>
            <a:ext cx="10924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A Blockchain transaction is created and asymmetrically encrypted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The transaction is added to a transaction pool for validation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 rot="16200000">
            <a:off x="9145592" y="4179855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601C29C-C5E1-4C22-996A-4F6B68D2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34C7-83A4-4B33-934C-D64A2DA0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40" y="2906656"/>
            <a:ext cx="7353300" cy="32004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BF25AEE-6A30-4BCE-ACEA-0BFD0B62F952}"/>
              </a:ext>
            </a:extLst>
          </p:cNvPr>
          <p:cNvSpPr/>
          <p:nvPr/>
        </p:nvSpPr>
        <p:spPr>
          <a:xfrm rot="16200000">
            <a:off x="4708612" y="4179855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2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697831" y="1078952"/>
            <a:ext cx="10170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000" dirty="0"/>
              <a:t>The transaction is verified by the decentralized community of “miners”.</a:t>
            </a:r>
          </a:p>
          <a:p>
            <a:pPr marL="514350" indent="-514350">
              <a:buFont typeface="+mj-lt"/>
              <a:buAutoNum type="arabicPeriod" startAt="3"/>
            </a:pPr>
            <a:endParaRPr lang="en-US" sz="30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3000" dirty="0"/>
              <a:t>The validated transaction is stored in a block.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4F0DDE8-B518-41E4-A7E1-EF8C81C49B05}"/>
              </a:ext>
            </a:extLst>
          </p:cNvPr>
          <p:cNvSpPr/>
          <p:nvPr/>
        </p:nvSpPr>
        <p:spPr>
          <a:xfrm rot="16200000">
            <a:off x="3136998" y="4425084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9D194B-C283-45D5-AAA6-88F49CCD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817E0-3098-462B-A865-195FDCF2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17" y="3188911"/>
            <a:ext cx="3481491" cy="3256879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5A11DDCA-7954-4D49-A32B-46AD2914651F}"/>
              </a:ext>
            </a:extLst>
          </p:cNvPr>
          <p:cNvSpPr/>
          <p:nvPr/>
        </p:nvSpPr>
        <p:spPr>
          <a:xfrm rot="16200000">
            <a:off x="8246410" y="4425083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3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33136" y="915735"/>
            <a:ext cx="111332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000" dirty="0"/>
              <a:t>The miner creates the proof-of-work that can be used to validate the transaction.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0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/>
              <a:t>The block and proof-of-work are verified by the community and, if valid, added to the community’s distributed ledger.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8183F8-EE43-451A-A9FE-676C32A8E5D5}"/>
              </a:ext>
            </a:extLst>
          </p:cNvPr>
          <p:cNvSpPr/>
          <p:nvPr/>
        </p:nvSpPr>
        <p:spPr>
          <a:xfrm rot="16200000">
            <a:off x="425120" y="438833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90067-7EF0-42D8-B4D5-C1FC7022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27" y="3801485"/>
            <a:ext cx="9295262" cy="2216972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BAA8294B-5CFE-4781-A367-DE8263043B26}"/>
              </a:ext>
            </a:extLst>
          </p:cNvPr>
          <p:cNvSpPr/>
          <p:nvPr/>
        </p:nvSpPr>
        <p:spPr>
          <a:xfrm rot="16200000">
            <a:off x="10836440" y="438833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1099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4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3000" dirty="0"/>
              <a:t>The recipient receives the result of the transaction.</a:t>
            </a:r>
          </a:p>
          <a:p>
            <a:pPr marL="514350" indent="-514350">
              <a:buFont typeface="+mj-lt"/>
              <a:buAutoNum type="arabicPeriod" startAt="8"/>
            </a:pPr>
            <a:endParaRPr lang="en-US" sz="3000" dirty="0"/>
          </a:p>
          <a:p>
            <a:pPr marL="514350" indent="-514350">
              <a:buFont typeface="+mj-lt"/>
              <a:buAutoNum type="arabicPeriod" startAt="8"/>
            </a:pPr>
            <a:r>
              <a:rPr lang="en-US" sz="3000" dirty="0"/>
              <a:t>The miner that validated the block and generated the proof-of-work receives a reward.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E8CE7-EF2C-4BFB-8830-26DFC2E6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40" y="3098988"/>
            <a:ext cx="3295727" cy="338096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E5B9E3A-009F-4D45-8A61-69679144D24A}"/>
              </a:ext>
            </a:extLst>
          </p:cNvPr>
          <p:cNvSpPr/>
          <p:nvPr/>
        </p:nvSpPr>
        <p:spPr>
          <a:xfrm rot="16200000">
            <a:off x="3225386" y="4447673"/>
            <a:ext cx="770021" cy="9464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0549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APPLICATIONS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u="sng" dirty="0">
                <a:hlinkClick r:id="rId2"/>
              </a:rPr>
              <a:t>Simply Vital Health</a:t>
            </a:r>
            <a:r>
              <a:rPr lang="en-US" sz="3000" dirty="0"/>
              <a:t> : A HIPAA compliant heath care solutions provider creating blockchain based applications for patient tracking and electronic health records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u="sng" dirty="0">
                <a:hlinkClick r:id="rId3"/>
              </a:rPr>
              <a:t>GEM</a:t>
            </a:r>
            <a:r>
              <a:rPr lang="en-US" sz="3000" dirty="0"/>
              <a:t>: Enterprise Blockchain Application involved with industries across the spectrum from tracking diseases on blockchain for the CDC to, tracking crypto investments, to building an operating system healthcare, GEMOS.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Just in the past week </a:t>
            </a:r>
            <a:r>
              <a:rPr lang="en-US" sz="3000" dirty="0">
                <a:hlinkClick r:id="rId4"/>
              </a:rPr>
              <a:t>PayPal invested in Cambridge Blockchain </a:t>
            </a:r>
            <a:r>
              <a:rPr lang="en-US" sz="3000" dirty="0"/>
              <a:t>to start their shared ledger.</a:t>
            </a:r>
          </a:p>
        </p:txBody>
      </p:sp>
    </p:spTree>
    <p:extLst>
      <p:ext uri="{BB962C8B-B14F-4D97-AF65-F5344CB8AC3E}">
        <p14:creationId xmlns:p14="http://schemas.microsoft.com/office/powerpoint/2010/main" val="246537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926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Blockchain Analysis (April 2019) 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BigchainDB Demo</vt:lpstr>
      <vt:lpstr>References pt 1</vt:lpstr>
      <vt:lpstr>References pt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2019-03-31T17:35:54Z</dcterms:created>
  <dcterms:modified xsi:type="dcterms:W3CDTF">2019-04-09T22:43:58Z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