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98" r:id="rId3"/>
    <p:sldId id="300" r:id="rId4"/>
    <p:sldId id="301" r:id="rId5"/>
    <p:sldId id="302" r:id="rId6"/>
    <p:sldId id="303" r:id="rId7"/>
    <p:sldId id="304" r:id="rId8"/>
    <p:sldId id="305" r:id="rId9"/>
    <p:sldId id="311" r:id="rId10"/>
    <p:sldId id="306" r:id="rId11"/>
    <p:sldId id="307" r:id="rId12"/>
    <p:sldId id="310" r:id="rId13"/>
    <p:sldId id="299" r:id="rId14"/>
    <p:sldId id="308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194" autoAdjust="0"/>
  </p:normalViewPr>
  <p:slideViewPr>
    <p:cSldViewPr snapToGrid="0" showGuides="1">
      <p:cViewPr varScale="1">
        <p:scale>
          <a:sx n="49" d="100"/>
          <a:sy n="49" d="100"/>
        </p:scale>
        <p:origin x="66" y="17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vid_Chaum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Blinding_(cryptography)" TargetMode="External"/><Relationship Id="rId5" Type="http://schemas.openxmlformats.org/officeDocument/2006/relationships/hyperlink" Target="https://en.wikipedia.org/wiki/Digital_signature" TargetMode="External"/><Relationship Id="rId4" Type="http://schemas.openxmlformats.org/officeDocument/2006/relationships/hyperlink" Target="https://en.wikipedia.org/wiki/Blind_signature#cite_note-1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blind signature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 introduced by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avid Chaum"/>
              </a:rPr>
              <a:t>David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avid Chaum"/>
              </a:rPr>
              <a:t>Chaum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[1]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form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Digital signature"/>
              </a:rPr>
              <a:t>digital signature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content of a message is disguised (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Blinding (cryptography)"/>
              </a:rPr>
              <a:t>blinded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before it is signed.  Used in voting and electronic cash systems.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“When I purchase a magazine at a store and hand cash to the clerk, there is no need to know who I am.” 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“Therefore, privacy in an open society requires anonymous transaction systems. Until now, cash has been the primary such system. An anonymous transaction system is not a secret transaction system. When I ask my electronic mail provider to send and receive messages, my provider need not know to whom I am speaking or what I am saying or what others are saying to me; my provider only need know how to get the message there and how much I owe them in fees. When my identity is revealed by the underlying mechanism of the transaction, I have no privacy. 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78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NBS (NSA) adopted the DES standard.  Diffie Helman in Exhaustive Cryptanalysis of the NBS Data Encryption Standard proposed a $20 million machine could crack DES in 12 hours using brute force.  Well within the means of governments at that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38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For our demo we will show an implementation of a Blockchain Database called </a:t>
            </a:r>
            <a:r>
              <a:rPr lang="en-US" sz="3000" dirty="0" err="1"/>
              <a:t>BigchainDB</a:t>
            </a:r>
            <a:r>
              <a:rPr lang="en-US" sz="3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err="1"/>
              <a:t>BigchainDB</a:t>
            </a:r>
            <a:r>
              <a:rPr lang="en-US" sz="3000" dirty="0"/>
              <a:t>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Decentralized Control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000" dirty="0"/>
              <a:t>Network of peer nodes ensure trust and accountability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Transaction Immutability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000" dirty="0"/>
              <a:t>Transactions cannot be changed after they are committed to the decentralized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Standard Queries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000" dirty="0"/>
              <a:t>MongoDB query engine to access stored transaction and asset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Fast Commits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000" dirty="0"/>
              <a:t>Ranges from a few milliseconds to a few seconds to enable use in fast-paced areas, such as stock trading.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Sybil Tolerance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000" dirty="0"/>
              <a:t>Minimizes false nodes (Sybils) on a network using a governing authority to approve all requests.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048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citizendium.org/wiki/Cypherpunk/Citable_Version" TargetMode="External"/><Relationship Id="rId2" Type="http://schemas.openxmlformats.org/officeDocument/2006/relationships/hyperlink" Target="https://blockgeeks.com/guides/what-is-blockchain-technology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eb.archive.org/web/20071222072154/http:/rpow.net/" TargetMode="External"/><Relationship Id="rId5" Type="http://schemas.openxmlformats.org/officeDocument/2006/relationships/hyperlink" Target="https://bitcoinmagazine.com/articles/genesis-files-how-david-chaums-ecash-spawned-cypherpunk-dream/" TargetMode="External"/><Relationship Id="rId4" Type="http://schemas.openxmlformats.org/officeDocument/2006/relationships/hyperlink" Target="http://www.hit.bme.hu/~buttyan/courses/BMEVIHIM219/2009/Chaum.BlindSigForPayment.1982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tivism.net/cypherpunk/manifesto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terprise.gem.co/" TargetMode="External"/><Relationship Id="rId2" Type="http://schemas.openxmlformats.org/officeDocument/2006/relationships/hyperlink" Target="https://www.simplyvitalhealth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fxempire.com/news/article/paypal-makes-first-ever-blockchain-investment-56690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8" y="2463346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7" y="1300845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499" y="2463346"/>
            <a:ext cx="9144000" cy="2492990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 History and Analysis of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Blockchain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6E6601-D3E7-4C83-AC7F-538ED1DC1B18}"/>
              </a:ext>
            </a:extLst>
          </p:cNvPr>
          <p:cNvSpPr txBox="1"/>
          <p:nvPr/>
        </p:nvSpPr>
        <p:spPr>
          <a:xfrm>
            <a:off x="2122415" y="4941116"/>
            <a:ext cx="7701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Daniel Byrne, Benjamin Wilke, Brian Coari, </a:t>
            </a:r>
            <a:r>
              <a:rPr lang="en-US" dirty="0" err="1">
                <a:solidFill>
                  <a:schemeClr val="bg1"/>
                </a:solidFill>
              </a:rPr>
              <a:t>YuMei</a:t>
            </a:r>
            <a:r>
              <a:rPr lang="en-US" dirty="0">
                <a:solidFill>
                  <a:schemeClr val="bg1"/>
                </a:solidFill>
              </a:rPr>
              <a:t> Bennett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DS7349 – Section 404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45053" y="522898"/>
            <a:ext cx="26469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-17249"/>
            <a:ext cx="11734800" cy="11910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3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BigChainDB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5827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6205B6-A1DB-4CBF-A06D-3428120DB0ED}"/>
              </a:ext>
            </a:extLst>
          </p:cNvPr>
          <p:cNvSpPr txBox="1"/>
          <p:nvPr/>
        </p:nvSpPr>
        <p:spPr>
          <a:xfrm>
            <a:off x="228601" y="1159996"/>
            <a:ext cx="11734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For our demo we will show an implementation of a Blockchain Database called </a:t>
            </a:r>
            <a:r>
              <a:rPr lang="en-US" sz="3000" dirty="0" err="1"/>
              <a:t>BigchainDB</a:t>
            </a:r>
            <a:r>
              <a:rPr lang="en-US" sz="3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err="1"/>
              <a:t>BigchainDB</a:t>
            </a:r>
            <a:r>
              <a:rPr lang="en-US" sz="3000" dirty="0"/>
              <a:t>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Decentralized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Transaction Immutability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Standard Queries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Fast Commits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Sybil Tolerance</a:t>
            </a:r>
          </a:p>
          <a:p>
            <a:endParaRPr lang="en-US" sz="3000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660171C5-2BDF-479F-A385-8D8BA46FE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7924800" cy="501650"/>
          </a:xfrm>
        </p:spPr>
        <p:txBody>
          <a:bodyPr/>
          <a:lstStyle/>
          <a:p>
            <a:pPr algn="l"/>
            <a:r>
              <a:rPr lang="en-US" sz="1400" dirty="0"/>
              <a:t>See reference [6]</a:t>
            </a:r>
          </a:p>
        </p:txBody>
      </p:sp>
    </p:spTree>
    <p:extLst>
      <p:ext uri="{BB962C8B-B14F-4D97-AF65-F5344CB8AC3E}">
        <p14:creationId xmlns:p14="http://schemas.microsoft.com/office/powerpoint/2010/main" val="847240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45053" y="522898"/>
            <a:ext cx="26469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-31099"/>
            <a:ext cx="11734800" cy="12187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3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BigChainDB</a:t>
            </a:r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Demo</a:t>
            </a:r>
            <a:b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5827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6205B6-A1DB-4CBF-A06D-3428120DB0ED}"/>
              </a:ext>
            </a:extLst>
          </p:cNvPr>
          <p:cNvSpPr txBox="1"/>
          <p:nvPr/>
        </p:nvSpPr>
        <p:spPr>
          <a:xfrm>
            <a:off x="228601" y="1159996"/>
            <a:ext cx="117348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/>
              <a:t>In this tutorial we cover:</a:t>
            </a:r>
          </a:p>
          <a:p>
            <a:endParaRPr lang="en-US" sz="3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/>
              <a:t>Creating User Identities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/>
              <a:t>Creating Digital Assets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/>
              <a:t>Assigning ownership to assets through a transaction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/>
              <a:t>Transferring assets between two identities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/>
              <a:t>Querying the blockchain for a record of these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25482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 err="1">
                <a:solidFill>
                  <a:schemeClr val="bg1"/>
                </a:solidFill>
              </a:rPr>
              <a:t>BigchainDB</a:t>
            </a:r>
            <a:r>
              <a:rPr lang="en-US" sz="7200" b="1" dirty="0">
                <a:solidFill>
                  <a:schemeClr val="bg1"/>
                </a:solidFill>
              </a:rPr>
              <a:t> Demo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633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74AE5-86D8-4187-B8D4-49048547B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005"/>
            <a:ext cx="9144000" cy="1011237"/>
          </a:xfrm>
        </p:spPr>
        <p:txBody>
          <a:bodyPr/>
          <a:lstStyle/>
          <a:p>
            <a:r>
              <a:rPr lang="en-US" dirty="0"/>
              <a:t>References </a:t>
            </a:r>
            <a:r>
              <a:rPr lang="en-US" dirty="0" err="1"/>
              <a:t>pt</a:t>
            </a:r>
            <a:r>
              <a:rPr lang="en-US" dirty="0"/>
              <a:t>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0C868-4892-48B5-BF3D-A1DE1ABBF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053" y="1459831"/>
            <a:ext cx="11518231" cy="5174163"/>
          </a:xfrm>
        </p:spPr>
        <p:txBody>
          <a:bodyPr>
            <a:normAutofit lnSpcReduction="10000"/>
          </a:bodyPr>
          <a:lstStyle/>
          <a:p>
            <a:pPr marL="457200" lvl="0" indent="-457200" algn="l">
              <a:buAutoNum type="arabicPeriod"/>
            </a:pPr>
            <a:r>
              <a:rPr lang="en-US" dirty="0"/>
              <a:t>Judd Bagley (2018 ,  Sep . ).  What is Blockchain Technology? A Step-by-Step Guide For Beginners. </a:t>
            </a:r>
            <a:r>
              <a:rPr lang="en-US" dirty="0" err="1"/>
              <a:t>Blockgeeks</a:t>
            </a:r>
            <a:r>
              <a:rPr lang="en-US" dirty="0"/>
              <a:t>. [Online]. Available: </a:t>
            </a:r>
            <a:r>
              <a:rPr lang="en-US" u="sng" dirty="0">
                <a:hlinkClick r:id="rId2"/>
              </a:rPr>
              <a:t>https://blockgeeks.com/guides/what-is-blockchain-technology/</a:t>
            </a:r>
            <a:endParaRPr lang="en-US" u="sng" dirty="0"/>
          </a:p>
          <a:p>
            <a:pPr marL="457200" lvl="0" indent="-457200" algn="l">
              <a:buAutoNum type="arabicPeriod"/>
            </a:pPr>
            <a:r>
              <a:rPr lang="en-US" u="sng" dirty="0">
                <a:hlinkClick r:id="rId3"/>
              </a:rPr>
              <a:t>http://en.citizendium.org/wiki/Cypherpunk/Citable_Version</a:t>
            </a:r>
            <a:r>
              <a:rPr lang="en-US" dirty="0"/>
              <a:t> “</a:t>
            </a:r>
            <a:r>
              <a:rPr lang="en-US" dirty="0" err="1"/>
              <a:t>Cypherpunk</a:t>
            </a:r>
            <a:r>
              <a:rPr lang="en-US" dirty="0"/>
              <a:t>/Citable Version”</a:t>
            </a:r>
          </a:p>
          <a:p>
            <a:pPr marL="457200" lvl="0" indent="-457200" algn="l">
              <a:buAutoNum type="arabicPeriod"/>
            </a:pPr>
            <a:r>
              <a:rPr lang="en-US" dirty="0"/>
              <a:t>David Chaum (1982). Blind Signatures for Untraceable Payments [Online]. Retrieved on Feb 10, 2019 Available: </a:t>
            </a:r>
            <a:r>
              <a:rPr lang="en-US" u="sng" dirty="0">
                <a:hlinkClick r:id="rId4"/>
              </a:rPr>
              <a:t>http://www.hit.bme.hu/~buttyan/courses/BMEVIHIM219/2009/Chaum.BlindSigForPayment.1982.PDF</a:t>
            </a:r>
            <a:r>
              <a:rPr lang="en-US" dirty="0"/>
              <a:t> </a:t>
            </a:r>
          </a:p>
          <a:p>
            <a:pPr marL="457200" lvl="0" indent="-457200" algn="l">
              <a:buAutoNum type="arabicPeriod"/>
            </a:pPr>
            <a:r>
              <a:rPr lang="en-US" dirty="0"/>
              <a:t>Aaron van </a:t>
            </a:r>
            <a:r>
              <a:rPr lang="en-US" dirty="0" err="1"/>
              <a:t>Wirdum</a:t>
            </a:r>
            <a:r>
              <a:rPr lang="en-US" dirty="0"/>
              <a:t> (April 2018). The Genesis Files: How David Chaum’s eCash Spawned a </a:t>
            </a:r>
            <a:r>
              <a:rPr lang="en-US" dirty="0" err="1"/>
              <a:t>Cypherpunk</a:t>
            </a:r>
            <a:r>
              <a:rPr lang="en-US" dirty="0"/>
              <a:t> Dream [Online]. Retrieved on Feb 10, 2019 Available:  </a:t>
            </a:r>
            <a:r>
              <a:rPr lang="en-US" u="sng" dirty="0">
                <a:hlinkClick r:id="rId5"/>
              </a:rPr>
              <a:t>https://bitcoinmagazine.com/articles/genesis-files-how-david-chaums-ecash-spawned-cypherpunk-dream/</a:t>
            </a:r>
            <a:endParaRPr lang="en-US" u="sng" dirty="0"/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/>
              <a:t>Hal Finney (August 2004) Reusable Proofs of Work [Online]. Retrieved on Feb 10, 2019 Available: </a:t>
            </a:r>
            <a:r>
              <a:rPr lang="en-US" u="sng" dirty="0">
                <a:hlinkClick r:id="rId6"/>
              </a:rPr>
              <a:t>https://web.archive.org/web/20071222072154/http://rpow.net/</a:t>
            </a:r>
            <a:r>
              <a:rPr lang="en-US" dirty="0"/>
              <a:t> </a:t>
            </a:r>
          </a:p>
          <a:p>
            <a:pPr marL="457200" lvl="0" indent="-457200" algn="l">
              <a:buAutoNum type="arabicPeriod"/>
            </a:pPr>
            <a:endParaRPr lang="en-US" dirty="0"/>
          </a:p>
          <a:p>
            <a:pPr marL="457200" lvl="0" indent="-457200" algn="l">
              <a:buAutoNum type="arabicPeriod"/>
            </a:pPr>
            <a:endParaRPr lang="en-US" dirty="0"/>
          </a:p>
          <a:p>
            <a:pPr marL="457200" lvl="0" indent="-457200"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813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0F701-B2BD-431A-A211-8072976E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9931"/>
            <a:ext cx="9144000" cy="967694"/>
          </a:xfrm>
        </p:spPr>
        <p:txBody>
          <a:bodyPr/>
          <a:lstStyle/>
          <a:p>
            <a:r>
              <a:rPr lang="en-US" dirty="0"/>
              <a:t>References </a:t>
            </a:r>
            <a:r>
              <a:rPr lang="en-US" dirty="0" err="1"/>
              <a:t>pt</a:t>
            </a:r>
            <a:r>
              <a:rPr lang="en-US" dirty="0"/>
              <a:t>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000CA-1C82-4F4A-BD3E-B5DB59445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223" y="1287625"/>
            <a:ext cx="11532637" cy="3970175"/>
          </a:xfrm>
        </p:spPr>
        <p:txBody>
          <a:bodyPr/>
          <a:lstStyle/>
          <a:p>
            <a:pPr marL="457200" indent="-457200" algn="l">
              <a:buFont typeface="+mj-lt"/>
              <a:buAutoNum type="arabicPeriod" startAt="6"/>
            </a:pPr>
            <a:r>
              <a:rPr lang="en-US" dirty="0"/>
              <a:t> https://www.bigchaindb.com/developers/guide/key-concepts-of-bigchaindb/ "Key concepts of </a:t>
            </a:r>
            <a:r>
              <a:rPr lang="en-US" dirty="0" err="1"/>
              <a:t>BigchainDB</a:t>
            </a:r>
            <a:r>
              <a:rPr lang="en-US" dirty="0"/>
              <a:t>“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45053" y="522898"/>
            <a:ext cx="26469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-31099"/>
            <a:ext cx="11734800" cy="12187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Blockchain Introduction</a:t>
            </a:r>
            <a:b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5827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4DDFAF4-F163-4D9E-BFE4-F1061060BEE8}"/>
              </a:ext>
            </a:extLst>
          </p:cNvPr>
          <p:cNvSpPr txBox="1"/>
          <p:nvPr/>
        </p:nvSpPr>
        <p:spPr>
          <a:xfrm>
            <a:off x="228600" y="792839"/>
            <a:ext cx="11364985" cy="5546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Developed in 2008 by Satoshi Nakamoto (pseudonym) for use with cryptocurrency called Bitcoin, but can be anywhere that trust, privacy, resilience and security are necessities.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Blockchain is an unchangeable transaction log, digital ledger.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Blockchain is decentralized and public, relying on a community to ensure trust and accountability.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D71D7-C7AE-436E-BB39-4D9D8378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7924800" cy="501650"/>
          </a:xfrm>
        </p:spPr>
        <p:txBody>
          <a:bodyPr/>
          <a:lstStyle/>
          <a:p>
            <a:pPr algn="l"/>
            <a:r>
              <a:rPr lang="en-US" sz="1400" dirty="0"/>
              <a:t>See reference [1]</a:t>
            </a:r>
          </a:p>
        </p:txBody>
      </p:sp>
    </p:spTree>
    <p:extLst>
      <p:ext uri="{BB962C8B-B14F-4D97-AF65-F5344CB8AC3E}">
        <p14:creationId xmlns:p14="http://schemas.microsoft.com/office/powerpoint/2010/main" val="293432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45053" y="522898"/>
            <a:ext cx="26469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-31099"/>
            <a:ext cx="11734800" cy="12187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Origins of Blockchain</a:t>
            </a:r>
            <a:b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5827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4DDFAF4-F163-4D9E-BFE4-F1061060BEE8}"/>
              </a:ext>
            </a:extLst>
          </p:cNvPr>
          <p:cNvSpPr txBox="1"/>
          <p:nvPr/>
        </p:nvSpPr>
        <p:spPr>
          <a:xfrm>
            <a:off x="228600" y="985810"/>
            <a:ext cx="11364985" cy="5315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Technology based on “Blind Signatures” by David Chaum, which provided accountability but still relied on a third-party approver.</a:t>
            </a:r>
            <a:r>
              <a:rPr lang="en-US" sz="3000" baseline="30000" dirty="0"/>
              <a:t> [3]</a:t>
            </a:r>
            <a:endParaRPr lang="en-US" sz="3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Blockchain arose from research and communication of “</a:t>
            </a:r>
            <a:r>
              <a:rPr lang="en-US" sz="3000" dirty="0" err="1"/>
              <a:t>Cypherpunks</a:t>
            </a:r>
            <a:r>
              <a:rPr lang="en-US" sz="3000" dirty="0"/>
              <a:t>”, a rebellious technical community dedicated to building anonymous transaction systems.</a:t>
            </a:r>
            <a:r>
              <a:rPr lang="en-US" sz="3000" baseline="30000" dirty="0"/>
              <a:t> [3]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https://www.activism.net/cypherpunk/manifesto.html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Also borrowed from Hal Finney’s “Reusable Proofs of Work”, which require slow systems in order to increase the cost of an attack.</a:t>
            </a:r>
            <a:r>
              <a:rPr lang="en-US" sz="3000" baseline="30000" dirty="0"/>
              <a:t> [4]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84905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45053" y="522898"/>
            <a:ext cx="26469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-31099"/>
            <a:ext cx="11734800" cy="12187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Birth of Blockchain</a:t>
            </a:r>
            <a:b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5827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4DDFAF4-F163-4D9E-BFE4-F1061060BEE8}"/>
              </a:ext>
            </a:extLst>
          </p:cNvPr>
          <p:cNvSpPr txBox="1"/>
          <p:nvPr/>
        </p:nvSpPr>
        <p:spPr>
          <a:xfrm>
            <a:off x="228600" y="757473"/>
            <a:ext cx="11364985" cy="4853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DES only used easily-cracked 56-bit encryption keys.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Diffie –Helman proposed a $20 million in 12 hours, in 1977,   Suggested in a decade that could be $200K.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Using the tenants of the </a:t>
            </a:r>
            <a:r>
              <a:rPr lang="en-US" sz="3000" dirty="0" err="1"/>
              <a:t>Cypherpunks</a:t>
            </a:r>
            <a:r>
              <a:rPr lang="en-US" sz="3000" dirty="0"/>
              <a:t> and the technology around Blind Signatures and RPOW, Blockchain was born.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Bitcoin was the first cryptocurrency to establish trust and accountability without a central authority and ensuring anonymity.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D71D7-C7AE-436E-BB39-4D9D8378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7924800" cy="501650"/>
          </a:xfrm>
        </p:spPr>
        <p:txBody>
          <a:bodyPr/>
          <a:lstStyle/>
          <a:p>
            <a:pPr algn="l"/>
            <a:r>
              <a:rPr lang="en-US" sz="1400" dirty="0"/>
              <a:t>See reference [1]</a:t>
            </a:r>
          </a:p>
        </p:txBody>
      </p:sp>
    </p:spTree>
    <p:extLst>
      <p:ext uri="{BB962C8B-B14F-4D97-AF65-F5344CB8AC3E}">
        <p14:creationId xmlns:p14="http://schemas.microsoft.com/office/powerpoint/2010/main" val="19754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45053" y="522898"/>
            <a:ext cx="26469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-31099"/>
            <a:ext cx="11734800" cy="12187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Blockchain Walkthrough Pt 1</a:t>
            </a:r>
            <a:b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5827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6205B6-A1DB-4CBF-A06D-3428120DB0ED}"/>
              </a:ext>
            </a:extLst>
          </p:cNvPr>
          <p:cNvSpPr txBox="1"/>
          <p:nvPr/>
        </p:nvSpPr>
        <p:spPr>
          <a:xfrm>
            <a:off x="633663" y="1098198"/>
            <a:ext cx="109246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/>
              <a:t>A Blockchain transaction is created and asymmetrically encrypted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The transaction is added to a transaction pool for validation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5C9850-AD4B-4E4A-8DCF-1E4A8F68A888}"/>
              </a:ext>
            </a:extLst>
          </p:cNvPr>
          <p:cNvSpPr/>
          <p:nvPr/>
        </p:nvSpPr>
        <p:spPr>
          <a:xfrm rot="16200000">
            <a:off x="9145592" y="4179855"/>
            <a:ext cx="770021" cy="78453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6601C29C-C5E1-4C22-996A-4F6B68D25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7924800" cy="501650"/>
          </a:xfrm>
        </p:spPr>
        <p:txBody>
          <a:bodyPr/>
          <a:lstStyle/>
          <a:p>
            <a:pPr algn="l"/>
            <a:r>
              <a:rPr lang="en-US" sz="1400" dirty="0"/>
              <a:t>See reference [1]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434C7-83A4-4B33-934C-D64A2DA0E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40" y="2906656"/>
            <a:ext cx="7353300" cy="3200400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8BF25AEE-6A30-4BCE-ACEA-0BFD0B62F952}"/>
              </a:ext>
            </a:extLst>
          </p:cNvPr>
          <p:cNvSpPr/>
          <p:nvPr/>
        </p:nvSpPr>
        <p:spPr>
          <a:xfrm rot="16200000">
            <a:off x="4708612" y="4179855"/>
            <a:ext cx="770021" cy="78453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53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45053" y="522898"/>
            <a:ext cx="26469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-31099"/>
            <a:ext cx="11734800" cy="12187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Blockchain Walkthrough Pt 2</a:t>
            </a:r>
            <a:b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5827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92900FA-7C08-4099-9B94-B3792A9A4C49}"/>
              </a:ext>
            </a:extLst>
          </p:cNvPr>
          <p:cNvSpPr txBox="1"/>
          <p:nvPr/>
        </p:nvSpPr>
        <p:spPr>
          <a:xfrm>
            <a:off x="697831" y="1078952"/>
            <a:ext cx="101706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000" dirty="0"/>
              <a:t>The transaction is verified by the decentralized community of “miners”.</a:t>
            </a:r>
          </a:p>
          <a:p>
            <a:pPr marL="514350" indent="-514350">
              <a:buFont typeface="+mj-lt"/>
              <a:buAutoNum type="arabicPeriod" startAt="3"/>
            </a:pPr>
            <a:endParaRPr lang="en-US" sz="3000" dirty="0"/>
          </a:p>
          <a:p>
            <a:pPr marL="514350" indent="-514350">
              <a:buFont typeface="+mj-lt"/>
              <a:buAutoNum type="arabicPeriod" startAt="3"/>
            </a:pPr>
            <a:r>
              <a:rPr lang="en-US" sz="3000" dirty="0"/>
              <a:t>The validated transaction is stored in a block.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4F0DDE8-B518-41E4-A7E1-EF8C81C49B05}"/>
              </a:ext>
            </a:extLst>
          </p:cNvPr>
          <p:cNvSpPr/>
          <p:nvPr/>
        </p:nvSpPr>
        <p:spPr>
          <a:xfrm rot="16200000">
            <a:off x="3136998" y="4425084"/>
            <a:ext cx="770021" cy="78453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9D194B-C283-45D5-AAA6-88F49CCD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7924800" cy="501650"/>
          </a:xfrm>
        </p:spPr>
        <p:txBody>
          <a:bodyPr/>
          <a:lstStyle/>
          <a:p>
            <a:pPr algn="l"/>
            <a:r>
              <a:rPr lang="en-US" sz="1400" dirty="0"/>
              <a:t>See reference [1]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817E0-3098-462B-A865-195FDCF2B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917" y="3188911"/>
            <a:ext cx="3481491" cy="3256879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5A11DDCA-7954-4D49-A32B-46AD2914651F}"/>
              </a:ext>
            </a:extLst>
          </p:cNvPr>
          <p:cNvSpPr/>
          <p:nvPr/>
        </p:nvSpPr>
        <p:spPr>
          <a:xfrm rot="16200000">
            <a:off x="8246410" y="4425083"/>
            <a:ext cx="770021" cy="78453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58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45053" y="522898"/>
            <a:ext cx="26469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-31099"/>
            <a:ext cx="11734800" cy="12187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Blockchain Walkthrough Pt 3</a:t>
            </a:r>
            <a:b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5827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92900FA-7C08-4099-9B94-B3792A9A4C49}"/>
              </a:ext>
            </a:extLst>
          </p:cNvPr>
          <p:cNvSpPr txBox="1"/>
          <p:nvPr/>
        </p:nvSpPr>
        <p:spPr>
          <a:xfrm>
            <a:off x="433136" y="915735"/>
            <a:ext cx="1113322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3000" dirty="0"/>
              <a:t>The miner creates the proof-of-work that can be used to validate the transaction.</a:t>
            </a:r>
          </a:p>
          <a:p>
            <a:pPr marL="514350" indent="-514350">
              <a:buFont typeface="+mj-lt"/>
              <a:buAutoNum type="arabicPeriod" startAt="5"/>
            </a:pPr>
            <a:endParaRPr lang="en-US" sz="3000" dirty="0"/>
          </a:p>
          <a:p>
            <a:pPr marL="514350" indent="-514350">
              <a:buFont typeface="+mj-lt"/>
              <a:buAutoNum type="arabicPeriod" startAt="5"/>
            </a:pPr>
            <a:r>
              <a:rPr lang="en-US" sz="3000" dirty="0"/>
              <a:t>The block and proof-of-work are verified by the community and, if valid, added to the community’s distributed ledger.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28183F8-EE43-451A-A9FE-676C32A8E5D5}"/>
              </a:ext>
            </a:extLst>
          </p:cNvPr>
          <p:cNvSpPr/>
          <p:nvPr/>
        </p:nvSpPr>
        <p:spPr>
          <a:xfrm rot="16200000">
            <a:off x="425120" y="4388333"/>
            <a:ext cx="770021" cy="94648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290067-7EF0-42D8-B4D5-C1FC7022A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427" y="3801485"/>
            <a:ext cx="9295262" cy="2216972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BAA8294B-5CFE-4781-A367-DE8263043B26}"/>
              </a:ext>
            </a:extLst>
          </p:cNvPr>
          <p:cNvSpPr/>
          <p:nvPr/>
        </p:nvSpPr>
        <p:spPr>
          <a:xfrm rot="16200000">
            <a:off x="10836440" y="4388333"/>
            <a:ext cx="770021" cy="94648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66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45053" y="522898"/>
            <a:ext cx="26469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-31099"/>
            <a:ext cx="11734800" cy="12187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Blockchain Walkthrough Pt 4</a:t>
            </a:r>
            <a:b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5827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92900FA-7C08-4099-9B94-B3792A9A4C49}"/>
              </a:ext>
            </a:extLst>
          </p:cNvPr>
          <p:cNvSpPr txBox="1"/>
          <p:nvPr/>
        </p:nvSpPr>
        <p:spPr>
          <a:xfrm>
            <a:off x="417437" y="1159996"/>
            <a:ext cx="109407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US" sz="3000" dirty="0"/>
              <a:t>The recipient receives the result of the transaction.</a:t>
            </a:r>
          </a:p>
          <a:p>
            <a:pPr marL="514350" indent="-514350">
              <a:buFont typeface="+mj-lt"/>
              <a:buAutoNum type="arabicPeriod" startAt="8"/>
            </a:pPr>
            <a:endParaRPr lang="en-US" sz="3000" dirty="0"/>
          </a:p>
          <a:p>
            <a:pPr marL="514350" indent="-514350">
              <a:buFont typeface="+mj-lt"/>
              <a:buAutoNum type="arabicPeriod" startAt="8"/>
            </a:pPr>
            <a:r>
              <a:rPr lang="en-US" sz="3000" dirty="0"/>
              <a:t>The miner that validated the block and generated the proof-of-work receives a reward.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4E8CE7-EF2C-4BFB-8830-26DFC2E65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640" y="3098988"/>
            <a:ext cx="3295727" cy="3380961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CE5B9E3A-009F-4D45-8A61-69679144D24A}"/>
              </a:ext>
            </a:extLst>
          </p:cNvPr>
          <p:cNvSpPr/>
          <p:nvPr/>
        </p:nvSpPr>
        <p:spPr>
          <a:xfrm rot="16200000">
            <a:off x="3225386" y="4447673"/>
            <a:ext cx="770021" cy="94648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34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45053" y="522898"/>
            <a:ext cx="26469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70549"/>
            <a:ext cx="11734800" cy="4154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BLOCKCHAIN APPLICATIONS</a:t>
            </a: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5827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92900FA-7C08-4099-9B94-B3792A9A4C49}"/>
              </a:ext>
            </a:extLst>
          </p:cNvPr>
          <p:cNvSpPr txBox="1"/>
          <p:nvPr/>
        </p:nvSpPr>
        <p:spPr>
          <a:xfrm>
            <a:off x="417437" y="1159996"/>
            <a:ext cx="1094071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u="sng" dirty="0">
                <a:hlinkClick r:id="rId2"/>
              </a:rPr>
              <a:t>Simply Vital Health</a:t>
            </a:r>
            <a:r>
              <a:rPr lang="en-US" sz="3000" dirty="0"/>
              <a:t> : A HIPAA compliant heath care solutions provider creating blockchain based applications for patient tracking and electronic health records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en-US" sz="3000" u="sng" dirty="0">
                <a:hlinkClick r:id="rId3"/>
              </a:rPr>
              <a:t>GEM</a:t>
            </a:r>
            <a:r>
              <a:rPr lang="en-US" sz="3000" dirty="0"/>
              <a:t>: Enterprise Blockchain Application involved with industries across the spectrum from tracking diseases on blockchain for the CDC to, tracking crypto investments, to building an operating system healthcare, GEMOS.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Just in the past week </a:t>
            </a:r>
            <a:r>
              <a:rPr lang="en-US" sz="3000" dirty="0">
                <a:hlinkClick r:id="rId4"/>
              </a:rPr>
              <a:t>PayPal invested in Cambridge Blockchain </a:t>
            </a:r>
            <a:r>
              <a:rPr lang="en-US" sz="3000" dirty="0"/>
              <a:t>to start their shared ledger.</a:t>
            </a:r>
          </a:p>
        </p:txBody>
      </p:sp>
    </p:spTree>
    <p:extLst>
      <p:ext uri="{BB962C8B-B14F-4D97-AF65-F5344CB8AC3E}">
        <p14:creationId xmlns:p14="http://schemas.microsoft.com/office/powerpoint/2010/main" val="2465378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Project_Analysis_Presentation Pack.potx" id="{AC7781D2-6DCE-4385-A2F9-141B95078B19}" vid="{C6C96076-4D51-4042-A342-A7D2AA3703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1109</Words>
  <Application>Microsoft Office PowerPoint</Application>
  <PresentationFormat>Widescreen</PresentationFormat>
  <Paragraphs>115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Segoe UI Light</vt:lpstr>
      <vt:lpstr>Office Theme</vt:lpstr>
      <vt:lpstr>A History and Analysis of Blockchain 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BigchainDB Demo</vt:lpstr>
      <vt:lpstr>References pt 1</vt:lpstr>
      <vt:lpstr>References pt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2019-03-31T17:35:54Z</dcterms:created>
  <dcterms:modified xsi:type="dcterms:W3CDTF">2020-09-28T03:03:42Z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