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4AF-1689-C347-98B5-F5E784A1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7424-0F5F-A149-B51C-AD8A1190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4898-6137-7F47-A913-5743963B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3496-2C28-E049-A5D7-9FF692A9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6E95-82D9-0240-A9E8-80CB535C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7CC1-588F-BA42-B162-2A93AEE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4C62-22E2-A24A-8F53-E6B13564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767B-9E33-B740-AF2C-B608EBA4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2D68-823D-854C-87D1-50E1717A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7E15-7E7F-394F-B436-F24F3948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21AA0-A6DB-D54A-AD2C-D31C0233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11E26-9FF1-004A-80F9-CB51DAC6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CEAB-034C-6B48-AC10-E928A99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E9C7-E3DA-EE41-B436-0B24FFF3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0F9F-A85E-A444-9AD3-7567E6D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9E4C-1F29-7944-9D41-2491EDCC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5688-65BE-E14F-9A4C-A3B6E66D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3DCF-EE31-F84A-AB72-5C5042A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3073-0469-7340-A4A4-1F8D93F1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1C6C-E764-FE4F-A326-68D30E71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7A25-7E89-4E4B-97A9-670EBBDE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AC0D-8274-9B42-8D66-F369E512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CA6F-9533-D248-B900-D6D706AF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7AFE-83F0-C24E-9854-2BCCDBE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5439-9AA0-DC4F-92F3-044FDA5A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0D1-28B8-1549-9FF8-A463F9D1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DD39-0CAC-AF41-A126-49FD49C98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894B-874A-9843-BD27-A4694870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CD695-488B-5340-89BE-63A0EB97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F474-40C5-A442-B61C-19AB1A2A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A118-58A9-E04F-A4F2-FB0E757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F038-17B1-1841-A8C4-55654A59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B7C8-D06E-5842-AD7C-3495F19B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1028-4C61-B545-81A7-D9CDDB3C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6BFA-F36A-294C-BAF4-6A0706F6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0782E-3E53-8444-8E2A-EF38C322B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9446C-0BBE-C841-BA7B-09BD405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DA667-72C0-384D-9BED-7F6FDBB4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BECEC-1A1F-1C44-A189-D26D2EDC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AEB-057A-7741-9D3E-B0ED74E4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95EE1-9D9B-3740-B8A9-783DEEA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07AA6-3C83-3C40-B6E7-CFEF1F0C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2E98-77AD-AB4D-9276-AF3BE3D3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88BC4-5C5C-AE4B-9974-0D09767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32768-B82A-6141-A381-8BAB1FDF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6FEDF-EF8B-8F44-BE2D-4B9F60EF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2399-EB65-384C-818B-AD18DB84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EBB2-0F51-C345-B394-3224D1D4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332F8-B778-4C4E-9BD6-70DCF0B8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34A7-00AA-BA43-811A-61B98DA2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64C4-ED67-2B48-95B3-29E59076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9B66-F283-0640-AED1-B4B8E03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0539-E00D-A34C-9F3D-462F6B62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530DC-1531-9444-8FDB-B7F2CA150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6F79-49BC-D842-9305-3EB01663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8F104-D223-5740-A4E5-1822F993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8B40-691F-B549-8C7A-7EFDF5D6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3CA9-CE57-5340-8B96-61ABF6E9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2DE03-E51F-814A-B081-224D607A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B681-BB80-854F-B1BF-57282706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D987-09E7-0146-9751-F99E706BB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B9C1-88A9-994B-9172-1DE835FC317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278F-DEAB-4F44-86A4-02BF8A38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C251-32D4-FA4B-8F54-5EEDC9815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2237-66DD-7A48-9581-2A4833A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E03B-65B5-FD42-9EBC-6BF58E08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4.11 Live Session Assignment Daniel Byrne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E30-363D-F94F-BF7C-EFA511E6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+ .5X</a:t>
            </a:r>
            <a:r>
              <a:rPr lang="en-US" baseline="-25000" dirty="0"/>
              <a:t>t-2 </a:t>
            </a:r>
            <a:r>
              <a:rPr lang="en-US" dirty="0"/>
              <a:t>+.6X</a:t>
            </a:r>
            <a:r>
              <a:rPr lang="en-US" baseline="-25000" dirty="0"/>
              <a:t>t-2</a:t>
            </a:r>
            <a:r>
              <a:rPr lang="en-US" dirty="0"/>
              <a:t> = a</a:t>
            </a:r>
            <a:r>
              <a:rPr lang="en-US" baseline="-25000" dirty="0"/>
              <a:t>t</a:t>
            </a:r>
            <a:endParaRPr lang="en-US" dirty="0"/>
          </a:p>
          <a:p>
            <a:r>
              <a:rPr lang="en-US" dirty="0"/>
              <a:t>Characteristic Eq = 1+.5Z+.6Z</a:t>
            </a:r>
            <a:r>
              <a:rPr lang="en-US" baseline="30000" dirty="0"/>
              <a:t>2</a:t>
            </a:r>
            <a:r>
              <a:rPr lang="en-US" dirty="0"/>
              <a:t>=0</a:t>
            </a:r>
          </a:p>
          <a:p>
            <a:r>
              <a:rPr lang="en-US" dirty="0"/>
              <a:t>Roots = -0.417 +/- 1.22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A6053-6F3C-AE49-B2C3-10DE573BE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18101"/>
              </p:ext>
            </p:extLst>
          </p:nvPr>
        </p:nvGraphicFramePr>
        <p:xfrm>
          <a:off x="898633" y="3429000"/>
          <a:ext cx="6697718" cy="833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271">
                  <a:extLst>
                    <a:ext uri="{9D8B030D-6E8A-4147-A177-3AD203B41FA5}">
                      <a16:colId xmlns:a16="http://schemas.microsoft.com/office/drawing/2014/main" val="1341441795"/>
                    </a:ext>
                  </a:extLst>
                </a:gridCol>
                <a:gridCol w="1913634">
                  <a:extLst>
                    <a:ext uri="{9D8B030D-6E8A-4147-A177-3AD203B41FA5}">
                      <a16:colId xmlns:a16="http://schemas.microsoft.com/office/drawing/2014/main" val="730816130"/>
                    </a:ext>
                  </a:extLst>
                </a:gridCol>
                <a:gridCol w="1146482">
                  <a:extLst>
                    <a:ext uri="{9D8B030D-6E8A-4147-A177-3AD203B41FA5}">
                      <a16:colId xmlns:a16="http://schemas.microsoft.com/office/drawing/2014/main" val="3355632808"/>
                    </a:ext>
                  </a:extLst>
                </a:gridCol>
                <a:gridCol w="1316331">
                  <a:extLst>
                    <a:ext uri="{9D8B030D-6E8A-4147-A177-3AD203B41FA5}">
                      <a16:colId xmlns:a16="http://schemas.microsoft.com/office/drawing/2014/main" val="2570508164"/>
                    </a:ext>
                  </a:extLst>
                </a:gridCol>
              </a:tblGrid>
              <a:tr h="4165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Roots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Abs Recip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System Freq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270736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1+0.5B+0.6B^2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-0.4167+-1.2219i 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0.7746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0.3023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2384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C2CAE16-3F28-7845-BE9E-BF75D1B1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84" y="1788986"/>
            <a:ext cx="3757449" cy="40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5813-9826-824B-9DD0-03B7BF0C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4.12 Live Assignment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65C5A-94D6-9544-9139-3783B4026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915" y="1938500"/>
            <a:ext cx="4212176" cy="427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53F36-6D47-A541-95E7-11F58E0BB94C}"/>
              </a:ext>
            </a:extLst>
          </p:cNvPr>
          <p:cNvSpPr txBox="1"/>
          <p:nvPr/>
        </p:nvSpPr>
        <p:spPr>
          <a:xfrm>
            <a:off x="701694" y="1938500"/>
            <a:ext cx="5945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Cyclical pattern in low and high frequency rates.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models from the PPT were very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to use model (phi=c(1.384,-.359,-.309,.063,.317,-.140,-.0587,-.199,.2877));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AR(1) influence damps the oscillating behavior by filtering out the high frequencies.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830EC-A534-314D-8731-4F56EAD05597}"/>
              </a:ext>
            </a:extLst>
          </p:cNvPr>
          <p:cNvSpPr txBox="1"/>
          <p:nvPr/>
        </p:nvSpPr>
        <p:spPr>
          <a:xfrm>
            <a:off x="8544757" y="1735203"/>
            <a:ext cx="16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50, Item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A6B9-07D8-3F41-B2E4-F56B0E0322DD}"/>
              </a:ext>
            </a:extLst>
          </p:cNvPr>
          <p:cNvSpPr txBox="1"/>
          <p:nvPr/>
        </p:nvSpPr>
        <p:spPr>
          <a:xfrm>
            <a:off x="580769" y="4166025"/>
            <a:ext cx="6811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                Roots                Abs </a:t>
            </a:r>
            <a:r>
              <a:rPr lang="en-US" dirty="0" err="1"/>
              <a:t>Recip</a:t>
            </a:r>
            <a:r>
              <a:rPr lang="en-US" dirty="0"/>
              <a:t>    System Freq </a:t>
            </a:r>
          </a:p>
          <a:p>
            <a:r>
              <a:rPr lang="en-US" dirty="0"/>
              <a:t>1-0.9898B              1.0103               0.9898       0.0000</a:t>
            </a:r>
          </a:p>
          <a:p>
            <a:r>
              <a:rPr lang="en-US" dirty="0"/>
              <a:t>1-0.8851B+0.8545B^2    0.5179+-0.9497i      0.9244       0.1705</a:t>
            </a:r>
          </a:p>
          <a:p>
            <a:r>
              <a:rPr lang="en-US" dirty="0"/>
              <a:t>1-1.6496B+0.8498B^2    0.9706+-0.4845i      0.9218       0.0737</a:t>
            </a:r>
          </a:p>
          <a:p>
            <a:r>
              <a:rPr lang="en-US" dirty="0"/>
              <a:t>1+1.4991B+0.6791B^2   -1.1037+-0.5044i      0.8241       0.4318</a:t>
            </a:r>
          </a:p>
          <a:p>
            <a:r>
              <a:rPr lang="en-US" dirty="0"/>
              <a:t>1+0.6415B+0.5894B^2   -0.5442+-1.1834i      0.7677       0.3186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F19A-D749-9041-8E57-8BD60BDC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4.12 Cont..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654B3-54CC-BC47-BE46-5EDE6992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597" y="1655132"/>
            <a:ext cx="4475203" cy="4544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FAC30-548D-EA4F-A9E8-EB697E80579C}"/>
              </a:ext>
            </a:extLst>
          </p:cNvPr>
          <p:cNvSpPr txBox="1"/>
          <p:nvPr/>
        </p:nvSpPr>
        <p:spPr>
          <a:xfrm>
            <a:off x="1000897" y="2014151"/>
            <a:ext cx="4312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Pseudo-Cyclic, and monotonically increasing trend dominate the chosen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AR(1) model near the unit circle dampens the high frequency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Harmonic cyclic overtones</a:t>
            </a:r>
          </a:p>
          <a:p>
            <a:endParaRPr lang="en-US" dirty="0"/>
          </a:p>
          <a:p>
            <a:r>
              <a:rPr lang="en-US" dirty="0"/>
              <a:t>Model 1 : Showed no cyclic behavior since phi 1 &gt; 0.</a:t>
            </a:r>
          </a:p>
          <a:p>
            <a:r>
              <a:rPr lang="en-US" dirty="0"/>
              <a:t>Model 2: Weak cyclic behavior was dominated by </a:t>
            </a:r>
            <a:r>
              <a:rPr lang="en-US" dirty="0" err="1"/>
              <a:t>Ar</a:t>
            </a:r>
            <a:r>
              <a:rPr lang="en-US" dirty="0"/>
              <a:t>(1) abs(1/root) close to 1.</a:t>
            </a:r>
          </a:p>
          <a:p>
            <a:r>
              <a:rPr lang="en-US" dirty="0"/>
              <a:t>Model 3 was not stationary</a:t>
            </a:r>
          </a:p>
          <a:p>
            <a:r>
              <a:rPr lang="en-US" dirty="0"/>
              <a:t>Model 4 was the closest candidate.</a:t>
            </a:r>
          </a:p>
        </p:txBody>
      </p:sp>
    </p:spTree>
    <p:extLst>
      <p:ext uri="{BB962C8B-B14F-4D97-AF65-F5344CB8AC3E}">
        <p14:creationId xmlns:p14="http://schemas.microsoft.com/office/powerpoint/2010/main" val="16271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0D80-8AF0-DC4A-85D6-EE7A8D4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9641-38E0-144A-89A0-B260B2DA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there is much confusion around complex numbers.  Specifically the imaginary term.   It is an unfortunate choice of terminology which in effect a different representation of sins </a:t>
            </a:r>
            <a:r>
              <a:rPr lang="en-US"/>
              <a:t>and cosines.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285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4.11 Live Session Assignment Daniel Byrne</vt:lpstr>
      <vt:lpstr>4.12 Live Assignment</vt:lpstr>
      <vt:lpstr>4.12 Cont..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4.11 Live Session Assignment</dc:title>
  <dc:creator>Daniel Byrne</dc:creator>
  <cp:lastModifiedBy>Daniel Byrne</cp:lastModifiedBy>
  <cp:revision>12</cp:revision>
  <dcterms:created xsi:type="dcterms:W3CDTF">2019-09-17T04:03:41Z</dcterms:created>
  <dcterms:modified xsi:type="dcterms:W3CDTF">2019-09-24T23:38:56Z</dcterms:modified>
</cp:coreProperties>
</file>