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2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978"/>
    <p:restoredTop sz="96327"/>
  </p:normalViewPr>
  <p:slideViewPr>
    <p:cSldViewPr snapToGrid="0" snapToObjects="1">
      <p:cViewPr varScale="1">
        <p:scale>
          <a:sx n="147" d="100"/>
          <a:sy n="147" d="100"/>
        </p:scale>
        <p:origin x="123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10/29/19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10/29/19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10/29/19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10/29/19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10/29/19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10/29/19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10/29/19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10/29/19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10/29/19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10/29/19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10/29/19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10/29/19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10/29/19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10/29/19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10/29/19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E6498-A527-8647-8542-7E8E057A7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Google Closing Stock Price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684563-ECB1-DF47-AB21-5A7891EF1EDD}"/>
              </a:ext>
            </a:extLst>
          </p:cNvPr>
          <p:cNvSpPr txBox="1"/>
          <p:nvPr/>
        </p:nvSpPr>
        <p:spPr>
          <a:xfrm>
            <a:off x="308113" y="2236304"/>
            <a:ext cx="60926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Wandering in the time series realization and slowly damping ACF indicate the presence of at least one unit root.</a:t>
            </a:r>
          </a:p>
        </p:txBody>
      </p:sp>
      <p:pic>
        <p:nvPicPr>
          <p:cNvPr id="5" name="Picture">
            <a:extLst>
              <a:ext uri="{FF2B5EF4-FFF2-40B4-BE49-F238E27FC236}">
                <a16:creationId xmlns:a16="http://schemas.microsoft.com/office/drawing/2014/main" id="{64ACC4F6-EFF9-184E-9CC9-89607672523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308113" y="3300549"/>
            <a:ext cx="5404710" cy="3355356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5C6D8DC-F58D-854D-9B90-EC695167B713}"/>
              </a:ext>
            </a:extLst>
          </p:cNvPr>
          <p:cNvSpPr/>
          <p:nvPr/>
        </p:nvSpPr>
        <p:spPr>
          <a:xfrm>
            <a:off x="6888480" y="3300549"/>
            <a:ext cx="4847361" cy="18825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>
              <a:spcAft>
                <a:spcPts val="1000"/>
              </a:spcAft>
            </a:pPr>
            <a:r>
              <a:rPr lang="en-US" b="1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adf.test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googl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 </a:t>
            </a:r>
            <a:br>
              <a:rPr lang="en-US" sz="20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Augmented Dickey-Fuller Test</a:t>
            </a:r>
            <a:br>
              <a:rPr lang="en-US" sz="20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</a:t>
            </a:r>
            <a:br>
              <a:rPr lang="en-US" sz="20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data:  </a:t>
            </a:r>
            <a:r>
              <a:rPr lang="en-US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googl</a:t>
            </a:r>
            <a:br>
              <a:rPr lang="en-US" sz="20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Dickey-Fuller = -2.8866, </a:t>
            </a:r>
          </a:p>
          <a:p>
            <a:pPr latinLnBrk="1">
              <a:spcAft>
                <a:spcPts val="1000"/>
              </a:spcAft>
            </a:pP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Lag order = 9, p-value = 0.203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7F35F2F-AB0B-1349-ADB4-61ABCD8237E9}"/>
              </a:ext>
            </a:extLst>
          </p:cNvPr>
          <p:cNvSpPr/>
          <p:nvPr/>
        </p:nvSpPr>
        <p:spPr>
          <a:xfrm>
            <a:off x="6792686" y="2236304"/>
            <a:ext cx="47874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en-US" dirty="0">
                <a:ea typeface="Cambria" panose="02040503050406030204" pitchFamily="18" charset="0"/>
                <a:cs typeface="Times New Roman" panose="02020603050405020304" pitchFamily="18" charset="0"/>
              </a:rPr>
              <a:t>Dickey Fuller also indicates the presence of a unit root.</a:t>
            </a:r>
          </a:p>
        </p:txBody>
      </p:sp>
    </p:spTree>
    <p:extLst>
      <p:ext uri="{BB962C8B-B14F-4D97-AF65-F5344CB8AC3E}">
        <p14:creationId xmlns:p14="http://schemas.microsoft.com/office/powerpoint/2010/main" val="3491838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FC6FF-6786-184A-A14D-5FC2986D0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ARIMA</a:t>
            </a:r>
          </a:p>
        </p:txBody>
      </p:sp>
      <p:pic>
        <p:nvPicPr>
          <p:cNvPr id="4" name="Picture">
            <a:extLst>
              <a:ext uri="{FF2B5EF4-FFF2-40B4-BE49-F238E27FC236}">
                <a16:creationId xmlns:a16="http://schemas.microsoft.com/office/drawing/2014/main" id="{D5702AA8-4DB0-0D40-8031-20F608FA5BA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7280564" y="2679320"/>
            <a:ext cx="4101434" cy="3731492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100AFD0-C865-454B-A636-DA472A3E4837}"/>
              </a:ext>
            </a:extLst>
          </p:cNvPr>
          <p:cNvSpPr/>
          <p:nvPr/>
        </p:nvSpPr>
        <p:spPr>
          <a:xfrm>
            <a:off x="314379" y="2247001"/>
            <a:ext cx="6173507" cy="4596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>
              <a:spcAft>
                <a:spcPts val="1000"/>
              </a:spcAft>
            </a:pPr>
            <a: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xd1 = </a:t>
            </a:r>
            <a:r>
              <a:rPr lang="en-US" sz="1200" b="1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artrans.wge</a:t>
            </a:r>
            <a: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200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googl,phi.tr</a:t>
            </a:r>
            <a: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= 1)</a:t>
            </a:r>
          </a:p>
          <a:p>
            <a:pPr latinLnBrk="1">
              <a:spcAft>
                <a:spcPts val="1000"/>
              </a:spcAft>
            </a:pPr>
            <a:r>
              <a:rPr lang="en-US" sz="1200" b="1" dirty="0"/>
              <a:t>aic5.wge</a:t>
            </a:r>
            <a:r>
              <a:rPr lang="en-US" sz="1200" dirty="0"/>
              <a:t>(xd1)</a:t>
            </a:r>
          </a:p>
          <a:p>
            <a:pPr latinLnBrk="1"/>
            <a:r>
              <a:rPr lang="en-US" sz="1200" dirty="0"/>
              <a:t>## Five Smallest Values of  </a:t>
            </a:r>
            <a:r>
              <a:rPr lang="en-US" sz="1200" dirty="0" err="1"/>
              <a:t>aic</a:t>
            </a:r>
            <a:endParaRPr lang="en-US" sz="1200" dirty="0"/>
          </a:p>
          <a:p>
            <a:pPr latinLnBrk="1"/>
            <a:r>
              <a:rPr lang="en-US" sz="1200" dirty="0"/>
              <a:t>##       p    q        </a:t>
            </a:r>
            <a:r>
              <a:rPr lang="en-US" sz="1200" dirty="0" err="1"/>
              <a:t>aic</a:t>
            </a:r>
            <a:br>
              <a:rPr lang="en-US" sz="1200" dirty="0"/>
            </a:br>
            <a:r>
              <a:rPr lang="en-US" sz="1200" dirty="0"/>
              <a:t>## 9     2    2   5.388026</a:t>
            </a:r>
            <a:br>
              <a:rPr lang="en-US" sz="1200" dirty="0"/>
            </a:br>
            <a:r>
              <a:rPr lang="en-US" sz="1200" dirty="0"/>
              <a:t>## 17    5    1   5.388246</a:t>
            </a:r>
            <a:br>
              <a:rPr lang="en-US" sz="1200" dirty="0"/>
            </a:br>
            <a:r>
              <a:rPr lang="en-US" sz="1200" dirty="0"/>
              <a:t>## 14    4    1   5.388461</a:t>
            </a:r>
            <a:br>
              <a:rPr lang="en-US" sz="1200" dirty="0"/>
            </a:br>
            <a:r>
              <a:rPr lang="en-US" sz="1200" dirty="0"/>
              <a:t>## 15    4    2   5.388531</a:t>
            </a:r>
            <a:br>
              <a:rPr lang="en-US" sz="1200" dirty="0"/>
            </a:br>
            <a:r>
              <a:rPr lang="en-US" sz="1200" dirty="0"/>
              <a:t>## 12    3    2   5.390017</a:t>
            </a:r>
          </a:p>
          <a:p>
            <a:pPr latinLnBrk="1"/>
            <a:r>
              <a:rPr lang="en-US" sz="1200" dirty="0" err="1"/>
              <a:t>amodel</a:t>
            </a:r>
            <a:r>
              <a:rPr lang="en-US" sz="1200" dirty="0"/>
              <a:t> = </a:t>
            </a:r>
            <a:r>
              <a:rPr lang="en-US" sz="1200" b="1" dirty="0" err="1"/>
              <a:t>est.arma.wge</a:t>
            </a:r>
            <a:r>
              <a:rPr lang="en-US" sz="1200" dirty="0"/>
              <a:t>(xd1,p=2,q=2)</a:t>
            </a:r>
          </a:p>
          <a:p>
            <a:pPr latinLnBrk="1"/>
            <a:r>
              <a:rPr lang="en-US" sz="1200" dirty="0"/>
              <a:t>## Coefficients of Original polynomial:  </a:t>
            </a:r>
            <a:br>
              <a:rPr lang="en-US" sz="1200" dirty="0"/>
            </a:br>
            <a:r>
              <a:rPr lang="en-US" sz="1200" dirty="0"/>
              <a:t>## 0.0834 0.6371 </a:t>
            </a:r>
            <a:br>
              <a:rPr lang="en-US" sz="1200" dirty="0"/>
            </a:br>
            <a:r>
              <a:rPr lang="en-US" sz="1200" dirty="0"/>
              <a:t>## </a:t>
            </a:r>
            <a:br>
              <a:rPr lang="en-US" sz="1200" dirty="0"/>
            </a:br>
            <a:r>
              <a:rPr lang="en-US" sz="1200" dirty="0"/>
              <a:t>## Factor                 Roots                Abs </a:t>
            </a:r>
            <a:r>
              <a:rPr lang="en-US" sz="1200" dirty="0" err="1"/>
              <a:t>Recip</a:t>
            </a:r>
            <a:r>
              <a:rPr lang="en-US" sz="1200" dirty="0"/>
              <a:t>    System Freq </a:t>
            </a:r>
            <a:br>
              <a:rPr lang="en-US" sz="1200" dirty="0"/>
            </a:br>
            <a:r>
              <a:rPr lang="en-US" sz="1200" dirty="0"/>
              <a:t>## 1-0.8410B              1.1891               0.8410       0.0000</a:t>
            </a:r>
            <a:br>
              <a:rPr lang="en-US" sz="1200" dirty="0"/>
            </a:br>
            <a:r>
              <a:rPr lang="en-US" sz="1200" dirty="0"/>
              <a:t>## 1+0.7576B             -1.3200               0.7576       0.5000</a:t>
            </a:r>
            <a:br>
              <a:rPr lang="en-US" sz="1200" dirty="0"/>
            </a:br>
            <a:r>
              <a:rPr lang="en-US" sz="1200" dirty="0"/>
              <a:t>df = </a:t>
            </a:r>
            <a:r>
              <a:rPr lang="en-US" sz="1200" b="1" dirty="0" err="1"/>
              <a:t>data.frame</a:t>
            </a:r>
            <a:r>
              <a:rPr lang="en-US" sz="1200" dirty="0"/>
              <a:t>(phi=</a:t>
            </a:r>
            <a:r>
              <a:rPr lang="en-US" sz="1200" dirty="0" err="1"/>
              <a:t>amodel</a:t>
            </a:r>
            <a:r>
              <a:rPr lang="en-US" sz="1200" b="1" dirty="0" err="1"/>
              <a:t>$</a:t>
            </a:r>
            <a:r>
              <a:rPr lang="en-US" sz="1200" dirty="0" err="1"/>
              <a:t>phi,theta</a:t>
            </a:r>
            <a:r>
              <a:rPr lang="en-US" sz="1200" dirty="0"/>
              <a:t>=</a:t>
            </a:r>
            <a:r>
              <a:rPr lang="en-US" sz="1200" dirty="0" err="1"/>
              <a:t>amodel</a:t>
            </a:r>
            <a:r>
              <a:rPr lang="en-US" sz="1200" b="1" dirty="0" err="1"/>
              <a:t>$</a:t>
            </a:r>
            <a:r>
              <a:rPr lang="en-US" sz="1200" dirty="0" err="1"/>
              <a:t>theta,avar</a:t>
            </a:r>
            <a:r>
              <a:rPr lang="en-US" sz="1200" dirty="0"/>
              <a:t>=</a:t>
            </a:r>
            <a:r>
              <a:rPr lang="en-US" sz="1200" dirty="0" err="1"/>
              <a:t>amodel</a:t>
            </a:r>
            <a:r>
              <a:rPr lang="en-US" sz="1200" b="1" dirty="0" err="1"/>
              <a:t>$</a:t>
            </a:r>
            <a:r>
              <a:rPr lang="en-US" sz="1200" dirty="0" err="1"/>
              <a:t>avar</a:t>
            </a:r>
            <a:r>
              <a:rPr lang="en-US" sz="1200" dirty="0"/>
              <a:t>, d = 1)</a:t>
            </a:r>
            <a:br>
              <a:rPr lang="en-US" sz="1200" dirty="0"/>
            </a:br>
            <a:r>
              <a:rPr lang="en-US" sz="1200" dirty="0"/>
              <a:t>df</a:t>
            </a:r>
          </a:p>
          <a:p>
            <a:pPr latinLnBrk="1"/>
            <a:r>
              <a:rPr lang="en-US" sz="1200" dirty="0"/>
              <a:t>##          phi      theta     </a:t>
            </a:r>
            <a:r>
              <a:rPr lang="en-US" sz="1200" dirty="0" err="1"/>
              <a:t>avar</a:t>
            </a:r>
            <a:r>
              <a:rPr lang="en-US" sz="1200" dirty="0"/>
              <a:t> d</a:t>
            </a:r>
            <a:br>
              <a:rPr lang="en-US" sz="1200" dirty="0"/>
            </a:br>
            <a:r>
              <a:rPr lang="en-US" sz="1200" dirty="0"/>
              <a:t>## 1 0.08343329 0.08353262 216.4585 1</a:t>
            </a:r>
            <a:br>
              <a:rPr lang="en-US" sz="1200" dirty="0"/>
            </a:br>
            <a:r>
              <a:rPr lang="en-US" sz="1200" dirty="0"/>
              <a:t>## 2 0.63708949 0.72309028 216.4585 1</a:t>
            </a:r>
          </a:p>
          <a:p>
            <a:pPr latinLnBrk="1">
              <a:spcAft>
                <a:spcPts val="1000"/>
              </a:spcAft>
            </a:pPr>
            <a:endParaRPr lang="en-US" sz="1200" dirty="0"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3316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FF398-2DDD-B741-8F57-FC7D89929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Seasonal</a:t>
            </a:r>
          </a:p>
        </p:txBody>
      </p:sp>
      <p:pic>
        <p:nvPicPr>
          <p:cNvPr id="5" name="Picture">
            <a:extLst>
              <a:ext uri="{FF2B5EF4-FFF2-40B4-BE49-F238E27FC236}">
                <a16:creationId xmlns:a16="http://schemas.microsoft.com/office/drawing/2014/main" id="{0CFAC4BF-73E0-C842-9DB9-0F4CED328D3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7647970" y="2707442"/>
            <a:ext cx="4064956" cy="321569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FD2CAA6-F47C-2445-A918-4168D9786B9F}"/>
              </a:ext>
            </a:extLst>
          </p:cNvPr>
          <p:cNvSpPr/>
          <p:nvPr/>
        </p:nvSpPr>
        <p:spPr>
          <a:xfrm>
            <a:off x="200400" y="2257602"/>
            <a:ext cx="7097383" cy="45089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>
              <a:spcAft>
                <a:spcPts val="1000"/>
              </a:spcAft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xs4 = </a:t>
            </a:r>
            <a:r>
              <a:rPr lang="en-US" sz="1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artrans.wge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googl,phi.tr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000" b="1" dirty="0"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(0,0,0,1),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plottr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= TRUE)</a:t>
            </a:r>
          </a:p>
          <a:p>
            <a:pPr latinLnBrk="1">
              <a:spcAft>
                <a:spcPts val="1000"/>
              </a:spcAft>
            </a:pPr>
            <a:r>
              <a:rPr lang="en-US" sz="1000" dirty="0">
                <a:latin typeface="Consolas" panose="020B0609020204030204" pitchFamily="49" charset="0"/>
                <a:ea typeface="Cambria" panose="02040503050406030204" pitchFamily="18" charset="0"/>
                <a:cs typeface="Consolas" panose="020B0609020204030204" pitchFamily="49" charset="0"/>
              </a:rPr>
              <a:t>## Five Smallest Values of  </a:t>
            </a:r>
            <a:r>
              <a:rPr lang="en-US" sz="1000" dirty="0" err="1">
                <a:latin typeface="Consolas" panose="020B0609020204030204" pitchFamily="49" charset="0"/>
                <a:ea typeface="Cambria" panose="02040503050406030204" pitchFamily="18" charset="0"/>
                <a:cs typeface="Consolas" panose="020B0609020204030204" pitchFamily="49" charset="0"/>
              </a:rPr>
              <a:t>aic</a:t>
            </a:r>
            <a:endParaRPr lang="en-US" sz="1000" dirty="0">
              <a:latin typeface="Consolas" panose="020B0609020204030204" pitchFamily="49" charset="0"/>
              <a:ea typeface="Cambria" panose="02040503050406030204" pitchFamily="18" charset="0"/>
              <a:cs typeface="Consolas" panose="020B0609020204030204" pitchFamily="49" charset="0"/>
            </a:endParaRPr>
          </a:p>
          <a:p>
            <a:pPr latinLnBrk="1">
              <a:spcAft>
                <a:spcPts val="1000"/>
              </a:spcAft>
            </a:pPr>
            <a:r>
              <a:rPr lang="en-US" sz="1000" dirty="0">
                <a:latin typeface="Consolas" panose="020B0609020204030204" pitchFamily="49" charset="0"/>
                <a:ea typeface="Cambria" panose="02040503050406030204" pitchFamily="18" charset="0"/>
                <a:cs typeface="Consolas" panose="020B0609020204030204" pitchFamily="49" charset="0"/>
              </a:rPr>
              <a:t>##       p    q        </a:t>
            </a:r>
            <a:r>
              <a:rPr lang="en-US" sz="1000" dirty="0" err="1">
                <a:latin typeface="Consolas" panose="020B0609020204030204" pitchFamily="49" charset="0"/>
                <a:ea typeface="Cambria" panose="02040503050406030204" pitchFamily="18" charset="0"/>
                <a:cs typeface="Consolas" panose="020B0609020204030204" pitchFamily="49" charset="0"/>
              </a:rPr>
              <a:t>aic</a:t>
            </a:r>
            <a:br>
              <a:rPr lang="en-US" sz="1000" dirty="0">
                <a:latin typeface="Consolas" panose="020B0609020204030204" pitchFamily="49" charset="0"/>
                <a:ea typeface="Cambria" panose="02040503050406030204" pitchFamily="18" charset="0"/>
                <a:cs typeface="Consolas" panose="020B0609020204030204" pitchFamily="49" charset="0"/>
              </a:rPr>
            </a:br>
            <a:r>
              <a:rPr lang="en-US" sz="1000" dirty="0">
                <a:latin typeface="Consolas" panose="020B0609020204030204" pitchFamily="49" charset="0"/>
                <a:ea typeface="Cambria" panose="02040503050406030204" pitchFamily="18" charset="0"/>
                <a:cs typeface="Consolas" panose="020B0609020204030204" pitchFamily="49" charset="0"/>
              </a:rPr>
              <a:t>## 14    4    1   5.644851</a:t>
            </a:r>
            <a:br>
              <a:rPr lang="en-US" sz="1000" dirty="0">
                <a:latin typeface="Consolas" panose="020B0609020204030204" pitchFamily="49" charset="0"/>
                <a:ea typeface="Cambria" panose="02040503050406030204" pitchFamily="18" charset="0"/>
                <a:cs typeface="Consolas" panose="020B0609020204030204" pitchFamily="49" charset="0"/>
              </a:rPr>
            </a:br>
            <a:r>
              <a:rPr lang="en-US" sz="1000" dirty="0">
                <a:latin typeface="Consolas" panose="020B0609020204030204" pitchFamily="49" charset="0"/>
                <a:ea typeface="Cambria" panose="02040503050406030204" pitchFamily="18" charset="0"/>
                <a:cs typeface="Consolas" panose="020B0609020204030204" pitchFamily="49" charset="0"/>
              </a:rPr>
              <a:t>## 17    5    1   5.646045</a:t>
            </a:r>
            <a:br>
              <a:rPr lang="en-US" sz="1000" dirty="0">
                <a:latin typeface="Consolas" panose="020B0609020204030204" pitchFamily="49" charset="0"/>
                <a:ea typeface="Cambria" panose="02040503050406030204" pitchFamily="18" charset="0"/>
                <a:cs typeface="Consolas" panose="020B0609020204030204" pitchFamily="49" charset="0"/>
              </a:rPr>
            </a:br>
            <a:r>
              <a:rPr lang="en-US" sz="1000" dirty="0">
                <a:latin typeface="Consolas" panose="020B0609020204030204" pitchFamily="49" charset="0"/>
                <a:ea typeface="Cambria" panose="02040503050406030204" pitchFamily="18" charset="0"/>
                <a:cs typeface="Consolas" panose="020B0609020204030204" pitchFamily="49" charset="0"/>
              </a:rPr>
              <a:t>## 18    5    2   5.647035</a:t>
            </a:r>
            <a:br>
              <a:rPr lang="en-US" sz="1000" dirty="0">
                <a:latin typeface="Consolas" panose="020B0609020204030204" pitchFamily="49" charset="0"/>
                <a:ea typeface="Cambria" panose="02040503050406030204" pitchFamily="18" charset="0"/>
                <a:cs typeface="Consolas" panose="020B0609020204030204" pitchFamily="49" charset="0"/>
              </a:rPr>
            </a:br>
            <a:r>
              <a:rPr lang="en-US" sz="1000" dirty="0">
                <a:latin typeface="Consolas" panose="020B0609020204030204" pitchFamily="49" charset="0"/>
                <a:ea typeface="Cambria" panose="02040503050406030204" pitchFamily="18" charset="0"/>
                <a:cs typeface="Consolas" panose="020B0609020204030204" pitchFamily="49" charset="0"/>
              </a:rPr>
              <a:t>## 15    4    2   5.676557</a:t>
            </a:r>
            <a:br>
              <a:rPr lang="en-US" sz="1000" dirty="0">
                <a:latin typeface="Consolas" panose="020B0609020204030204" pitchFamily="49" charset="0"/>
                <a:ea typeface="Cambria" panose="02040503050406030204" pitchFamily="18" charset="0"/>
                <a:cs typeface="Consolas" panose="020B0609020204030204" pitchFamily="49" charset="0"/>
              </a:rPr>
            </a:br>
            <a:r>
              <a:rPr lang="en-US" sz="1000" dirty="0">
                <a:latin typeface="Consolas" panose="020B0609020204030204" pitchFamily="49" charset="0"/>
                <a:ea typeface="Cambria" panose="02040503050406030204" pitchFamily="18" charset="0"/>
                <a:cs typeface="Consolas" panose="020B0609020204030204" pitchFamily="49" charset="0"/>
              </a:rPr>
              <a:t>## 16    5    0   5.747056</a:t>
            </a:r>
          </a:p>
          <a:p>
            <a:pPr latinLnBrk="1"/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smodel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est.arma.wge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(xs4,p=4,q=1)</a:t>
            </a:r>
          </a:p>
          <a:p>
            <a:pPr latinLnBrk="1"/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## </a:t>
            </a:r>
            <a:b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## Coefficients of Original polynomial:  </a:t>
            </a:r>
            <a:b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## 0.0177 0.6172 -0.0317 -0.3615 </a:t>
            </a:r>
            <a:b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## </a:t>
            </a:r>
            <a:b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## Factor                 Roots                Abs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Recip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System Freq </a:t>
            </a:r>
            <a:b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## 1-1.3580B+0.6171B^2    1.1002+-0.6402i      0.7856       0.0839</a:t>
            </a:r>
            <a:b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## 1+1.3403B+0.5857B^2   -1.1441+-0.6311i      0.7653       0.4198</a:t>
            </a:r>
            <a:b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##   </a:t>
            </a:r>
            <a:b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df = </a:t>
            </a:r>
            <a:r>
              <a:rPr lang="en-US" sz="1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data.frame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(phi=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smodel</a:t>
            </a:r>
            <a:r>
              <a:rPr lang="en-US" sz="1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phi,theta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smodel</a:t>
            </a:r>
            <a:r>
              <a:rPr lang="en-US" sz="1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theta,avar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smodel</a:t>
            </a:r>
            <a:r>
              <a:rPr lang="en-US" sz="1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avar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, d = 1)</a:t>
            </a:r>
            <a:b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df</a:t>
            </a:r>
          </a:p>
          <a:p>
            <a:pPr latinLnBrk="1"/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##           phi      theta    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avar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d</a:t>
            </a:r>
            <a:b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## 1  0.01765811 -0.9972141 279.2362 1</a:t>
            </a:r>
            <a:b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## 2  0.61721711 -0.9972141 279.2362 1</a:t>
            </a:r>
            <a:b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## 3 -0.03173552 -0.9972141 279.2362 1</a:t>
            </a:r>
            <a:b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## 4 -0.36148922 -0.9972141 279.2362 1</a:t>
            </a:r>
          </a:p>
          <a:p>
            <a:pPr latinLnBrk="1">
              <a:spcAft>
                <a:spcPts val="1000"/>
              </a:spcAft>
            </a:pPr>
            <a:endParaRPr lang="en-US" sz="1200" dirty="0"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4417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51E7B-5B91-6E42-AA74-276271723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Signal Plus Noise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ACF22B2-D101-1744-AE50-BD91CC05A807}"/>
              </a:ext>
            </a:extLst>
          </p:cNvPr>
          <p:cNvSpPr/>
          <p:nvPr/>
        </p:nvSpPr>
        <p:spPr>
          <a:xfrm>
            <a:off x="531326" y="2343032"/>
            <a:ext cx="4833154" cy="41908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000"/>
              </a:spcBef>
            </a:pPr>
            <a:r>
              <a:rPr lang="en-US" b="1" dirty="0" err="1"/>
              <a:t>lm</a:t>
            </a:r>
            <a:endParaRPr lang="en-US" sz="1000" b="1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latinLnBrk="1">
              <a:spcAft>
                <a:spcPts val="1000"/>
              </a:spcAft>
            </a:pPr>
            <a:r>
              <a:rPr lang="en-US" sz="1000" dirty="0">
                <a:latin typeface="Consolas" panose="020B0609020204030204" pitchFamily="49" charset="0"/>
                <a:ea typeface="Cambria" panose="02040503050406030204" pitchFamily="18" charset="0"/>
                <a:cs typeface="Consolas" panose="020B0609020204030204" pitchFamily="49" charset="0"/>
              </a:rPr>
              <a:t>z &lt;- </a:t>
            </a:r>
            <a:r>
              <a:rPr lang="en-US" sz="1000" b="1" dirty="0" err="1">
                <a:latin typeface="Consolas" panose="020B0609020204030204" pitchFamily="49" charset="0"/>
                <a:ea typeface="Cambria" panose="02040503050406030204" pitchFamily="18" charset="0"/>
                <a:cs typeface="Consolas" panose="020B0609020204030204" pitchFamily="49" charset="0"/>
              </a:rPr>
              <a:t>fortify.zoo</a:t>
            </a:r>
            <a:r>
              <a:rPr lang="en-US" sz="1000" dirty="0">
                <a:latin typeface="Consolas" panose="020B0609020204030204" pitchFamily="49" charset="0"/>
                <a:ea typeface="Cambria" panose="02040503050406030204" pitchFamily="18" charset="0"/>
                <a:cs typeface="Consolas" panose="020B0609020204030204" pitchFamily="49" charset="0"/>
              </a:rPr>
              <a:t>(</a:t>
            </a:r>
            <a:r>
              <a:rPr lang="en-US" sz="1000" dirty="0" err="1">
                <a:latin typeface="Consolas" panose="020B0609020204030204" pitchFamily="49" charset="0"/>
                <a:ea typeface="Cambria" panose="02040503050406030204" pitchFamily="18" charset="0"/>
                <a:cs typeface="Consolas" panose="020B0609020204030204" pitchFamily="49" charset="0"/>
              </a:rPr>
              <a:t>googl</a:t>
            </a:r>
            <a:r>
              <a:rPr lang="en-US" sz="1000" dirty="0">
                <a:latin typeface="Consolas" panose="020B0609020204030204" pitchFamily="49" charset="0"/>
                <a:ea typeface="Cambria" panose="02040503050406030204" pitchFamily="18" charset="0"/>
                <a:cs typeface="Consolas" panose="020B0609020204030204" pitchFamily="49" charset="0"/>
              </a:rPr>
              <a:t>, name = "Date")</a:t>
            </a:r>
            <a:br>
              <a:rPr lang="en-US" sz="1000" dirty="0">
                <a:latin typeface="Consolas" panose="020B0609020204030204" pitchFamily="49" charset="0"/>
                <a:ea typeface="Cambria" panose="02040503050406030204" pitchFamily="18" charset="0"/>
                <a:cs typeface="Consolas" panose="020B0609020204030204" pitchFamily="49" charset="0"/>
              </a:rPr>
            </a:br>
            <a:r>
              <a:rPr lang="en-US" sz="1000" dirty="0">
                <a:latin typeface="Consolas" panose="020B0609020204030204" pitchFamily="49" charset="0"/>
                <a:ea typeface="Cambria" panose="02040503050406030204" pitchFamily="18" charset="0"/>
                <a:cs typeface="Consolas" panose="020B0609020204030204" pitchFamily="49" charset="0"/>
              </a:rPr>
              <a:t>x &lt;- </a:t>
            </a:r>
            <a:r>
              <a:rPr lang="en-US" sz="1000" dirty="0" err="1">
                <a:latin typeface="Consolas" panose="020B0609020204030204" pitchFamily="49" charset="0"/>
                <a:ea typeface="Cambria" panose="02040503050406030204" pitchFamily="18" charset="0"/>
                <a:cs typeface="Consolas" panose="020B0609020204030204" pitchFamily="49" charset="0"/>
              </a:rPr>
              <a:t>z</a:t>
            </a:r>
            <a:r>
              <a:rPr lang="en-US" sz="1000" b="1" dirty="0" err="1">
                <a:latin typeface="Consolas" panose="020B0609020204030204" pitchFamily="49" charset="0"/>
                <a:ea typeface="Cambria" panose="02040503050406030204" pitchFamily="18" charset="0"/>
                <a:cs typeface="Consolas" panose="020B0609020204030204" pitchFamily="49" charset="0"/>
              </a:rPr>
              <a:t>$</a:t>
            </a:r>
            <a:r>
              <a:rPr lang="en-US" sz="1000" dirty="0" err="1">
                <a:latin typeface="Consolas" panose="020B0609020204030204" pitchFamily="49" charset="0"/>
                <a:ea typeface="Cambria" panose="02040503050406030204" pitchFamily="18" charset="0"/>
                <a:cs typeface="Consolas" panose="020B0609020204030204" pitchFamily="49" charset="0"/>
              </a:rPr>
              <a:t>GOOGL.Close</a:t>
            </a:r>
            <a:br>
              <a:rPr lang="en-US" sz="1000" dirty="0">
                <a:latin typeface="Consolas" panose="020B0609020204030204" pitchFamily="49" charset="0"/>
                <a:ea typeface="Cambria" panose="02040503050406030204" pitchFamily="18" charset="0"/>
                <a:cs typeface="Consolas" panose="020B0609020204030204" pitchFamily="49" charset="0"/>
              </a:rPr>
            </a:br>
            <a:r>
              <a:rPr lang="en-US" sz="1000" dirty="0">
                <a:latin typeface="Consolas" panose="020B0609020204030204" pitchFamily="49" charset="0"/>
                <a:ea typeface="Cambria" panose="02040503050406030204" pitchFamily="18" charset="0"/>
                <a:cs typeface="Consolas" panose="020B0609020204030204" pitchFamily="49" charset="0"/>
              </a:rPr>
              <a:t>t = </a:t>
            </a:r>
            <a:r>
              <a:rPr lang="en-US" sz="1000" b="1" dirty="0">
                <a:latin typeface="Consolas" panose="020B0609020204030204" pitchFamily="49" charset="0"/>
                <a:ea typeface="Cambria" panose="02040503050406030204" pitchFamily="18" charset="0"/>
                <a:cs typeface="Consolas" panose="020B0609020204030204" pitchFamily="49" charset="0"/>
              </a:rPr>
              <a:t>seq</a:t>
            </a:r>
            <a:r>
              <a:rPr lang="en-US" sz="1000" dirty="0">
                <a:latin typeface="Consolas" panose="020B0609020204030204" pitchFamily="49" charset="0"/>
                <a:ea typeface="Cambria" panose="02040503050406030204" pitchFamily="18" charset="0"/>
                <a:cs typeface="Consolas" panose="020B0609020204030204" pitchFamily="49" charset="0"/>
              </a:rPr>
              <a:t>(1,</a:t>
            </a:r>
            <a:r>
              <a:rPr lang="en-US" sz="1000" b="1" dirty="0">
                <a:latin typeface="Consolas" panose="020B0609020204030204" pitchFamily="49" charset="0"/>
                <a:ea typeface="Cambria" panose="02040503050406030204" pitchFamily="18" charset="0"/>
                <a:cs typeface="Consolas" panose="020B0609020204030204" pitchFamily="49" charset="0"/>
              </a:rPr>
              <a:t>length</a:t>
            </a:r>
            <a:r>
              <a:rPr lang="en-US" sz="1000" dirty="0">
                <a:latin typeface="Consolas" panose="020B0609020204030204" pitchFamily="49" charset="0"/>
                <a:ea typeface="Cambria" panose="02040503050406030204" pitchFamily="18" charset="0"/>
                <a:cs typeface="Consolas" panose="020B0609020204030204" pitchFamily="49" charset="0"/>
              </a:rPr>
              <a:t>(x),1)</a:t>
            </a:r>
            <a:br>
              <a:rPr lang="en-US" sz="1000" dirty="0">
                <a:latin typeface="Consolas" panose="020B0609020204030204" pitchFamily="49" charset="0"/>
                <a:ea typeface="Cambria" panose="02040503050406030204" pitchFamily="18" charset="0"/>
                <a:cs typeface="Consolas" panose="020B0609020204030204" pitchFamily="49" charset="0"/>
              </a:rPr>
            </a:br>
            <a:r>
              <a:rPr lang="en-US" sz="1000" dirty="0">
                <a:latin typeface="Consolas" panose="020B0609020204030204" pitchFamily="49" charset="0"/>
                <a:ea typeface="Cambria" panose="02040503050406030204" pitchFamily="18" charset="0"/>
                <a:cs typeface="Consolas" panose="020B0609020204030204" pitchFamily="49" charset="0"/>
              </a:rPr>
              <a:t>df = </a:t>
            </a:r>
            <a:r>
              <a:rPr lang="en-US" sz="1000" b="1" dirty="0" err="1">
                <a:latin typeface="Consolas" panose="020B0609020204030204" pitchFamily="49" charset="0"/>
                <a:ea typeface="Cambria" panose="02040503050406030204" pitchFamily="18" charset="0"/>
                <a:cs typeface="Consolas" panose="020B0609020204030204" pitchFamily="49" charset="0"/>
              </a:rPr>
              <a:t>data.frame</a:t>
            </a:r>
            <a:r>
              <a:rPr lang="en-US" sz="1000" dirty="0">
                <a:latin typeface="Consolas" panose="020B0609020204030204" pitchFamily="49" charset="0"/>
                <a:ea typeface="Cambria" panose="02040503050406030204" pitchFamily="18" charset="0"/>
                <a:cs typeface="Consolas" panose="020B0609020204030204" pitchFamily="49" charset="0"/>
              </a:rPr>
              <a:t>(x = x, t= t)</a:t>
            </a:r>
            <a:br>
              <a:rPr lang="en-US" sz="1000" dirty="0">
                <a:latin typeface="Consolas" panose="020B0609020204030204" pitchFamily="49" charset="0"/>
                <a:ea typeface="Cambria" panose="02040503050406030204" pitchFamily="18" charset="0"/>
                <a:cs typeface="Consolas" panose="020B0609020204030204" pitchFamily="49" charset="0"/>
              </a:rPr>
            </a:br>
            <a:r>
              <a:rPr lang="en-US" sz="1000" dirty="0">
                <a:latin typeface="Consolas" panose="020B0609020204030204" pitchFamily="49" charset="0"/>
                <a:ea typeface="Cambria" panose="02040503050406030204" pitchFamily="18" charset="0"/>
                <a:cs typeface="Consolas" panose="020B0609020204030204" pitchFamily="49" charset="0"/>
              </a:rPr>
              <a:t>fit = </a:t>
            </a:r>
            <a:r>
              <a:rPr lang="en-US" sz="1000" b="1" dirty="0" err="1">
                <a:latin typeface="Consolas" panose="020B0609020204030204" pitchFamily="49" charset="0"/>
                <a:ea typeface="Cambria" panose="02040503050406030204" pitchFamily="18" charset="0"/>
                <a:cs typeface="Consolas" panose="020B0609020204030204" pitchFamily="49" charset="0"/>
              </a:rPr>
              <a:t>lm</a:t>
            </a:r>
            <a:r>
              <a:rPr lang="en-US" sz="1000" dirty="0">
                <a:latin typeface="Consolas" panose="020B0609020204030204" pitchFamily="49" charset="0"/>
                <a:ea typeface="Cambria" panose="02040503050406030204" pitchFamily="18" charset="0"/>
                <a:cs typeface="Consolas" panose="020B0609020204030204" pitchFamily="49" charset="0"/>
              </a:rPr>
              <a:t>(</a:t>
            </a:r>
            <a:r>
              <a:rPr lang="en-US" sz="1000" dirty="0" err="1">
                <a:latin typeface="Consolas" panose="020B0609020204030204" pitchFamily="49" charset="0"/>
                <a:ea typeface="Cambria" panose="02040503050406030204" pitchFamily="18" charset="0"/>
                <a:cs typeface="Consolas" panose="020B0609020204030204" pitchFamily="49" charset="0"/>
              </a:rPr>
              <a:t>x</a:t>
            </a:r>
            <a:r>
              <a:rPr lang="en-US" sz="1000" b="1" dirty="0" err="1">
                <a:latin typeface="Consolas" panose="020B0609020204030204" pitchFamily="49" charset="0"/>
                <a:ea typeface="Cambria" panose="02040503050406030204" pitchFamily="18" charset="0"/>
                <a:cs typeface="Consolas" panose="020B0609020204030204" pitchFamily="49" charset="0"/>
              </a:rPr>
              <a:t>~</a:t>
            </a:r>
            <a:r>
              <a:rPr lang="en-US" sz="1000" dirty="0" err="1">
                <a:latin typeface="Consolas" panose="020B0609020204030204" pitchFamily="49" charset="0"/>
                <a:ea typeface="Cambria" panose="02040503050406030204" pitchFamily="18" charset="0"/>
                <a:cs typeface="Consolas" panose="020B0609020204030204" pitchFamily="49" charset="0"/>
              </a:rPr>
              <a:t>t</a:t>
            </a:r>
            <a:r>
              <a:rPr lang="en-US" sz="1000" dirty="0">
                <a:latin typeface="Consolas" panose="020B0609020204030204" pitchFamily="49" charset="0"/>
                <a:ea typeface="Cambria" panose="02040503050406030204" pitchFamily="18" charset="0"/>
                <a:cs typeface="Consolas" panose="020B0609020204030204" pitchFamily="49" charset="0"/>
              </a:rPr>
              <a:t>, data = df)</a:t>
            </a:r>
            <a:br>
              <a:rPr lang="en-US" sz="1000" dirty="0">
                <a:latin typeface="Consolas" panose="020B0609020204030204" pitchFamily="49" charset="0"/>
                <a:ea typeface="Cambria" panose="02040503050406030204" pitchFamily="18" charset="0"/>
                <a:cs typeface="Consolas" panose="020B0609020204030204" pitchFamily="49" charset="0"/>
              </a:rPr>
            </a:br>
            <a:r>
              <a:rPr lang="en-US" sz="1000" b="1" dirty="0">
                <a:latin typeface="Consolas" panose="020B0609020204030204" pitchFamily="49" charset="0"/>
                <a:ea typeface="Cambria" panose="02040503050406030204" pitchFamily="18" charset="0"/>
                <a:cs typeface="Consolas" panose="020B0609020204030204" pitchFamily="49" charset="0"/>
              </a:rPr>
              <a:t>summary</a:t>
            </a:r>
            <a:r>
              <a:rPr lang="en-US" sz="1000" dirty="0">
                <a:latin typeface="Consolas" panose="020B0609020204030204" pitchFamily="49" charset="0"/>
                <a:ea typeface="Cambria" panose="02040503050406030204" pitchFamily="18" charset="0"/>
                <a:cs typeface="Consolas" panose="020B0609020204030204" pitchFamily="49" charset="0"/>
              </a:rPr>
              <a:t>(fit)</a:t>
            </a:r>
          </a:p>
          <a:p>
            <a:pPr latinLnBrk="1">
              <a:spcAft>
                <a:spcPts val="1000"/>
              </a:spcAft>
            </a:pPr>
            <a:r>
              <a:rPr lang="en-US" sz="1000" dirty="0">
                <a:latin typeface="Consolas" panose="020B0609020204030204" pitchFamily="49" charset="0"/>
                <a:ea typeface="Cambria" panose="02040503050406030204" pitchFamily="18" charset="0"/>
                <a:cs typeface="Consolas" panose="020B0609020204030204" pitchFamily="49" charset="0"/>
              </a:rPr>
              <a:t>## </a:t>
            </a:r>
            <a:br>
              <a:rPr lang="en-US" sz="1000" dirty="0">
                <a:latin typeface="Consolas" panose="020B0609020204030204" pitchFamily="49" charset="0"/>
                <a:ea typeface="Cambria" panose="02040503050406030204" pitchFamily="18" charset="0"/>
                <a:cs typeface="Consolas" panose="020B0609020204030204" pitchFamily="49" charset="0"/>
              </a:rPr>
            </a:br>
            <a:r>
              <a:rPr lang="en-US" sz="1000" dirty="0">
                <a:latin typeface="Consolas" panose="020B0609020204030204" pitchFamily="49" charset="0"/>
                <a:ea typeface="Cambria" panose="02040503050406030204" pitchFamily="18" charset="0"/>
                <a:cs typeface="Consolas" panose="020B0609020204030204" pitchFamily="49" charset="0"/>
              </a:rPr>
              <a:t>## Call:</a:t>
            </a:r>
            <a:br>
              <a:rPr lang="en-US" sz="1000" dirty="0">
                <a:latin typeface="Consolas" panose="020B0609020204030204" pitchFamily="49" charset="0"/>
                <a:ea typeface="Cambria" panose="02040503050406030204" pitchFamily="18" charset="0"/>
                <a:cs typeface="Consolas" panose="020B0609020204030204" pitchFamily="49" charset="0"/>
              </a:rPr>
            </a:br>
            <a:r>
              <a:rPr lang="en-US" sz="1000" dirty="0">
                <a:latin typeface="Consolas" panose="020B0609020204030204" pitchFamily="49" charset="0"/>
                <a:ea typeface="Cambria" panose="02040503050406030204" pitchFamily="18" charset="0"/>
                <a:cs typeface="Consolas" panose="020B0609020204030204" pitchFamily="49" charset="0"/>
              </a:rPr>
              <a:t>## </a:t>
            </a:r>
            <a:r>
              <a:rPr lang="en-US" sz="1000" dirty="0" err="1">
                <a:latin typeface="Consolas" panose="020B0609020204030204" pitchFamily="49" charset="0"/>
                <a:ea typeface="Cambria" panose="02040503050406030204" pitchFamily="18" charset="0"/>
                <a:cs typeface="Consolas" panose="020B0609020204030204" pitchFamily="49" charset="0"/>
              </a:rPr>
              <a:t>lm</a:t>
            </a:r>
            <a:r>
              <a:rPr lang="en-US" sz="1000" dirty="0">
                <a:latin typeface="Consolas" panose="020B0609020204030204" pitchFamily="49" charset="0"/>
                <a:ea typeface="Cambria" panose="02040503050406030204" pitchFamily="18" charset="0"/>
                <a:cs typeface="Consolas" panose="020B0609020204030204" pitchFamily="49" charset="0"/>
              </a:rPr>
              <a:t>(formula = x ~ t, data = df)</a:t>
            </a:r>
            <a:br>
              <a:rPr lang="en-US" sz="1000" dirty="0">
                <a:latin typeface="Consolas" panose="020B0609020204030204" pitchFamily="49" charset="0"/>
                <a:ea typeface="Cambria" panose="02040503050406030204" pitchFamily="18" charset="0"/>
                <a:cs typeface="Consolas" panose="020B0609020204030204" pitchFamily="49" charset="0"/>
              </a:rPr>
            </a:br>
            <a:r>
              <a:rPr lang="en-US" sz="1000" dirty="0">
                <a:latin typeface="Consolas" panose="020B0609020204030204" pitchFamily="49" charset="0"/>
                <a:ea typeface="Cambria" panose="02040503050406030204" pitchFamily="18" charset="0"/>
                <a:cs typeface="Consolas" panose="020B0609020204030204" pitchFamily="49" charset="0"/>
              </a:rPr>
              <a:t>## </a:t>
            </a:r>
            <a:br>
              <a:rPr lang="en-US" sz="1000" dirty="0">
                <a:latin typeface="Consolas" panose="020B0609020204030204" pitchFamily="49" charset="0"/>
                <a:ea typeface="Cambria" panose="02040503050406030204" pitchFamily="18" charset="0"/>
                <a:cs typeface="Consolas" panose="020B0609020204030204" pitchFamily="49" charset="0"/>
              </a:rPr>
            </a:br>
            <a:r>
              <a:rPr lang="en-US" sz="1000" dirty="0">
                <a:latin typeface="Consolas" panose="020B0609020204030204" pitchFamily="49" charset="0"/>
                <a:ea typeface="Cambria" panose="02040503050406030204" pitchFamily="18" charset="0"/>
                <a:cs typeface="Consolas" panose="020B0609020204030204" pitchFamily="49" charset="0"/>
              </a:rPr>
              <a:t>## Residuals:</a:t>
            </a:r>
            <a:br>
              <a:rPr lang="en-US" sz="1000" dirty="0">
                <a:latin typeface="Consolas" panose="020B0609020204030204" pitchFamily="49" charset="0"/>
                <a:ea typeface="Cambria" panose="02040503050406030204" pitchFamily="18" charset="0"/>
                <a:cs typeface="Consolas" panose="020B0609020204030204" pitchFamily="49" charset="0"/>
              </a:rPr>
            </a:br>
            <a:r>
              <a:rPr lang="en-US" sz="1000" dirty="0">
                <a:latin typeface="Consolas" panose="020B0609020204030204" pitchFamily="49" charset="0"/>
                <a:ea typeface="Cambria" panose="02040503050406030204" pitchFamily="18" charset="0"/>
                <a:cs typeface="Consolas" panose="020B0609020204030204" pitchFamily="49" charset="0"/>
              </a:rPr>
              <a:t>##     Min      1Q  Median      3Q     Max </a:t>
            </a:r>
            <a:br>
              <a:rPr lang="en-US" sz="1000" dirty="0">
                <a:latin typeface="Consolas" panose="020B0609020204030204" pitchFamily="49" charset="0"/>
                <a:ea typeface="Cambria" panose="02040503050406030204" pitchFamily="18" charset="0"/>
                <a:cs typeface="Consolas" panose="020B0609020204030204" pitchFamily="49" charset="0"/>
              </a:rPr>
            </a:br>
            <a:r>
              <a:rPr lang="en-US" sz="1000" dirty="0">
                <a:latin typeface="Consolas" panose="020B0609020204030204" pitchFamily="49" charset="0"/>
                <a:ea typeface="Cambria" panose="02040503050406030204" pitchFamily="18" charset="0"/>
                <a:cs typeface="Consolas" panose="020B0609020204030204" pitchFamily="49" charset="0"/>
              </a:rPr>
              <a:t>## -168.45  -42.79  -10.56   41.65  200.68 </a:t>
            </a:r>
            <a:br>
              <a:rPr lang="en-US" sz="1000" dirty="0">
                <a:latin typeface="Consolas" panose="020B0609020204030204" pitchFamily="49" charset="0"/>
                <a:ea typeface="Cambria" panose="02040503050406030204" pitchFamily="18" charset="0"/>
                <a:cs typeface="Consolas" panose="020B0609020204030204" pitchFamily="49" charset="0"/>
              </a:rPr>
            </a:br>
            <a:r>
              <a:rPr lang="en-US" sz="1000" dirty="0">
                <a:latin typeface="Consolas" panose="020B0609020204030204" pitchFamily="49" charset="0"/>
                <a:ea typeface="Cambria" panose="02040503050406030204" pitchFamily="18" charset="0"/>
                <a:cs typeface="Consolas" panose="020B0609020204030204" pitchFamily="49" charset="0"/>
              </a:rPr>
              <a:t>## </a:t>
            </a:r>
            <a:br>
              <a:rPr lang="en-US" sz="1000" dirty="0">
                <a:latin typeface="Consolas" panose="020B0609020204030204" pitchFamily="49" charset="0"/>
                <a:ea typeface="Cambria" panose="02040503050406030204" pitchFamily="18" charset="0"/>
                <a:cs typeface="Consolas" panose="020B0609020204030204" pitchFamily="49" charset="0"/>
              </a:rPr>
            </a:br>
            <a:r>
              <a:rPr lang="en-US" sz="1000" dirty="0">
                <a:latin typeface="Consolas" panose="020B0609020204030204" pitchFamily="49" charset="0"/>
                <a:ea typeface="Cambria" panose="02040503050406030204" pitchFamily="18" charset="0"/>
                <a:cs typeface="Consolas" panose="020B0609020204030204" pitchFamily="49" charset="0"/>
              </a:rPr>
              <a:t>## Coefficients:</a:t>
            </a:r>
            <a:br>
              <a:rPr lang="en-US" sz="1000" dirty="0">
                <a:latin typeface="Consolas" panose="020B0609020204030204" pitchFamily="49" charset="0"/>
                <a:ea typeface="Cambria" panose="02040503050406030204" pitchFamily="18" charset="0"/>
                <a:cs typeface="Consolas" panose="020B0609020204030204" pitchFamily="49" charset="0"/>
              </a:rPr>
            </a:br>
            <a:r>
              <a:rPr lang="en-US" sz="1000" dirty="0">
                <a:latin typeface="Consolas" panose="020B0609020204030204" pitchFamily="49" charset="0"/>
                <a:ea typeface="Cambria" panose="02040503050406030204" pitchFamily="18" charset="0"/>
                <a:cs typeface="Consolas" panose="020B0609020204030204" pitchFamily="49" charset="0"/>
              </a:rPr>
              <a:t>##              Estimate Std. Error t value </a:t>
            </a:r>
            <a:r>
              <a:rPr lang="en-US" sz="1000" dirty="0" err="1">
                <a:latin typeface="Consolas" panose="020B0609020204030204" pitchFamily="49" charset="0"/>
                <a:ea typeface="Cambria" panose="02040503050406030204" pitchFamily="18" charset="0"/>
                <a:cs typeface="Consolas" panose="020B0609020204030204" pitchFamily="49" charset="0"/>
              </a:rPr>
              <a:t>Pr</a:t>
            </a:r>
            <a:r>
              <a:rPr lang="en-US" sz="1000" dirty="0">
                <a:latin typeface="Consolas" panose="020B0609020204030204" pitchFamily="49" charset="0"/>
                <a:ea typeface="Cambria" panose="02040503050406030204" pitchFamily="18" charset="0"/>
                <a:cs typeface="Consolas" panose="020B0609020204030204" pitchFamily="49" charset="0"/>
              </a:rPr>
              <a:t>(&gt;|t|)    </a:t>
            </a:r>
            <a:br>
              <a:rPr lang="en-US" sz="1000" dirty="0">
                <a:latin typeface="Consolas" panose="020B0609020204030204" pitchFamily="49" charset="0"/>
                <a:ea typeface="Cambria" panose="02040503050406030204" pitchFamily="18" charset="0"/>
                <a:cs typeface="Consolas" panose="020B0609020204030204" pitchFamily="49" charset="0"/>
              </a:rPr>
            </a:br>
            <a:r>
              <a:rPr lang="en-US" sz="1000" dirty="0">
                <a:latin typeface="Consolas" panose="020B0609020204030204" pitchFamily="49" charset="0"/>
                <a:ea typeface="Cambria" panose="02040503050406030204" pitchFamily="18" charset="0"/>
                <a:cs typeface="Consolas" panose="020B0609020204030204" pitchFamily="49" charset="0"/>
              </a:rPr>
              <a:t>## (Intercept) 7.137e+02  4.152e+00  171.90   &lt;2e-16 ***</a:t>
            </a:r>
            <a:br>
              <a:rPr lang="en-US" sz="1000" dirty="0">
                <a:latin typeface="Consolas" panose="020B0609020204030204" pitchFamily="49" charset="0"/>
                <a:ea typeface="Cambria" panose="02040503050406030204" pitchFamily="18" charset="0"/>
                <a:cs typeface="Consolas" panose="020B0609020204030204" pitchFamily="49" charset="0"/>
              </a:rPr>
            </a:br>
            <a:r>
              <a:rPr lang="en-US" sz="1000" dirty="0">
                <a:latin typeface="Consolas" panose="020B0609020204030204" pitchFamily="49" charset="0"/>
                <a:ea typeface="Cambria" panose="02040503050406030204" pitchFamily="18" charset="0"/>
                <a:cs typeface="Consolas" panose="020B0609020204030204" pitchFamily="49" charset="0"/>
              </a:rPr>
              <a:t>## t           5.745e-01  7.628e-03   75.31   &lt;2e-16 ***</a:t>
            </a:r>
            <a:br>
              <a:rPr lang="en-US" sz="1000" dirty="0">
                <a:latin typeface="Consolas" panose="020B0609020204030204" pitchFamily="49" charset="0"/>
                <a:ea typeface="Cambria" panose="02040503050406030204" pitchFamily="18" charset="0"/>
                <a:cs typeface="Consolas" panose="020B0609020204030204" pitchFamily="49" charset="0"/>
              </a:rPr>
            </a:br>
            <a:r>
              <a:rPr lang="en-US" sz="1000" dirty="0">
                <a:latin typeface="Consolas" panose="020B0609020204030204" pitchFamily="49" charset="0"/>
                <a:ea typeface="Cambria" panose="02040503050406030204" pitchFamily="18" charset="0"/>
                <a:cs typeface="Consolas" panose="020B0609020204030204" pitchFamily="49" charset="0"/>
              </a:rPr>
              <a:t>## ---</a:t>
            </a:r>
            <a:br>
              <a:rPr lang="en-US" sz="1000" dirty="0">
                <a:latin typeface="Consolas" panose="020B0609020204030204" pitchFamily="49" charset="0"/>
                <a:ea typeface="Cambria" panose="02040503050406030204" pitchFamily="18" charset="0"/>
                <a:cs typeface="Consolas" panose="020B0609020204030204" pitchFamily="49" charset="0"/>
              </a:rPr>
            </a:br>
            <a:r>
              <a:rPr lang="en-US" sz="1000" dirty="0">
                <a:latin typeface="Consolas" panose="020B0609020204030204" pitchFamily="49" charset="0"/>
                <a:ea typeface="Cambria" panose="02040503050406030204" pitchFamily="18" charset="0"/>
                <a:cs typeface="Consolas" panose="020B0609020204030204" pitchFamily="49" charset="0"/>
              </a:rPr>
              <a:t>## </a:t>
            </a:r>
            <a:r>
              <a:rPr lang="en-US" sz="1000" dirty="0" err="1">
                <a:latin typeface="Consolas" panose="020B0609020204030204" pitchFamily="49" charset="0"/>
                <a:ea typeface="Cambria" panose="02040503050406030204" pitchFamily="18" charset="0"/>
                <a:cs typeface="Consolas" panose="020B0609020204030204" pitchFamily="49" charset="0"/>
              </a:rPr>
              <a:t>Signif</a:t>
            </a:r>
            <a:r>
              <a:rPr lang="en-US" sz="1000" dirty="0">
                <a:latin typeface="Consolas" panose="020B0609020204030204" pitchFamily="49" charset="0"/>
                <a:ea typeface="Cambria" panose="02040503050406030204" pitchFamily="18" charset="0"/>
                <a:cs typeface="Consolas" panose="020B0609020204030204" pitchFamily="49" charset="0"/>
              </a:rPr>
              <a:t>. codes:  0 '***' 0.001 '**' 0.01 '*' 0.05 '.' 0.1 ' ' 1</a:t>
            </a:r>
            <a:br>
              <a:rPr lang="en-US" sz="1000" dirty="0">
                <a:latin typeface="Consolas" panose="020B0609020204030204" pitchFamily="49" charset="0"/>
                <a:ea typeface="Cambria" panose="02040503050406030204" pitchFamily="18" charset="0"/>
                <a:cs typeface="Consolas" panose="020B0609020204030204" pitchFamily="49" charset="0"/>
              </a:rPr>
            </a:br>
            <a:r>
              <a:rPr lang="en-US" sz="1000" dirty="0">
                <a:latin typeface="Consolas" panose="020B0609020204030204" pitchFamily="49" charset="0"/>
                <a:ea typeface="Cambria" panose="02040503050406030204" pitchFamily="18" charset="0"/>
                <a:cs typeface="Consolas" panose="020B0609020204030204" pitchFamily="49" charset="0"/>
              </a:rPr>
              <a:t>## </a:t>
            </a:r>
            <a:br>
              <a:rPr lang="en-US" sz="1000" dirty="0">
                <a:latin typeface="Consolas" panose="020B0609020204030204" pitchFamily="49" charset="0"/>
                <a:ea typeface="Cambria" panose="02040503050406030204" pitchFamily="18" charset="0"/>
                <a:cs typeface="Consolas" panose="020B0609020204030204" pitchFamily="49" charset="0"/>
              </a:rPr>
            </a:br>
            <a:r>
              <a:rPr lang="en-US" sz="1000" dirty="0">
                <a:latin typeface="Consolas" panose="020B0609020204030204" pitchFamily="49" charset="0"/>
                <a:ea typeface="Cambria" panose="02040503050406030204" pitchFamily="18" charset="0"/>
                <a:cs typeface="Consolas" panose="020B0609020204030204" pitchFamily="49" charset="0"/>
              </a:rPr>
              <a:t>## Residual standard error: 63.66 on 940 degrees of freedom</a:t>
            </a:r>
            <a:br>
              <a:rPr lang="en-US" sz="1000" dirty="0">
                <a:latin typeface="Consolas" panose="020B0609020204030204" pitchFamily="49" charset="0"/>
                <a:ea typeface="Cambria" panose="02040503050406030204" pitchFamily="18" charset="0"/>
                <a:cs typeface="Consolas" panose="020B0609020204030204" pitchFamily="49" charset="0"/>
              </a:rPr>
            </a:br>
            <a:r>
              <a:rPr lang="en-US" sz="1000" dirty="0">
                <a:latin typeface="Consolas" panose="020B0609020204030204" pitchFamily="49" charset="0"/>
                <a:ea typeface="Cambria" panose="02040503050406030204" pitchFamily="18" charset="0"/>
                <a:cs typeface="Consolas" panose="020B0609020204030204" pitchFamily="49" charset="0"/>
              </a:rPr>
              <a:t>## Multiple R-squared:  0.8578, Adjusted R-squared:  0.8577 </a:t>
            </a:r>
            <a:br>
              <a:rPr lang="en-US" sz="1000" dirty="0">
                <a:latin typeface="Consolas" panose="020B0609020204030204" pitchFamily="49" charset="0"/>
                <a:ea typeface="Cambria" panose="02040503050406030204" pitchFamily="18" charset="0"/>
                <a:cs typeface="Consolas" panose="020B0609020204030204" pitchFamily="49" charset="0"/>
              </a:rPr>
            </a:br>
            <a:r>
              <a:rPr lang="en-US" sz="1000" dirty="0">
                <a:latin typeface="Consolas" panose="020B0609020204030204" pitchFamily="49" charset="0"/>
                <a:ea typeface="Cambria" panose="02040503050406030204" pitchFamily="18" charset="0"/>
                <a:cs typeface="Consolas" panose="020B0609020204030204" pitchFamily="49" charset="0"/>
              </a:rPr>
              <a:t>## F-statistic:  5672 on 1 and 940 DF,  p-value: &lt; 2.2e-16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982E699-D327-B44A-AC3E-32D71CFA1CC1}"/>
              </a:ext>
            </a:extLst>
          </p:cNvPr>
          <p:cNvSpPr/>
          <p:nvPr/>
        </p:nvSpPr>
        <p:spPr>
          <a:xfrm>
            <a:off x="5791200" y="2343032"/>
            <a:ext cx="6096000" cy="212878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ts val="1000"/>
              </a:spcBef>
            </a:pPr>
            <a:r>
              <a:rPr lang="en-US" sz="2400" b="1" dirty="0" err="1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Chochrane</a:t>
            </a:r>
            <a:r>
              <a:rPr lang="en-US" sz="2400" b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-Orcutt</a:t>
            </a:r>
          </a:p>
          <a:p>
            <a:pPr latinLnBrk="1">
              <a:spcAft>
                <a:spcPts val="1000"/>
              </a:spcAft>
            </a:pPr>
            <a:r>
              <a:rPr lang="en-US" sz="1000" dirty="0" err="1">
                <a:latin typeface="Consolas" panose="020B0609020204030204" pitchFamily="49" charset="0"/>
                <a:ea typeface="Cambria" panose="02040503050406030204" pitchFamily="18" charset="0"/>
                <a:cs typeface="Consolas" panose="020B0609020204030204" pitchFamily="49" charset="0"/>
              </a:rPr>
              <a:t>cfit</a:t>
            </a:r>
            <a:r>
              <a:rPr lang="en-US" sz="1000" dirty="0">
                <a:latin typeface="Consolas" panose="020B0609020204030204" pitchFamily="49" charset="0"/>
                <a:ea typeface="Cambria" panose="02040503050406030204" pitchFamily="18" charset="0"/>
                <a:cs typeface="Consolas" panose="020B0609020204030204" pitchFamily="49" charset="0"/>
              </a:rPr>
              <a:t> = </a:t>
            </a:r>
            <a:r>
              <a:rPr lang="en-US" sz="1000" b="1" dirty="0" err="1">
                <a:latin typeface="Consolas" panose="020B0609020204030204" pitchFamily="49" charset="0"/>
                <a:ea typeface="Cambria" panose="02040503050406030204" pitchFamily="18" charset="0"/>
                <a:cs typeface="Consolas" panose="020B0609020204030204" pitchFamily="49" charset="0"/>
              </a:rPr>
              <a:t>cochrane.orcutt</a:t>
            </a:r>
            <a:r>
              <a:rPr lang="en-US" sz="1000" dirty="0">
                <a:latin typeface="Consolas" panose="020B0609020204030204" pitchFamily="49" charset="0"/>
                <a:ea typeface="Cambria" panose="02040503050406030204" pitchFamily="18" charset="0"/>
                <a:cs typeface="Consolas" panose="020B0609020204030204" pitchFamily="49" charset="0"/>
              </a:rPr>
              <a:t>(fit)</a:t>
            </a:r>
            <a:br>
              <a:rPr lang="en-US" sz="1000" dirty="0">
                <a:latin typeface="Consolas" panose="020B0609020204030204" pitchFamily="49" charset="0"/>
                <a:ea typeface="Cambria" panose="02040503050406030204" pitchFamily="18" charset="0"/>
                <a:cs typeface="Consolas" panose="020B0609020204030204" pitchFamily="49" charset="0"/>
              </a:rPr>
            </a:br>
            <a:r>
              <a:rPr lang="en-US" sz="1000" b="1" dirty="0">
                <a:latin typeface="Consolas" panose="020B0609020204030204" pitchFamily="49" charset="0"/>
                <a:ea typeface="Cambria" panose="02040503050406030204" pitchFamily="18" charset="0"/>
                <a:cs typeface="Consolas" panose="020B0609020204030204" pitchFamily="49" charset="0"/>
              </a:rPr>
              <a:t>summary</a:t>
            </a:r>
            <a:r>
              <a:rPr lang="en-US" sz="1000" dirty="0">
                <a:latin typeface="Consolas" panose="020B0609020204030204" pitchFamily="49" charset="0"/>
                <a:ea typeface="Cambria" panose="02040503050406030204" pitchFamily="18" charset="0"/>
                <a:cs typeface="Consolas" panose="020B0609020204030204" pitchFamily="49" charset="0"/>
              </a:rPr>
              <a:t>(</a:t>
            </a:r>
            <a:r>
              <a:rPr lang="en-US" sz="1000" dirty="0" err="1">
                <a:latin typeface="Consolas" panose="020B0609020204030204" pitchFamily="49" charset="0"/>
                <a:ea typeface="Cambria" panose="02040503050406030204" pitchFamily="18" charset="0"/>
                <a:cs typeface="Consolas" panose="020B0609020204030204" pitchFamily="49" charset="0"/>
              </a:rPr>
              <a:t>cfit</a:t>
            </a:r>
            <a:r>
              <a:rPr lang="en-US" sz="1000" dirty="0">
                <a:latin typeface="Consolas" panose="020B0609020204030204" pitchFamily="49" charset="0"/>
                <a:ea typeface="Cambria" panose="02040503050406030204" pitchFamily="18" charset="0"/>
                <a:cs typeface="Consolas" panose="020B0609020204030204" pitchFamily="49" charset="0"/>
              </a:rPr>
              <a:t>)</a:t>
            </a:r>
          </a:p>
          <a:p>
            <a:r>
              <a:rPr lang="en-US" sz="1000" dirty="0">
                <a:latin typeface="Consolas" panose="020B0609020204030204" pitchFamily="49" charset="0"/>
                <a:ea typeface="Cambria" panose="02040503050406030204" pitchFamily="18" charset="0"/>
                <a:cs typeface="Consolas" panose="020B0609020204030204" pitchFamily="49" charset="0"/>
              </a:rPr>
              <a:t>## Call:</a:t>
            </a:r>
            <a:br>
              <a:rPr lang="en-US" sz="1000" dirty="0">
                <a:latin typeface="Consolas" panose="020B0609020204030204" pitchFamily="49" charset="0"/>
                <a:ea typeface="Cambria" panose="02040503050406030204" pitchFamily="18" charset="0"/>
                <a:cs typeface="Consolas" panose="020B0609020204030204" pitchFamily="49" charset="0"/>
              </a:rPr>
            </a:br>
            <a:r>
              <a:rPr lang="en-US" sz="1000" dirty="0">
                <a:latin typeface="Consolas" panose="020B0609020204030204" pitchFamily="49" charset="0"/>
                <a:ea typeface="Cambria" panose="02040503050406030204" pitchFamily="18" charset="0"/>
                <a:cs typeface="Consolas" panose="020B0609020204030204" pitchFamily="49" charset="0"/>
              </a:rPr>
              <a:t>## </a:t>
            </a:r>
            <a:r>
              <a:rPr lang="en-US" sz="1000" dirty="0" err="1">
                <a:latin typeface="Consolas" panose="020B0609020204030204" pitchFamily="49" charset="0"/>
                <a:ea typeface="Cambria" panose="02040503050406030204" pitchFamily="18" charset="0"/>
                <a:cs typeface="Consolas" panose="020B0609020204030204" pitchFamily="49" charset="0"/>
              </a:rPr>
              <a:t>lm</a:t>
            </a:r>
            <a:r>
              <a:rPr lang="en-US" sz="1000" dirty="0">
                <a:latin typeface="Consolas" panose="020B0609020204030204" pitchFamily="49" charset="0"/>
                <a:ea typeface="Cambria" panose="02040503050406030204" pitchFamily="18" charset="0"/>
                <a:cs typeface="Consolas" panose="020B0609020204030204" pitchFamily="49" charset="0"/>
              </a:rPr>
              <a:t>(formula = x ~ t, data = df)</a:t>
            </a:r>
            <a:br>
              <a:rPr lang="en-US" sz="1000" dirty="0">
                <a:latin typeface="Consolas" panose="020B0609020204030204" pitchFamily="49" charset="0"/>
                <a:ea typeface="Cambria" panose="02040503050406030204" pitchFamily="18" charset="0"/>
                <a:cs typeface="Consolas" panose="020B0609020204030204" pitchFamily="49" charset="0"/>
              </a:rPr>
            </a:br>
            <a:r>
              <a:rPr lang="en-US" sz="1000" dirty="0">
                <a:latin typeface="Consolas" panose="020B0609020204030204" pitchFamily="49" charset="0"/>
                <a:ea typeface="Cambria" panose="02040503050406030204" pitchFamily="18" charset="0"/>
                <a:cs typeface="Consolas" panose="020B0609020204030204" pitchFamily="49" charset="0"/>
              </a:rPr>
              <a:t>## </a:t>
            </a:r>
            <a:br>
              <a:rPr lang="en-US" sz="1000" dirty="0">
                <a:latin typeface="Consolas" panose="020B0609020204030204" pitchFamily="49" charset="0"/>
                <a:ea typeface="Cambria" panose="02040503050406030204" pitchFamily="18" charset="0"/>
                <a:cs typeface="Consolas" panose="020B0609020204030204" pitchFamily="49" charset="0"/>
              </a:rPr>
            </a:br>
            <a:r>
              <a:rPr lang="en-US" sz="1000" dirty="0">
                <a:latin typeface="Consolas" panose="020B0609020204030204" pitchFamily="49" charset="0"/>
                <a:ea typeface="Cambria" panose="02040503050406030204" pitchFamily="18" charset="0"/>
                <a:cs typeface="Consolas" panose="020B0609020204030204" pitchFamily="49" charset="0"/>
              </a:rPr>
              <a:t>##               Estimate Std. Error t value  </a:t>
            </a:r>
            <a:r>
              <a:rPr lang="en-US" sz="1000" dirty="0" err="1">
                <a:latin typeface="Consolas" panose="020B0609020204030204" pitchFamily="49" charset="0"/>
                <a:ea typeface="Cambria" panose="02040503050406030204" pitchFamily="18" charset="0"/>
                <a:cs typeface="Consolas" panose="020B0609020204030204" pitchFamily="49" charset="0"/>
              </a:rPr>
              <a:t>Pr</a:t>
            </a:r>
            <a:r>
              <a:rPr lang="en-US" sz="1000" dirty="0">
                <a:latin typeface="Consolas" panose="020B0609020204030204" pitchFamily="49" charset="0"/>
                <a:ea typeface="Cambria" panose="02040503050406030204" pitchFamily="18" charset="0"/>
                <a:cs typeface="Consolas" panose="020B0609020204030204" pitchFamily="49" charset="0"/>
              </a:rPr>
              <a:t>(&gt;|t|)    </a:t>
            </a:r>
            <a:br>
              <a:rPr lang="en-US" sz="1000" dirty="0">
                <a:latin typeface="Consolas" panose="020B0609020204030204" pitchFamily="49" charset="0"/>
                <a:ea typeface="Cambria" panose="02040503050406030204" pitchFamily="18" charset="0"/>
                <a:cs typeface="Consolas" panose="020B0609020204030204" pitchFamily="49" charset="0"/>
              </a:rPr>
            </a:br>
            <a:r>
              <a:rPr lang="en-US" sz="1000" dirty="0">
                <a:latin typeface="Consolas" panose="020B0609020204030204" pitchFamily="49" charset="0"/>
                <a:ea typeface="Cambria" panose="02040503050406030204" pitchFamily="18" charset="0"/>
                <a:cs typeface="Consolas" panose="020B0609020204030204" pitchFamily="49" charset="0"/>
              </a:rPr>
              <a:t>## (Intercept) 709.095757  37.388436  18.966 &lt; 2.2e-16 ***</a:t>
            </a:r>
            <a:br>
              <a:rPr lang="en-US" sz="1000" dirty="0">
                <a:latin typeface="Consolas" panose="020B0609020204030204" pitchFamily="49" charset="0"/>
                <a:ea typeface="Cambria" panose="02040503050406030204" pitchFamily="18" charset="0"/>
                <a:cs typeface="Consolas" panose="020B0609020204030204" pitchFamily="49" charset="0"/>
              </a:rPr>
            </a:br>
            <a:r>
              <a:rPr lang="en-US" sz="1000" dirty="0">
                <a:latin typeface="Consolas" panose="020B0609020204030204" pitchFamily="49" charset="0"/>
                <a:ea typeface="Cambria" panose="02040503050406030204" pitchFamily="18" charset="0"/>
                <a:cs typeface="Consolas" panose="020B0609020204030204" pitchFamily="49" charset="0"/>
              </a:rPr>
              <a:t>## t             0.577563   0.064928   8.895 &lt; 2.2e-16 ***</a:t>
            </a:r>
            <a:br>
              <a:rPr lang="en-US" sz="1000" dirty="0">
                <a:latin typeface="Consolas" panose="020B0609020204030204" pitchFamily="49" charset="0"/>
                <a:ea typeface="Cambria" panose="02040503050406030204" pitchFamily="18" charset="0"/>
                <a:cs typeface="Consolas" panose="020B0609020204030204" pitchFamily="49" charset="0"/>
              </a:rPr>
            </a:br>
            <a:r>
              <a:rPr lang="en-US" sz="1000" dirty="0">
                <a:latin typeface="Consolas" panose="020B0609020204030204" pitchFamily="49" charset="0"/>
                <a:ea typeface="Cambria" panose="02040503050406030204" pitchFamily="18" charset="0"/>
                <a:cs typeface="Consolas" panose="020B0609020204030204" pitchFamily="49" charset="0"/>
              </a:rPr>
              <a:t>## ---</a:t>
            </a:r>
            <a:br>
              <a:rPr lang="en-US" sz="1000" dirty="0">
                <a:latin typeface="Consolas" panose="020B0609020204030204" pitchFamily="49" charset="0"/>
                <a:ea typeface="Cambria" panose="02040503050406030204" pitchFamily="18" charset="0"/>
                <a:cs typeface="Consolas" panose="020B0609020204030204" pitchFamily="49" charset="0"/>
              </a:rPr>
            </a:br>
            <a:r>
              <a:rPr lang="en-US" sz="1000" dirty="0">
                <a:latin typeface="Consolas" panose="020B0609020204030204" pitchFamily="49" charset="0"/>
                <a:ea typeface="Cambria" panose="02040503050406030204" pitchFamily="18" charset="0"/>
                <a:cs typeface="Consolas" panose="020B0609020204030204" pitchFamily="49" charset="0"/>
              </a:rPr>
              <a:t>## </a:t>
            </a:r>
            <a:r>
              <a:rPr lang="en-US" sz="1000" dirty="0" err="1">
                <a:latin typeface="Consolas" panose="020B0609020204030204" pitchFamily="49" charset="0"/>
                <a:ea typeface="Cambria" panose="02040503050406030204" pitchFamily="18" charset="0"/>
                <a:cs typeface="Consolas" panose="020B0609020204030204" pitchFamily="49" charset="0"/>
              </a:rPr>
              <a:t>Signif</a:t>
            </a:r>
            <a:r>
              <a:rPr lang="en-US" sz="1000" dirty="0">
                <a:latin typeface="Consolas" panose="020B0609020204030204" pitchFamily="49" charset="0"/>
                <a:ea typeface="Cambria" panose="02040503050406030204" pitchFamily="18" charset="0"/>
                <a:cs typeface="Consolas" panose="020B0609020204030204" pitchFamily="49" charset="0"/>
              </a:rPr>
              <a:t>. codes:  0 '***' 0.001 '**' 0.01 '*' 0.05 '.' 0.1 ' ' 1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17715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EED1C-0101-0C4E-B6EF-08D959FE0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AAPL Analysis</a:t>
            </a:r>
          </a:p>
        </p:txBody>
      </p:sp>
      <p:pic>
        <p:nvPicPr>
          <p:cNvPr id="4" name="Picture">
            <a:extLst>
              <a:ext uri="{FF2B5EF4-FFF2-40B4-BE49-F238E27FC236}">
                <a16:creationId xmlns:a16="http://schemas.microsoft.com/office/drawing/2014/main" id="{68AE4D95-A53B-DB46-B8FD-4DC2A937CA0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390237" y="2662382"/>
            <a:ext cx="2925618" cy="2574636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F791015-9A7B-314B-BEBF-3ABA811D14BC}"/>
              </a:ext>
            </a:extLst>
          </p:cNvPr>
          <p:cNvCxnSpPr>
            <a:cxnSpLocks/>
          </p:cNvCxnSpPr>
          <p:nvPr/>
        </p:nvCxnSpPr>
        <p:spPr>
          <a:xfrm>
            <a:off x="3665220" y="3823855"/>
            <a:ext cx="1125517" cy="0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7A38815-174E-D049-99E6-4D6082600E31}"/>
              </a:ext>
            </a:extLst>
          </p:cNvPr>
          <p:cNvSpPr txBox="1"/>
          <p:nvPr/>
        </p:nvSpPr>
        <p:spPr>
          <a:xfrm>
            <a:off x="3551454" y="3350622"/>
            <a:ext cx="1358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Difference</a:t>
            </a:r>
          </a:p>
        </p:txBody>
      </p:sp>
      <p:pic>
        <p:nvPicPr>
          <p:cNvPr id="9" name="Picture">
            <a:extLst>
              <a:ext uri="{FF2B5EF4-FFF2-40B4-BE49-F238E27FC236}">
                <a16:creationId xmlns:a16="http://schemas.microsoft.com/office/drawing/2014/main" id="{2F44C73D-37E3-CF42-BBE7-CD923387416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5145117" y="2662382"/>
            <a:ext cx="2925618" cy="2574636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35D5970-221A-5B4A-9269-AFE000B31F29}"/>
              </a:ext>
            </a:extLst>
          </p:cNvPr>
          <p:cNvSpPr txBox="1"/>
          <p:nvPr/>
        </p:nvSpPr>
        <p:spPr>
          <a:xfrm>
            <a:off x="390237" y="5651863"/>
            <a:ext cx="2965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Final Model is (1-B)</a:t>
            </a:r>
            <a:r>
              <a:rPr lang="en-US" dirty="0" err="1"/>
              <a:t>X</a:t>
            </a:r>
            <a:r>
              <a:rPr lang="en-US" baseline="-25000" dirty="0" err="1"/>
              <a:t>t</a:t>
            </a:r>
            <a:r>
              <a:rPr lang="en-US" dirty="0"/>
              <a:t> = a</a:t>
            </a:r>
            <a:r>
              <a:rPr lang="en-US" sz="1400" baseline="-25000" dirty="0"/>
              <a:t>t</a:t>
            </a:r>
            <a:endParaRPr lang="en-US" baseline="-25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A55008F-CE3E-C343-A564-9F890539CDB5}"/>
              </a:ext>
            </a:extLst>
          </p:cNvPr>
          <p:cNvSpPr txBox="1"/>
          <p:nvPr/>
        </p:nvSpPr>
        <p:spPr>
          <a:xfrm>
            <a:off x="3426579" y="5651863"/>
            <a:ext cx="5335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Variance is </a:t>
            </a:r>
            <a:r>
              <a:rPr lang="en-US" dirty="0" err="1"/>
              <a:t>sd</a:t>
            </a:r>
            <a:r>
              <a:rPr lang="en-US" dirty="0"/>
              <a:t>(</a:t>
            </a:r>
            <a:r>
              <a:rPr lang="en-US" dirty="0" err="1"/>
              <a:t>differenced_data</a:t>
            </a:r>
            <a:r>
              <a:rPr lang="en-US" dirty="0"/>
              <a:t>)^2 =6.620517</a:t>
            </a: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36083434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219F8-7AA0-8947-9D6F-844E00488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 Away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FE5FDE-7BA5-2F47-9AD4-B8EA963F49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derivation of Cochrane-Orcutt was difficult to follow.</a:t>
            </a:r>
          </a:p>
          <a:p>
            <a:r>
              <a:rPr lang="en-US" dirty="0"/>
              <a:t>How do we estimate parameters for signal plus noise models?</a:t>
            </a:r>
          </a:p>
        </p:txBody>
      </p:sp>
    </p:spTree>
    <p:extLst>
      <p:ext uri="{BB962C8B-B14F-4D97-AF65-F5344CB8AC3E}">
        <p14:creationId xmlns:p14="http://schemas.microsoft.com/office/powerpoint/2010/main" val="2384662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86</TotalTime>
  <Words>174</Words>
  <Application>Microsoft Macintosh PowerPoint</Application>
  <PresentationFormat>Widescreen</PresentationFormat>
  <Paragraphs>34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Calibri</vt:lpstr>
      <vt:lpstr>Cambria</vt:lpstr>
      <vt:lpstr>Century Gothic</vt:lpstr>
      <vt:lpstr>Consolas</vt:lpstr>
      <vt:lpstr>Wingdings 2</vt:lpstr>
      <vt:lpstr>Quotable</vt:lpstr>
      <vt:lpstr>Google Closing Stock Price</vt:lpstr>
      <vt:lpstr>ARIMA</vt:lpstr>
      <vt:lpstr>Seasonal</vt:lpstr>
      <vt:lpstr>Signal Plus Noise</vt:lpstr>
      <vt:lpstr>AAPL Analysis</vt:lpstr>
      <vt:lpstr>Take Away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Byrne</dc:creator>
  <cp:lastModifiedBy>Daniel Byrne</cp:lastModifiedBy>
  <cp:revision>8</cp:revision>
  <dcterms:created xsi:type="dcterms:W3CDTF">2019-10-29T18:01:40Z</dcterms:created>
  <dcterms:modified xsi:type="dcterms:W3CDTF">2019-10-29T19:30:05Z</dcterms:modified>
</cp:coreProperties>
</file>