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7"/>
    <p:restoredTop sz="94743"/>
  </p:normalViewPr>
  <p:slideViewPr>
    <p:cSldViewPr snapToGrid="0" snapToObjects="1">
      <p:cViewPr varScale="1">
        <p:scale>
          <a:sx n="139" d="100"/>
          <a:sy n="139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18D5-CCEE-1F43-8DAF-6CA0D9AEE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0D401-A19D-9D47-BAAC-1AFF14D50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62EA-D2EB-B349-987B-6EDEF5B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2DB9-17CE-CF4B-B949-75DF64E9503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9C73-B93B-2E48-BD43-B8EC8DC1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B481D-2EC0-B247-A104-B6E123B7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220-3DAE-6F4B-8284-F46E8D4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510D-835A-BB49-8CD0-B9EB5939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78FEA-D40C-6D47-B79A-A084DEC15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58CA-7A3B-2647-AB67-6B23FA7C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2DB9-17CE-CF4B-B949-75DF64E9503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4D33-BE2D-D047-B628-8BB1DBC0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200E-9BCD-864F-A66E-17BCF01C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220-3DAE-6F4B-8284-F46E8D4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E021C-90FA-6244-86CC-BB4A05609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3C227-5C4D-3A4E-837E-2D54B12AC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B52A8-4202-E148-81FC-E30FA266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2DB9-17CE-CF4B-B949-75DF64E9503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6F85-D004-574B-A195-94037541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67625-FD52-8344-828A-FC281FB5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220-3DAE-6F4B-8284-F46E8D4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15A6-8FB5-5043-A7A3-EFF8CCA4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21EE-A533-4C4A-B1B7-3FDFEA46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1EC5-7818-1748-9167-23821CA0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2DB9-17CE-CF4B-B949-75DF64E9503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310A-3905-A34C-80E1-0A8C25EC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BA7F4-2DEB-1340-931F-B27952C1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220-3DAE-6F4B-8284-F46E8D4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6368-A4D3-A546-A61A-0224B011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D4096-25B5-2640-A787-9B807735E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F318-4BE1-4C4E-9F27-97AF6330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2DB9-17CE-CF4B-B949-75DF64E9503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97279-0F5B-5549-A78A-3D49B45D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A1AB2-2C2D-D249-A39A-128E6E93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220-3DAE-6F4B-8284-F46E8D4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DE75-6E93-F749-B097-08163CAB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86CB-3793-224C-B2DC-B73CD8488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2D8A0-580F-C94E-959E-0BAEBA2E1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DB9E-6D7E-6E45-831D-A1F15F28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2DB9-17CE-CF4B-B949-75DF64E9503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038C8-9679-2F46-9B41-A18E90E9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69E55-BFE5-724B-8E5D-53F65066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220-3DAE-6F4B-8284-F46E8D4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8FD0-008A-674C-B116-C563EF48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0131-D24E-B64D-94D1-18361491F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B9358-CF36-C345-BAB5-154255104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B68DB-D114-F44D-B5D1-B46E94244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4F6F-DC4D-DA48-8B22-994240A6F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49FBE-C215-D243-B097-5C68291B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2DB9-17CE-CF4B-B949-75DF64E9503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21DBA-2966-E44A-B373-3D07F0FF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5EE03-CEB9-DD45-A414-5D252CEA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220-3DAE-6F4B-8284-F46E8D4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123B-D12F-F349-B088-420165D0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3CBF2-E27D-E941-A713-14F94C9B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2DB9-17CE-CF4B-B949-75DF64E9503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46587-745D-9941-AA0D-925F6E9E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B3FBA-D03C-824B-A743-D5F04BED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220-3DAE-6F4B-8284-F46E8D4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6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9EABE-1FF6-024D-9B57-056A0C20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2DB9-17CE-CF4B-B949-75DF64E9503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A3C1B-BD1A-1E42-A82A-CA711DA8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F6EEE-B3DB-6E45-A8E6-EBF8686B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220-3DAE-6F4B-8284-F46E8D4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4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2940-440B-6F48-AAF2-7C6D3502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C00B-41B5-FA40-9B3B-CAFDDAB9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F45A8-BD42-6249-87BB-C28B4A8FF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9DB32-D955-CD4B-AF4C-109C1EEB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2DB9-17CE-CF4B-B949-75DF64E9503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0ACF0-065A-914D-9FBA-998ECDB9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9D7F-680D-9A47-9D3C-F90718BF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220-3DAE-6F4B-8284-F46E8D4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0126-9578-4A4B-9007-9AFB60EA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E243E-436E-C445-95C9-444373B00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49A29-DCFC-C344-9FED-300D12B2C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4D835-E874-5640-9FB3-2081830A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2DB9-17CE-CF4B-B949-75DF64E9503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C339-C103-CD4B-990B-A68BC28A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CF872-C86F-1B41-AD91-2B0D8FC4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220-3DAE-6F4B-8284-F46E8D4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BF044-0DB4-8A45-99AF-B646ADBC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72AC3-C2BC-244A-BA14-C95BEFEF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E39F2-FD6D-C340-BEA6-3CE8C0ADC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2DB9-17CE-CF4B-B949-75DF64E9503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FDB7-46DC-0742-A9A1-6318A7E50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6F9-E43D-EA4F-AD02-1D67555F8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1220-3DAE-6F4B-8284-F46E8D4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hndcook.com/blog/2017/10/20/time-series-analysis-vs-dsp-terminology-ma-arma-fir-ii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CCF3E1-DC39-E142-A4DF-B3302D52179B}"/>
              </a:ext>
            </a:extLst>
          </p:cNvPr>
          <p:cNvSpPr txBox="1"/>
          <p:nvPr/>
        </p:nvSpPr>
        <p:spPr>
          <a:xfrm>
            <a:off x="1645920" y="1028343"/>
            <a:ext cx="697101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Unit5</a:t>
            </a:r>
            <a:endParaRPr lang="en-US" dirty="0"/>
          </a:p>
          <a:p>
            <a:r>
              <a:rPr lang="en-US" dirty="0"/>
              <a:t>Daniel Byrne</a:t>
            </a:r>
          </a:p>
          <a:p>
            <a:r>
              <a:rPr lang="en-US" dirty="0"/>
              <a:t>9/24/2019</a:t>
            </a:r>
          </a:p>
          <a:p>
            <a:r>
              <a:rPr lang="en-US" dirty="0"/>
              <a:t>Slide 1: Use Aic5 to assess the use of ARMA models in the Walmart data.</a:t>
            </a:r>
          </a:p>
          <a:p>
            <a:r>
              <a:rPr lang="en-US" b="1" dirty="0"/>
              <a:t>aic5.wge</a:t>
            </a:r>
            <a:r>
              <a:rPr lang="en-US" dirty="0"/>
              <a:t>(Stor9Item50</a:t>
            </a:r>
            <a:r>
              <a:rPr lang="en-US" b="1" dirty="0"/>
              <a:t>$</a:t>
            </a:r>
            <a:r>
              <a:rPr lang="en-US" dirty="0"/>
              <a:t>sales)</a:t>
            </a:r>
          </a:p>
          <a:p>
            <a:r>
              <a:rPr lang="en-US" dirty="0"/>
              <a:t>## ---------WORKING... PLEASE WAIT... </a:t>
            </a:r>
            <a:br>
              <a:rPr lang="en-US" dirty="0"/>
            </a:br>
            <a:r>
              <a:rPr lang="en-US" dirty="0"/>
              <a:t>## </a:t>
            </a:r>
            <a:br>
              <a:rPr lang="en-US" dirty="0"/>
            </a:br>
            <a:r>
              <a:rPr lang="en-US" dirty="0"/>
              <a:t>## </a:t>
            </a:r>
            <a:br>
              <a:rPr lang="en-US" dirty="0"/>
            </a:br>
            <a:r>
              <a:rPr lang="en-US" dirty="0"/>
              <a:t>## Five Smallest Values of  </a:t>
            </a:r>
            <a:r>
              <a:rPr lang="en-US" dirty="0" err="1"/>
              <a:t>aic</a:t>
            </a:r>
            <a:endParaRPr lang="en-US" dirty="0"/>
          </a:p>
          <a:p>
            <a:r>
              <a:rPr lang="en-US" dirty="0"/>
              <a:t>##       p    q        </a:t>
            </a:r>
            <a:r>
              <a:rPr lang="en-US" dirty="0" err="1"/>
              <a:t>aic</a:t>
            </a:r>
            <a:br>
              <a:rPr lang="en-US" dirty="0"/>
            </a:br>
            <a:r>
              <a:rPr lang="en-US" dirty="0"/>
              <a:t>## 15    4    2   4.991650</a:t>
            </a:r>
            <a:br>
              <a:rPr lang="en-US" dirty="0"/>
            </a:br>
            <a:r>
              <a:rPr lang="en-US" dirty="0"/>
              <a:t>## 17    5    1   5.009865</a:t>
            </a:r>
            <a:br>
              <a:rPr lang="en-US" dirty="0"/>
            </a:br>
            <a:r>
              <a:rPr lang="en-US" dirty="0"/>
              <a:t>## 18    5    2   5.021469</a:t>
            </a:r>
            <a:br>
              <a:rPr lang="en-US" dirty="0"/>
            </a:br>
            <a:r>
              <a:rPr lang="en-US" dirty="0"/>
              <a:t>## 14    4    1   5.073902</a:t>
            </a:r>
            <a:br>
              <a:rPr lang="en-US" dirty="0"/>
            </a:br>
            <a:r>
              <a:rPr lang="en-US" dirty="0"/>
              <a:t>## 12    3    2   5.114417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0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58540-2D7B-D44F-AFE5-D91F7B1415F0}"/>
              </a:ext>
            </a:extLst>
          </p:cNvPr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Slide 2: Find p1 for the following model by hand.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= at–.8at-1 + .5at–2.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theta1 =</a:t>
            </a:r>
            <a:r>
              <a:rPr lang="en-US" b="0" i="0" u="none" strike="noStrike" dirty="0"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u="none" strike="noStrike" dirty="0">
                <a:solidFill>
                  <a:srgbClr val="0000CF"/>
                </a:solidFill>
                <a:effectLst/>
                <a:latin typeface="Consolas" panose="020B0609020204030204" pitchFamily="49" charset="0"/>
              </a:rPr>
              <a:t>.8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theta2 =</a:t>
            </a:r>
            <a:r>
              <a:rPr lang="en-US" b="0" i="0" u="none" strike="noStrike" dirty="0"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u="none" strike="noStrike" dirty="0">
                <a:solidFill>
                  <a:srgbClr val="0000CF"/>
                </a:solidFill>
                <a:effectLst/>
                <a:latin typeface="Consolas" panose="020B0609020204030204" pitchFamily="49" charset="0"/>
              </a:rPr>
              <a:t>-.5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</a:t>
            </a:r>
            <a:r>
              <a:rPr lang="en-US" b="0" i="0" u="none" strike="noStrike" dirty="0"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u="none" strike="noStrike" dirty="0">
                <a:solidFill>
                  <a:srgbClr val="CE5C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theta1 </a:t>
            </a:r>
            <a:r>
              <a:rPr lang="en-US" b="1" i="0" u="none" strike="noStrike" dirty="0">
                <a:solidFill>
                  <a:srgbClr val="CE5C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u="none" strike="noStrike" dirty="0"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theta1</a:t>
            </a:r>
            <a:r>
              <a:rPr lang="en-US" b="1" i="0" u="none" strike="noStrike" dirty="0">
                <a:solidFill>
                  <a:srgbClr val="CE5C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theta2)</a:t>
            </a:r>
            <a:r>
              <a:rPr lang="en-US" b="1" i="0" u="none" strike="noStrike" dirty="0">
                <a:solidFill>
                  <a:srgbClr val="CE5C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u="none" strike="noStrike" dirty="0">
                <a:solidFill>
                  <a:srgbClr val="0000C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u="none" strike="noStrike" dirty="0">
                <a:solidFill>
                  <a:srgbClr val="CE5C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u="none" strike="noStrike" dirty="0"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theta1</a:t>
            </a:r>
            <a:r>
              <a:rPr lang="en-US" b="1" i="0" u="none" strike="noStrike" dirty="0">
                <a:solidFill>
                  <a:srgbClr val="CE5C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b="0" i="0" u="none" strike="noStrike" dirty="0">
                <a:solidFill>
                  <a:srgbClr val="0000C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u="none" strike="noStrike" dirty="0">
                <a:solidFill>
                  <a:srgbClr val="CE5C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u="none" strike="noStrike" dirty="0">
                <a:solidFill>
                  <a:srgbClr val="4E9A0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theta2</a:t>
            </a:r>
            <a:r>
              <a:rPr lang="en-US" b="1" i="0" u="none" strike="noStrike" dirty="0">
                <a:solidFill>
                  <a:srgbClr val="CE5C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b="0" i="0" u="none" strike="noStrike" dirty="0">
                <a:solidFill>
                  <a:srgbClr val="0000C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## [1] -0.6349206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26175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3BDAAD-E40D-7D45-9D00-CB4F41D1583A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Slide 3: Represent the model as a GLP.</a:t>
            </a:r>
          </a:p>
          <a:p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at–.8at-1 + .5at–2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427354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7BF9FA-E2D4-5B4D-B9E1-E06F3E5C9699}"/>
              </a:ext>
            </a:extLst>
          </p:cNvPr>
          <p:cNvSpPr/>
          <p:nvPr/>
        </p:nvSpPr>
        <p:spPr>
          <a:xfrm>
            <a:off x="414528" y="46700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Slide 4: Generate a realizations from an ARMA model. pick p and q. Include the ACF and spectral density.</a:t>
            </a:r>
          </a:p>
          <a:p>
            <a:r>
              <a:rPr lang="en-US" b="1" i="0" u="none" strike="noStrike" dirty="0" err="1">
                <a:solidFill>
                  <a:srgbClr val="204A87"/>
                </a:solidFill>
                <a:effectLst/>
                <a:latin typeface="Consolas" panose="020B0609020204030204" pitchFamily="49" charset="0"/>
              </a:rPr>
              <a:t>gen.arma.wge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u="none" strike="noStrike" dirty="0">
                <a:solidFill>
                  <a:srgbClr val="204A87"/>
                </a:solidFill>
                <a:effectLst/>
                <a:latin typeface="Consolas" panose="020B0609020204030204" pitchFamily="49" charset="0"/>
              </a:rPr>
              <a:t>n=</a:t>
            </a:r>
            <a:r>
              <a:rPr lang="en-US" b="0" i="0" u="none" strike="noStrike" dirty="0">
                <a:solidFill>
                  <a:srgbClr val="0000C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u="none" strike="noStrike" dirty="0">
                <a:solidFill>
                  <a:srgbClr val="204A87"/>
                </a:solidFill>
                <a:effectLst/>
                <a:latin typeface="Consolas" panose="020B0609020204030204" pitchFamily="49" charset="0"/>
              </a:rPr>
              <a:t>phi=</a:t>
            </a:r>
            <a:r>
              <a:rPr lang="en-US" b="1" i="0" u="none" strike="noStrike" dirty="0">
                <a:solidFill>
                  <a:srgbClr val="204A8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u="none" strike="noStrike" dirty="0">
                <a:solidFill>
                  <a:srgbClr val="0000CF"/>
                </a:solidFill>
                <a:effectLst/>
                <a:latin typeface="Consolas" panose="020B0609020204030204" pitchFamily="49" charset="0"/>
              </a:rPr>
              <a:t>1.6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1" i="0" u="none" strike="noStrike" dirty="0">
                <a:solidFill>
                  <a:srgbClr val="CE5C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u="none" strike="noStrike" dirty="0">
                <a:solidFill>
                  <a:srgbClr val="0000C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b="0" i="0" u="none" strike="noStrike" dirty="0">
                <a:solidFill>
                  <a:srgbClr val="204A87"/>
                </a:solidFill>
                <a:effectLst/>
                <a:latin typeface="Consolas" panose="020B0609020204030204" pitchFamily="49" charset="0"/>
              </a:rPr>
              <a:t>theta=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u="none" strike="noStrike" dirty="0">
                <a:solidFill>
                  <a:srgbClr val="0000C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u="none" strike="noStrike" dirty="0" err="1">
                <a:solidFill>
                  <a:srgbClr val="204A87"/>
                </a:solidFill>
                <a:effectLst/>
                <a:latin typeface="Consolas" panose="020B0609020204030204" pitchFamily="49" charset="0"/>
              </a:rPr>
              <a:t>vara</a:t>
            </a:r>
            <a:r>
              <a:rPr lang="en-US" b="0" i="0" u="none" strike="noStrike" dirty="0">
                <a:solidFill>
                  <a:srgbClr val="204A8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u="none" strike="noStrike" dirty="0">
                <a:solidFill>
                  <a:srgbClr val="0000C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u="none" strike="noStrike" dirty="0">
                <a:solidFill>
                  <a:srgbClr val="204A87"/>
                </a:solidFill>
                <a:effectLst/>
                <a:latin typeface="Consolas" panose="020B0609020204030204" pitchFamily="49" charset="0"/>
              </a:rPr>
              <a:t>plot=</a:t>
            </a:r>
            <a:r>
              <a:rPr lang="en-US" b="0" i="0" u="none" strike="noStrike" dirty="0">
                <a:solidFill>
                  <a:srgbClr val="8F590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9EC36AD-0B9C-D641-8D8B-55B6EBA20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" y="2138374"/>
            <a:ext cx="4316730" cy="345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6B8FA-C7D8-C54B-B65F-6CB4DB3F6C86}"/>
              </a:ext>
            </a:extLst>
          </p:cNvPr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Slide 5: Use AIC 5 to identify the top five quality models with respect to AIC for the cancelled flight data from 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SWADelay.csv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data set (column: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arr_cancelled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). Comment on which are AR, MA, and ARMA.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row 1 AR Model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row 2 MA Model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row 3 AR Model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row 4 ARMA Model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row 5 MA Model</a:t>
            </a:r>
          </a:p>
          <a:p>
            <a:r>
              <a:rPr lang="en-US" b="1" i="0" u="none" strike="noStrike" dirty="0">
                <a:solidFill>
                  <a:srgbClr val="204A87"/>
                </a:solidFill>
                <a:effectLst/>
                <a:latin typeface="Consolas" panose="020B0609020204030204" pitchFamily="49" charset="0"/>
              </a:rPr>
              <a:t>aic5.wge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swadelay</a:t>
            </a:r>
            <a:r>
              <a:rPr lang="en-US" b="1" i="0" u="none" strike="noStrike" dirty="0" err="1">
                <a:solidFill>
                  <a:srgbClr val="CE5C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arr_cancelled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## ---------WORKING... PLEASE WAIT... 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## 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## 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## Five Smallest Values of 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aic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##      p    q       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aic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## 4    1    0   7.371886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## 3    0    2   7.376428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## 7    2    0   7.381147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## 5    1    1   7.381751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## 2    0    1   7.386961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131801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6004-3EB4-B649-A297-C338166F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A6D0-49D6-4340-8123-7F42520C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ARMA models are identical to IIF and FIR filters in Signal Processing Terminology</a:t>
            </a:r>
          </a:p>
          <a:p>
            <a:r>
              <a:rPr lang="en-US" dirty="0">
                <a:hlinkClick r:id="rId2"/>
              </a:rPr>
              <a:t>https://www.johndcook.com/blog/2017/10/20/time-series-analysis-vs-dsp-terminology-ma-arma-fir-iir/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172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-webkit-standard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Byrne</dc:creator>
  <cp:lastModifiedBy>Daniel Byrne</cp:lastModifiedBy>
  <cp:revision>5</cp:revision>
  <dcterms:created xsi:type="dcterms:W3CDTF">2019-09-24T22:53:38Z</dcterms:created>
  <dcterms:modified xsi:type="dcterms:W3CDTF">2019-09-24T23:24:45Z</dcterms:modified>
</cp:coreProperties>
</file>