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449" r:id="rId2"/>
    <p:sldId id="45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129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176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30488-B2D5-5D49-A97E-574789559EDE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431A-A759-1F44-81FB-3C32CAAC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2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9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7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3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6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0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3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A198-6643-5143-B5C9-16EF8CAD9D40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E310-1043-496D-BCED-8DFA29C4A91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298306" name="Text Box 2"/>
          <p:cNvSpPr txBox="1">
            <a:spLocks noChangeArrowheads="1"/>
          </p:cNvSpPr>
          <p:nvPr/>
        </p:nvSpPr>
        <p:spPr bwMode="auto">
          <a:xfrm>
            <a:off x="1532037" y="1338664"/>
            <a:ext cx="2955314" cy="415498"/>
          </a:xfrm>
          <a:prstGeom prst="rect">
            <a:avLst/>
          </a:prstGeom>
          <a:noFill/>
          <a:ln w="25400">
            <a:solidFill>
              <a:srgbClr val="F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</a:rPr>
              <a:t>AR(1):  </a:t>
            </a:r>
            <a:r>
              <a:rPr lang="en-US" sz="2100" b="1" i="1" dirty="0">
                <a:solidFill>
                  <a:srgbClr val="0000FB"/>
                </a:solidFill>
                <a:latin typeface="Times New Roman" pitchFamily="18" charset="0"/>
              </a:rPr>
              <a:t>X</a:t>
            </a:r>
            <a:r>
              <a:rPr lang="en-US" sz="675" b="1" i="1" dirty="0">
                <a:solidFill>
                  <a:srgbClr val="0000FB"/>
                </a:solidFill>
                <a:latin typeface="Times New Roman" pitchFamily="18" charset="0"/>
              </a:rPr>
              <a:t> </a:t>
            </a:r>
            <a:r>
              <a:rPr lang="en-US" sz="2100" b="1" i="1" baseline="-25000" dirty="0">
                <a:solidFill>
                  <a:srgbClr val="0000FB"/>
                </a:solidFill>
                <a:latin typeface="Times New Roman" pitchFamily="18" charset="0"/>
              </a:rPr>
              <a:t>t</a:t>
            </a:r>
            <a:r>
              <a:rPr lang="en-US" sz="2100" b="1" dirty="0">
                <a:solidFill>
                  <a:srgbClr val="0000FB"/>
                </a:solidFill>
              </a:rPr>
              <a:t> </a:t>
            </a:r>
            <a:r>
              <a:rPr lang="en-US" sz="2100" dirty="0">
                <a:solidFill>
                  <a:srgbClr val="0000FB"/>
                </a:solidFill>
                <a:cs typeface="Arial" charset="0"/>
              </a:rPr>
              <a:t>–</a:t>
            </a:r>
            <a:r>
              <a:rPr lang="en-US" sz="2100" b="1" dirty="0">
                <a:solidFill>
                  <a:srgbClr val="0000FB"/>
                </a:solidFill>
                <a:cs typeface="Arial" charset="0"/>
              </a:rPr>
              <a:t> </a:t>
            </a:r>
            <a:r>
              <a:rPr lang="el-GR" sz="2100" b="1" i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300" b="1" i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100" b="1" i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525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525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100" b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l-GR" sz="2100" b="1" dirty="0">
              <a:solidFill>
                <a:srgbClr val="0000F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98307" name="Text Box 3"/>
          <p:cNvSpPr txBox="1">
            <a:spLocks noChangeArrowheads="1"/>
          </p:cNvSpPr>
          <p:nvPr/>
        </p:nvSpPr>
        <p:spPr bwMode="auto">
          <a:xfrm>
            <a:off x="1511180" y="1717030"/>
            <a:ext cx="311247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Stationarity:</a:t>
            </a:r>
          </a:p>
        </p:txBody>
      </p:sp>
      <p:sp>
        <p:nvSpPr>
          <p:cNvPr id="3298317" name="Text Box 13"/>
          <p:cNvSpPr txBox="1">
            <a:spLocks noChangeArrowheads="1"/>
          </p:cNvSpPr>
          <p:nvPr/>
        </p:nvSpPr>
        <p:spPr bwMode="auto">
          <a:xfrm>
            <a:off x="1511180" y="2525560"/>
            <a:ext cx="443132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Autocorrelation: </a:t>
            </a:r>
          </a:p>
        </p:txBody>
      </p:sp>
      <p:sp>
        <p:nvSpPr>
          <p:cNvPr id="3298321" name="Text Box 17"/>
          <p:cNvSpPr txBox="1">
            <a:spLocks noChangeArrowheads="1"/>
          </p:cNvSpPr>
          <p:nvPr/>
        </p:nvSpPr>
        <p:spPr bwMode="auto">
          <a:xfrm>
            <a:off x="1943101" y="5239512"/>
            <a:ext cx="49061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has a peak at </a:t>
            </a:r>
            <a:r>
              <a:rPr lang="en-US" i="1" dirty="0">
                <a:latin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</a:rPr>
              <a:t>= _0_ (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>
                <a:latin typeface="Symbol" pitchFamily="18" charset="2"/>
              </a:rPr>
              <a:t>1  </a:t>
            </a:r>
            <a:r>
              <a:rPr lang="en-US" dirty="0">
                <a:latin typeface="Symbol" pitchFamily="18" charset="2"/>
              </a:rPr>
              <a:t>&gt; 0)  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/>
              <a:t>or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 =__.5__ (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>
                <a:latin typeface="Symbol" pitchFamily="18" charset="2"/>
              </a:rPr>
              <a:t>1 </a:t>
            </a:r>
            <a:r>
              <a:rPr lang="en-US" dirty="0">
                <a:latin typeface="Symbol" pitchFamily="18" charset="2"/>
              </a:rPr>
              <a:t> &lt; 0) </a:t>
            </a:r>
          </a:p>
        </p:txBody>
      </p:sp>
      <p:sp>
        <p:nvSpPr>
          <p:cNvPr id="3298325" name="Text Box 21"/>
          <p:cNvSpPr txBox="1">
            <a:spLocks noChangeArrowheads="1"/>
          </p:cNvSpPr>
          <p:nvPr/>
        </p:nvSpPr>
        <p:spPr bwMode="auto">
          <a:xfrm>
            <a:off x="2514599" y="3203725"/>
            <a:ext cx="51293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dirty="0"/>
              <a:t>damped exponential </a:t>
            </a:r>
          </a:p>
          <a:p>
            <a:r>
              <a:rPr lang="en-US" dirty="0"/>
              <a:t>      (oscillating and exponentially damping if 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/>
              <a:t>1</a:t>
            </a:r>
            <a:r>
              <a:rPr lang="en-US" dirty="0"/>
              <a:t> &lt;0)</a:t>
            </a:r>
            <a:endParaRPr lang="en-US" baseline="-25000" dirty="0"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8329" name="Text Box 25"/>
              <p:cNvSpPr txBox="1">
                <a:spLocks noChangeArrowheads="1"/>
              </p:cNvSpPr>
              <p:nvPr/>
            </p:nvSpPr>
            <p:spPr bwMode="auto">
              <a:xfrm>
                <a:off x="1943100" y="2081956"/>
                <a:ext cx="464654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25400">
                    <a:solidFill>
                      <a:srgbClr val="F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Stationary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iff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| less than 1</a:t>
                </a:r>
              </a:p>
            </p:txBody>
          </p:sp>
        </mc:Choice>
        <mc:Fallback xmlns="">
          <p:sp>
            <p:nvSpPr>
              <p:cNvPr id="3298329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3100" y="2081956"/>
                <a:ext cx="4646543" cy="369332"/>
              </a:xfrm>
              <a:prstGeom prst="rect">
                <a:avLst/>
              </a:prstGeom>
              <a:blipFill>
                <a:blip r:embed="rId3"/>
                <a:stretch>
                  <a:fillRect l="-1090" t="-6667" b="-2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8332" name="Text Box 28"/>
          <p:cNvSpPr txBox="1">
            <a:spLocks noChangeArrowheads="1"/>
          </p:cNvSpPr>
          <p:nvPr/>
        </p:nvSpPr>
        <p:spPr bwMode="auto">
          <a:xfrm>
            <a:off x="1511180" y="3820531"/>
            <a:ext cx="323117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Realizations look like:</a:t>
            </a:r>
          </a:p>
        </p:txBody>
      </p:sp>
      <p:sp>
        <p:nvSpPr>
          <p:cNvPr id="3298334" name="Text Box 30"/>
          <p:cNvSpPr txBox="1">
            <a:spLocks noChangeArrowheads="1"/>
          </p:cNvSpPr>
          <p:nvPr/>
        </p:nvSpPr>
        <p:spPr bwMode="auto">
          <a:xfrm>
            <a:off x="1943100" y="4104338"/>
            <a:ext cx="342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>
                <a:latin typeface="Symbol" pitchFamily="18" charset="2"/>
              </a:rPr>
              <a:t>1 </a:t>
            </a:r>
            <a:r>
              <a:rPr lang="en-US" dirty="0">
                <a:latin typeface="Symbol" pitchFamily="18" charset="2"/>
              </a:rPr>
              <a:t>&gt; 0 : </a:t>
            </a:r>
            <a:r>
              <a:rPr lang="en-US" dirty="0"/>
              <a:t>Wandering, aperiodic</a:t>
            </a:r>
          </a:p>
        </p:txBody>
      </p:sp>
      <p:sp>
        <p:nvSpPr>
          <p:cNvPr id="3298335" name="Text Box 31"/>
          <p:cNvSpPr txBox="1">
            <a:spLocks noChangeArrowheads="1"/>
          </p:cNvSpPr>
          <p:nvPr/>
        </p:nvSpPr>
        <p:spPr bwMode="auto">
          <a:xfrm>
            <a:off x="1943100" y="4474463"/>
            <a:ext cx="41763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>
                <a:latin typeface="Symbol" pitchFamily="18" charset="2"/>
              </a:rPr>
              <a:t>1 </a:t>
            </a:r>
            <a:r>
              <a:rPr lang="en-US" dirty="0">
                <a:latin typeface="Symbol" pitchFamily="18" charset="2"/>
              </a:rPr>
              <a:t>&lt; 0 :  </a:t>
            </a:r>
            <a:r>
              <a:rPr lang="en-US" dirty="0"/>
              <a:t>Periodic, varying in amplitude</a:t>
            </a:r>
          </a:p>
        </p:txBody>
      </p:sp>
      <p:sp>
        <p:nvSpPr>
          <p:cNvPr id="3298336" name="Text Box 32"/>
          <p:cNvSpPr txBox="1">
            <a:spLocks noChangeArrowheads="1"/>
          </p:cNvSpPr>
          <p:nvPr/>
        </p:nvSpPr>
        <p:spPr bwMode="auto">
          <a:xfrm>
            <a:off x="1528458" y="4869385"/>
            <a:ext cx="168812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E24A7-AE43-3147-9B9E-8F7BA377E401}"/>
                  </a:ext>
                </a:extLst>
              </p:cNvPr>
              <p:cNvSpPr txBox="1"/>
              <p:nvPr/>
            </p:nvSpPr>
            <p:spPr bwMode="auto">
              <a:xfrm>
                <a:off x="1943100" y="2869043"/>
                <a:ext cx="3999403" cy="371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9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≥1</m:t>
                      </m:r>
                    </m:oMath>
                  </m:oMathPara>
                </a14:m>
                <a:endParaRPr lang="en-US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E24A7-AE43-3147-9B9E-8F7BA377E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3100" y="2869043"/>
                <a:ext cx="3999403" cy="371897"/>
              </a:xfrm>
              <a:prstGeom prst="rect">
                <a:avLst/>
              </a:prstGeom>
              <a:blipFill>
                <a:blip r:embed="rId4"/>
                <a:stretch>
                  <a:fillRect b="-4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71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61064-4C1A-DA4B-9B14-DDF285C7D8EB}"/>
              </a:ext>
            </a:extLst>
          </p:cNvPr>
          <p:cNvSpPr txBox="1"/>
          <p:nvPr/>
        </p:nvSpPr>
        <p:spPr>
          <a:xfrm>
            <a:off x="1081314" y="1016000"/>
            <a:ext cx="698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It feels as if positive AR(1) models are everywhere.  I’ve seen them in digital filters and in the momentum and ADAM optimizers in ML models. </a:t>
            </a:r>
          </a:p>
        </p:txBody>
      </p:sp>
    </p:spTree>
    <p:extLst>
      <p:ext uri="{BB962C8B-B14F-4D97-AF65-F5344CB8AC3E}">
        <p14:creationId xmlns:p14="http://schemas.microsoft.com/office/powerpoint/2010/main" val="265635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2453</TotalTime>
  <Words>126</Words>
  <Application>Microsoft Macintosh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Byrne</cp:lastModifiedBy>
  <cp:revision>13</cp:revision>
  <dcterms:created xsi:type="dcterms:W3CDTF">2018-12-12T21:55:06Z</dcterms:created>
  <dcterms:modified xsi:type="dcterms:W3CDTF">2019-09-25T01:33:10Z</dcterms:modified>
</cp:coreProperties>
</file>