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60" r:id="rId3"/>
    <p:sldId id="259" r:id="rId4"/>
    <p:sldId id="261" r:id="rId5"/>
    <p:sldId id="262" r:id="rId6"/>
    <p:sldId id="263"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710"/>
  </p:normalViewPr>
  <p:slideViewPr>
    <p:cSldViewPr snapToGrid="0" snapToObjects="1">
      <p:cViewPr varScale="1">
        <p:scale>
          <a:sx n="113" d="100"/>
          <a:sy n="113" d="100"/>
        </p:scale>
        <p:origin x="176"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0AA6-E306-8A41-9572-7D6F23E4FA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F482BF-7075-6C4A-B7E1-5CC004862C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CBE6FD-3225-F749-8C7A-90904939192F}"/>
              </a:ext>
            </a:extLst>
          </p:cNvPr>
          <p:cNvSpPr>
            <a:spLocks noGrp="1"/>
          </p:cNvSpPr>
          <p:nvPr>
            <p:ph type="dt" sz="half" idx="10"/>
          </p:nvPr>
        </p:nvSpPr>
        <p:spPr/>
        <p:txBody>
          <a:bodyPr/>
          <a:lstStyle/>
          <a:p>
            <a:fld id="{C26DE4B1-978B-D74D-BA0C-53D814473A33}" type="datetimeFigureOut">
              <a:rPr lang="en-US" smtClean="0"/>
              <a:t>11/19/19</a:t>
            </a:fld>
            <a:endParaRPr lang="en-US"/>
          </a:p>
        </p:txBody>
      </p:sp>
      <p:sp>
        <p:nvSpPr>
          <p:cNvPr id="5" name="Footer Placeholder 4">
            <a:extLst>
              <a:ext uri="{FF2B5EF4-FFF2-40B4-BE49-F238E27FC236}">
                <a16:creationId xmlns:a16="http://schemas.microsoft.com/office/drawing/2014/main" id="{B1C2C987-1673-D14D-943A-BDD989152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E2462-4FF9-474D-8136-A9355F5932E2}"/>
              </a:ext>
            </a:extLst>
          </p:cNvPr>
          <p:cNvSpPr>
            <a:spLocks noGrp="1"/>
          </p:cNvSpPr>
          <p:nvPr>
            <p:ph type="sldNum" sz="quarter" idx="12"/>
          </p:nvPr>
        </p:nvSpPr>
        <p:spPr/>
        <p:txBody>
          <a:bodyPr/>
          <a:lstStyle/>
          <a:p>
            <a:fld id="{F14E57A7-8CE9-4043-925E-139B594C8961}" type="slidenum">
              <a:rPr lang="en-US" smtClean="0"/>
              <a:t>‹#›</a:t>
            </a:fld>
            <a:endParaRPr lang="en-US"/>
          </a:p>
        </p:txBody>
      </p:sp>
    </p:spTree>
    <p:extLst>
      <p:ext uri="{BB962C8B-B14F-4D97-AF65-F5344CB8AC3E}">
        <p14:creationId xmlns:p14="http://schemas.microsoft.com/office/powerpoint/2010/main" val="3328142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C3B5-EB44-B348-8062-F90232E1A0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402C26-6480-1C47-B01D-CF3C595722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617FB-47C9-EA4F-83F4-0C1BFD5062A6}"/>
              </a:ext>
            </a:extLst>
          </p:cNvPr>
          <p:cNvSpPr>
            <a:spLocks noGrp="1"/>
          </p:cNvSpPr>
          <p:nvPr>
            <p:ph type="dt" sz="half" idx="10"/>
          </p:nvPr>
        </p:nvSpPr>
        <p:spPr/>
        <p:txBody>
          <a:bodyPr/>
          <a:lstStyle/>
          <a:p>
            <a:fld id="{C26DE4B1-978B-D74D-BA0C-53D814473A33}" type="datetimeFigureOut">
              <a:rPr lang="en-US" smtClean="0"/>
              <a:t>11/19/19</a:t>
            </a:fld>
            <a:endParaRPr lang="en-US"/>
          </a:p>
        </p:txBody>
      </p:sp>
      <p:sp>
        <p:nvSpPr>
          <p:cNvPr id="5" name="Footer Placeholder 4">
            <a:extLst>
              <a:ext uri="{FF2B5EF4-FFF2-40B4-BE49-F238E27FC236}">
                <a16:creationId xmlns:a16="http://schemas.microsoft.com/office/drawing/2014/main" id="{AA1D33C7-BD84-3A43-8006-3E65A2575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D99C2-EF4C-4449-9620-9BB6E4A1A00E}"/>
              </a:ext>
            </a:extLst>
          </p:cNvPr>
          <p:cNvSpPr>
            <a:spLocks noGrp="1"/>
          </p:cNvSpPr>
          <p:nvPr>
            <p:ph type="sldNum" sz="quarter" idx="12"/>
          </p:nvPr>
        </p:nvSpPr>
        <p:spPr/>
        <p:txBody>
          <a:bodyPr/>
          <a:lstStyle/>
          <a:p>
            <a:fld id="{F14E57A7-8CE9-4043-925E-139B594C8961}" type="slidenum">
              <a:rPr lang="en-US" smtClean="0"/>
              <a:t>‹#›</a:t>
            </a:fld>
            <a:endParaRPr lang="en-US"/>
          </a:p>
        </p:txBody>
      </p:sp>
    </p:spTree>
    <p:extLst>
      <p:ext uri="{BB962C8B-B14F-4D97-AF65-F5344CB8AC3E}">
        <p14:creationId xmlns:p14="http://schemas.microsoft.com/office/powerpoint/2010/main" val="69581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D0EC1E-DC4E-5149-A83A-217E054102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2FE189-2CA1-4949-B87B-F2F29EE898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24A910-574F-864B-9042-B2DBC14C8FEB}"/>
              </a:ext>
            </a:extLst>
          </p:cNvPr>
          <p:cNvSpPr>
            <a:spLocks noGrp="1"/>
          </p:cNvSpPr>
          <p:nvPr>
            <p:ph type="dt" sz="half" idx="10"/>
          </p:nvPr>
        </p:nvSpPr>
        <p:spPr/>
        <p:txBody>
          <a:bodyPr/>
          <a:lstStyle/>
          <a:p>
            <a:fld id="{C26DE4B1-978B-D74D-BA0C-53D814473A33}" type="datetimeFigureOut">
              <a:rPr lang="en-US" smtClean="0"/>
              <a:t>11/19/19</a:t>
            </a:fld>
            <a:endParaRPr lang="en-US"/>
          </a:p>
        </p:txBody>
      </p:sp>
      <p:sp>
        <p:nvSpPr>
          <p:cNvPr id="5" name="Footer Placeholder 4">
            <a:extLst>
              <a:ext uri="{FF2B5EF4-FFF2-40B4-BE49-F238E27FC236}">
                <a16:creationId xmlns:a16="http://schemas.microsoft.com/office/drawing/2014/main" id="{65279F92-4A73-774A-8739-91BE52B2F1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7B58AD-B8AD-A649-97FE-CBBA1EB35C61}"/>
              </a:ext>
            </a:extLst>
          </p:cNvPr>
          <p:cNvSpPr>
            <a:spLocks noGrp="1"/>
          </p:cNvSpPr>
          <p:nvPr>
            <p:ph type="sldNum" sz="quarter" idx="12"/>
          </p:nvPr>
        </p:nvSpPr>
        <p:spPr/>
        <p:txBody>
          <a:bodyPr/>
          <a:lstStyle/>
          <a:p>
            <a:fld id="{F14E57A7-8CE9-4043-925E-139B594C8961}" type="slidenum">
              <a:rPr lang="en-US" smtClean="0"/>
              <a:t>‹#›</a:t>
            </a:fld>
            <a:endParaRPr lang="en-US"/>
          </a:p>
        </p:txBody>
      </p:sp>
    </p:spTree>
    <p:extLst>
      <p:ext uri="{BB962C8B-B14F-4D97-AF65-F5344CB8AC3E}">
        <p14:creationId xmlns:p14="http://schemas.microsoft.com/office/powerpoint/2010/main" val="1774319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1FDE6-9AAE-7940-A371-D2D49A8DCF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B273DA-C8DC-A445-BBFA-DD21E955A9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69BFDB-9393-1547-8734-27EF61629B3F}"/>
              </a:ext>
            </a:extLst>
          </p:cNvPr>
          <p:cNvSpPr>
            <a:spLocks noGrp="1"/>
          </p:cNvSpPr>
          <p:nvPr>
            <p:ph type="dt" sz="half" idx="10"/>
          </p:nvPr>
        </p:nvSpPr>
        <p:spPr/>
        <p:txBody>
          <a:bodyPr/>
          <a:lstStyle/>
          <a:p>
            <a:fld id="{C26DE4B1-978B-D74D-BA0C-53D814473A33}" type="datetimeFigureOut">
              <a:rPr lang="en-US" smtClean="0"/>
              <a:t>11/19/19</a:t>
            </a:fld>
            <a:endParaRPr lang="en-US"/>
          </a:p>
        </p:txBody>
      </p:sp>
      <p:sp>
        <p:nvSpPr>
          <p:cNvPr id="5" name="Footer Placeholder 4">
            <a:extLst>
              <a:ext uri="{FF2B5EF4-FFF2-40B4-BE49-F238E27FC236}">
                <a16:creationId xmlns:a16="http://schemas.microsoft.com/office/drawing/2014/main" id="{AC02CCE1-3548-464E-83F2-EF6908B26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97F79C-F3AF-B74C-A001-EC4764D5E986}"/>
              </a:ext>
            </a:extLst>
          </p:cNvPr>
          <p:cNvSpPr>
            <a:spLocks noGrp="1"/>
          </p:cNvSpPr>
          <p:nvPr>
            <p:ph type="sldNum" sz="quarter" idx="12"/>
          </p:nvPr>
        </p:nvSpPr>
        <p:spPr/>
        <p:txBody>
          <a:bodyPr/>
          <a:lstStyle/>
          <a:p>
            <a:fld id="{F14E57A7-8CE9-4043-925E-139B594C8961}" type="slidenum">
              <a:rPr lang="en-US" smtClean="0"/>
              <a:t>‹#›</a:t>
            </a:fld>
            <a:endParaRPr lang="en-US"/>
          </a:p>
        </p:txBody>
      </p:sp>
    </p:spTree>
    <p:extLst>
      <p:ext uri="{BB962C8B-B14F-4D97-AF65-F5344CB8AC3E}">
        <p14:creationId xmlns:p14="http://schemas.microsoft.com/office/powerpoint/2010/main" val="4101074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0719-267F-3C4A-B943-01A475870E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E1AC95-1EE7-7C4C-9C42-CD902B3D2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86EEDC-6FB6-3949-BEDC-1E00BCD87F8B}"/>
              </a:ext>
            </a:extLst>
          </p:cNvPr>
          <p:cNvSpPr>
            <a:spLocks noGrp="1"/>
          </p:cNvSpPr>
          <p:nvPr>
            <p:ph type="dt" sz="half" idx="10"/>
          </p:nvPr>
        </p:nvSpPr>
        <p:spPr/>
        <p:txBody>
          <a:bodyPr/>
          <a:lstStyle/>
          <a:p>
            <a:fld id="{C26DE4B1-978B-D74D-BA0C-53D814473A33}" type="datetimeFigureOut">
              <a:rPr lang="en-US" smtClean="0"/>
              <a:t>11/19/19</a:t>
            </a:fld>
            <a:endParaRPr lang="en-US"/>
          </a:p>
        </p:txBody>
      </p:sp>
      <p:sp>
        <p:nvSpPr>
          <p:cNvPr id="5" name="Footer Placeholder 4">
            <a:extLst>
              <a:ext uri="{FF2B5EF4-FFF2-40B4-BE49-F238E27FC236}">
                <a16:creationId xmlns:a16="http://schemas.microsoft.com/office/drawing/2014/main" id="{9DD64502-F6DD-844F-BD57-617F04FA2A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BCA1A-0965-204A-9A41-AC4595244ECE}"/>
              </a:ext>
            </a:extLst>
          </p:cNvPr>
          <p:cNvSpPr>
            <a:spLocks noGrp="1"/>
          </p:cNvSpPr>
          <p:nvPr>
            <p:ph type="sldNum" sz="quarter" idx="12"/>
          </p:nvPr>
        </p:nvSpPr>
        <p:spPr/>
        <p:txBody>
          <a:bodyPr/>
          <a:lstStyle/>
          <a:p>
            <a:fld id="{F14E57A7-8CE9-4043-925E-139B594C8961}" type="slidenum">
              <a:rPr lang="en-US" smtClean="0"/>
              <a:t>‹#›</a:t>
            </a:fld>
            <a:endParaRPr lang="en-US"/>
          </a:p>
        </p:txBody>
      </p:sp>
    </p:spTree>
    <p:extLst>
      <p:ext uri="{BB962C8B-B14F-4D97-AF65-F5344CB8AC3E}">
        <p14:creationId xmlns:p14="http://schemas.microsoft.com/office/powerpoint/2010/main" val="426623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64DEA-BD78-6348-BE04-1AD40C230F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09D4A6-074F-A34E-A3DF-F296EF1A33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5950FE-9FAF-CD4C-87A7-184607480A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EE5E10-E88F-1F41-A056-613C55DD61C9}"/>
              </a:ext>
            </a:extLst>
          </p:cNvPr>
          <p:cNvSpPr>
            <a:spLocks noGrp="1"/>
          </p:cNvSpPr>
          <p:nvPr>
            <p:ph type="dt" sz="half" idx="10"/>
          </p:nvPr>
        </p:nvSpPr>
        <p:spPr/>
        <p:txBody>
          <a:bodyPr/>
          <a:lstStyle/>
          <a:p>
            <a:fld id="{C26DE4B1-978B-D74D-BA0C-53D814473A33}" type="datetimeFigureOut">
              <a:rPr lang="en-US" smtClean="0"/>
              <a:t>11/19/19</a:t>
            </a:fld>
            <a:endParaRPr lang="en-US"/>
          </a:p>
        </p:txBody>
      </p:sp>
      <p:sp>
        <p:nvSpPr>
          <p:cNvPr id="6" name="Footer Placeholder 5">
            <a:extLst>
              <a:ext uri="{FF2B5EF4-FFF2-40B4-BE49-F238E27FC236}">
                <a16:creationId xmlns:a16="http://schemas.microsoft.com/office/drawing/2014/main" id="{7811FB96-25AE-F843-BF2D-BF96ED6C4B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F4AD69-138D-C542-9CEC-851EDAD0B48A}"/>
              </a:ext>
            </a:extLst>
          </p:cNvPr>
          <p:cNvSpPr>
            <a:spLocks noGrp="1"/>
          </p:cNvSpPr>
          <p:nvPr>
            <p:ph type="sldNum" sz="quarter" idx="12"/>
          </p:nvPr>
        </p:nvSpPr>
        <p:spPr/>
        <p:txBody>
          <a:bodyPr/>
          <a:lstStyle/>
          <a:p>
            <a:fld id="{F14E57A7-8CE9-4043-925E-139B594C8961}" type="slidenum">
              <a:rPr lang="en-US" smtClean="0"/>
              <a:t>‹#›</a:t>
            </a:fld>
            <a:endParaRPr lang="en-US"/>
          </a:p>
        </p:txBody>
      </p:sp>
    </p:spTree>
    <p:extLst>
      <p:ext uri="{BB962C8B-B14F-4D97-AF65-F5344CB8AC3E}">
        <p14:creationId xmlns:p14="http://schemas.microsoft.com/office/powerpoint/2010/main" val="57005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5E7D-2F2F-C444-9B03-33D7B605BB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01FD39-0CE4-0940-AE56-EECD99C4D7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CE629A-184F-4847-BDD7-942F050C7B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1DB585-52C9-724C-8858-E8F5E7A75D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F1F1E1-F6B8-A645-8109-F9BD69EA93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72EDA7-AE5E-974C-91BA-658EEB40E793}"/>
              </a:ext>
            </a:extLst>
          </p:cNvPr>
          <p:cNvSpPr>
            <a:spLocks noGrp="1"/>
          </p:cNvSpPr>
          <p:nvPr>
            <p:ph type="dt" sz="half" idx="10"/>
          </p:nvPr>
        </p:nvSpPr>
        <p:spPr/>
        <p:txBody>
          <a:bodyPr/>
          <a:lstStyle/>
          <a:p>
            <a:fld id="{C26DE4B1-978B-D74D-BA0C-53D814473A33}" type="datetimeFigureOut">
              <a:rPr lang="en-US" smtClean="0"/>
              <a:t>11/19/19</a:t>
            </a:fld>
            <a:endParaRPr lang="en-US"/>
          </a:p>
        </p:txBody>
      </p:sp>
      <p:sp>
        <p:nvSpPr>
          <p:cNvPr id="8" name="Footer Placeholder 7">
            <a:extLst>
              <a:ext uri="{FF2B5EF4-FFF2-40B4-BE49-F238E27FC236}">
                <a16:creationId xmlns:a16="http://schemas.microsoft.com/office/drawing/2014/main" id="{79D23567-49A2-6642-BC40-ADA62375BC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BA0F1C-30EB-744F-BD52-AA35C8F7DAAA}"/>
              </a:ext>
            </a:extLst>
          </p:cNvPr>
          <p:cNvSpPr>
            <a:spLocks noGrp="1"/>
          </p:cNvSpPr>
          <p:nvPr>
            <p:ph type="sldNum" sz="quarter" idx="12"/>
          </p:nvPr>
        </p:nvSpPr>
        <p:spPr/>
        <p:txBody>
          <a:bodyPr/>
          <a:lstStyle/>
          <a:p>
            <a:fld id="{F14E57A7-8CE9-4043-925E-139B594C8961}" type="slidenum">
              <a:rPr lang="en-US" smtClean="0"/>
              <a:t>‹#›</a:t>
            </a:fld>
            <a:endParaRPr lang="en-US"/>
          </a:p>
        </p:txBody>
      </p:sp>
    </p:spTree>
    <p:extLst>
      <p:ext uri="{BB962C8B-B14F-4D97-AF65-F5344CB8AC3E}">
        <p14:creationId xmlns:p14="http://schemas.microsoft.com/office/powerpoint/2010/main" val="113772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5B4B8-10C8-F849-A720-0D23C1F319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52DBF2-987A-9A40-83E7-D2BF164E604C}"/>
              </a:ext>
            </a:extLst>
          </p:cNvPr>
          <p:cNvSpPr>
            <a:spLocks noGrp="1"/>
          </p:cNvSpPr>
          <p:nvPr>
            <p:ph type="dt" sz="half" idx="10"/>
          </p:nvPr>
        </p:nvSpPr>
        <p:spPr/>
        <p:txBody>
          <a:bodyPr/>
          <a:lstStyle/>
          <a:p>
            <a:fld id="{C26DE4B1-978B-D74D-BA0C-53D814473A33}" type="datetimeFigureOut">
              <a:rPr lang="en-US" smtClean="0"/>
              <a:t>11/19/19</a:t>
            </a:fld>
            <a:endParaRPr lang="en-US"/>
          </a:p>
        </p:txBody>
      </p:sp>
      <p:sp>
        <p:nvSpPr>
          <p:cNvPr id="4" name="Footer Placeholder 3">
            <a:extLst>
              <a:ext uri="{FF2B5EF4-FFF2-40B4-BE49-F238E27FC236}">
                <a16:creationId xmlns:a16="http://schemas.microsoft.com/office/drawing/2014/main" id="{E59E992F-4C75-B043-B52F-289CAF2F6C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DE8E75-82B9-9248-A39A-A344C9A6CA30}"/>
              </a:ext>
            </a:extLst>
          </p:cNvPr>
          <p:cNvSpPr>
            <a:spLocks noGrp="1"/>
          </p:cNvSpPr>
          <p:nvPr>
            <p:ph type="sldNum" sz="quarter" idx="12"/>
          </p:nvPr>
        </p:nvSpPr>
        <p:spPr/>
        <p:txBody>
          <a:bodyPr/>
          <a:lstStyle/>
          <a:p>
            <a:fld id="{F14E57A7-8CE9-4043-925E-139B594C8961}" type="slidenum">
              <a:rPr lang="en-US" smtClean="0"/>
              <a:t>‹#›</a:t>
            </a:fld>
            <a:endParaRPr lang="en-US"/>
          </a:p>
        </p:txBody>
      </p:sp>
    </p:spTree>
    <p:extLst>
      <p:ext uri="{BB962C8B-B14F-4D97-AF65-F5344CB8AC3E}">
        <p14:creationId xmlns:p14="http://schemas.microsoft.com/office/powerpoint/2010/main" val="3500271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B883BA-6751-1944-BC16-75F155B1748E}"/>
              </a:ext>
            </a:extLst>
          </p:cNvPr>
          <p:cNvSpPr>
            <a:spLocks noGrp="1"/>
          </p:cNvSpPr>
          <p:nvPr>
            <p:ph type="dt" sz="half" idx="10"/>
          </p:nvPr>
        </p:nvSpPr>
        <p:spPr/>
        <p:txBody>
          <a:bodyPr/>
          <a:lstStyle/>
          <a:p>
            <a:fld id="{C26DE4B1-978B-D74D-BA0C-53D814473A33}" type="datetimeFigureOut">
              <a:rPr lang="en-US" smtClean="0"/>
              <a:t>11/19/19</a:t>
            </a:fld>
            <a:endParaRPr lang="en-US"/>
          </a:p>
        </p:txBody>
      </p:sp>
      <p:sp>
        <p:nvSpPr>
          <p:cNvPr id="3" name="Footer Placeholder 2">
            <a:extLst>
              <a:ext uri="{FF2B5EF4-FFF2-40B4-BE49-F238E27FC236}">
                <a16:creationId xmlns:a16="http://schemas.microsoft.com/office/drawing/2014/main" id="{6124D762-A9D0-7049-A9CC-DAE3F94D08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4F1BD3-9177-724B-8E9D-D195C464EFDF}"/>
              </a:ext>
            </a:extLst>
          </p:cNvPr>
          <p:cNvSpPr>
            <a:spLocks noGrp="1"/>
          </p:cNvSpPr>
          <p:nvPr>
            <p:ph type="sldNum" sz="quarter" idx="12"/>
          </p:nvPr>
        </p:nvSpPr>
        <p:spPr/>
        <p:txBody>
          <a:bodyPr/>
          <a:lstStyle/>
          <a:p>
            <a:fld id="{F14E57A7-8CE9-4043-925E-139B594C8961}" type="slidenum">
              <a:rPr lang="en-US" smtClean="0"/>
              <a:t>‹#›</a:t>
            </a:fld>
            <a:endParaRPr lang="en-US"/>
          </a:p>
        </p:txBody>
      </p:sp>
    </p:spTree>
    <p:extLst>
      <p:ext uri="{BB962C8B-B14F-4D97-AF65-F5344CB8AC3E}">
        <p14:creationId xmlns:p14="http://schemas.microsoft.com/office/powerpoint/2010/main" val="976726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8BA5C-5009-2D42-A075-AEBB8F892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0DDB3B-2C25-F64F-B0CE-F647EFEC60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C9B979-4F43-1444-A34D-195E0B9C3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C5474C-2314-DB46-8FB1-CDEAB85C7168}"/>
              </a:ext>
            </a:extLst>
          </p:cNvPr>
          <p:cNvSpPr>
            <a:spLocks noGrp="1"/>
          </p:cNvSpPr>
          <p:nvPr>
            <p:ph type="dt" sz="half" idx="10"/>
          </p:nvPr>
        </p:nvSpPr>
        <p:spPr/>
        <p:txBody>
          <a:bodyPr/>
          <a:lstStyle/>
          <a:p>
            <a:fld id="{C26DE4B1-978B-D74D-BA0C-53D814473A33}" type="datetimeFigureOut">
              <a:rPr lang="en-US" smtClean="0"/>
              <a:t>11/19/19</a:t>
            </a:fld>
            <a:endParaRPr lang="en-US"/>
          </a:p>
        </p:txBody>
      </p:sp>
      <p:sp>
        <p:nvSpPr>
          <p:cNvPr id="6" name="Footer Placeholder 5">
            <a:extLst>
              <a:ext uri="{FF2B5EF4-FFF2-40B4-BE49-F238E27FC236}">
                <a16:creationId xmlns:a16="http://schemas.microsoft.com/office/drawing/2014/main" id="{4BE540F2-E79F-7743-994C-8F9301E881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308FE6-4CA1-9F45-9DF7-0C7BF7DDC526}"/>
              </a:ext>
            </a:extLst>
          </p:cNvPr>
          <p:cNvSpPr>
            <a:spLocks noGrp="1"/>
          </p:cNvSpPr>
          <p:nvPr>
            <p:ph type="sldNum" sz="quarter" idx="12"/>
          </p:nvPr>
        </p:nvSpPr>
        <p:spPr/>
        <p:txBody>
          <a:bodyPr/>
          <a:lstStyle/>
          <a:p>
            <a:fld id="{F14E57A7-8CE9-4043-925E-139B594C8961}" type="slidenum">
              <a:rPr lang="en-US" smtClean="0"/>
              <a:t>‹#›</a:t>
            </a:fld>
            <a:endParaRPr lang="en-US"/>
          </a:p>
        </p:txBody>
      </p:sp>
    </p:spTree>
    <p:extLst>
      <p:ext uri="{BB962C8B-B14F-4D97-AF65-F5344CB8AC3E}">
        <p14:creationId xmlns:p14="http://schemas.microsoft.com/office/powerpoint/2010/main" val="1459251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8BD32-8A27-8D4D-9E8F-F11CE2EDBF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F6B217-7239-9747-A1DF-153E5179F3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E1CFB4-2651-2546-A101-DD265172F3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DF9DC-4953-BB46-8D01-1CDEB8D57F11}"/>
              </a:ext>
            </a:extLst>
          </p:cNvPr>
          <p:cNvSpPr>
            <a:spLocks noGrp="1"/>
          </p:cNvSpPr>
          <p:nvPr>
            <p:ph type="dt" sz="half" idx="10"/>
          </p:nvPr>
        </p:nvSpPr>
        <p:spPr/>
        <p:txBody>
          <a:bodyPr/>
          <a:lstStyle/>
          <a:p>
            <a:fld id="{C26DE4B1-978B-D74D-BA0C-53D814473A33}" type="datetimeFigureOut">
              <a:rPr lang="en-US" smtClean="0"/>
              <a:t>11/19/19</a:t>
            </a:fld>
            <a:endParaRPr lang="en-US"/>
          </a:p>
        </p:txBody>
      </p:sp>
      <p:sp>
        <p:nvSpPr>
          <p:cNvPr id="6" name="Footer Placeholder 5">
            <a:extLst>
              <a:ext uri="{FF2B5EF4-FFF2-40B4-BE49-F238E27FC236}">
                <a16:creationId xmlns:a16="http://schemas.microsoft.com/office/drawing/2014/main" id="{AB5DEF67-75F8-DA40-889E-390A9B06A6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CCF142-C6C9-9748-BD44-00ECEA2874BC}"/>
              </a:ext>
            </a:extLst>
          </p:cNvPr>
          <p:cNvSpPr>
            <a:spLocks noGrp="1"/>
          </p:cNvSpPr>
          <p:nvPr>
            <p:ph type="sldNum" sz="quarter" idx="12"/>
          </p:nvPr>
        </p:nvSpPr>
        <p:spPr/>
        <p:txBody>
          <a:bodyPr/>
          <a:lstStyle/>
          <a:p>
            <a:fld id="{F14E57A7-8CE9-4043-925E-139B594C8961}" type="slidenum">
              <a:rPr lang="en-US" smtClean="0"/>
              <a:t>‹#›</a:t>
            </a:fld>
            <a:endParaRPr lang="en-US"/>
          </a:p>
        </p:txBody>
      </p:sp>
    </p:spTree>
    <p:extLst>
      <p:ext uri="{BB962C8B-B14F-4D97-AF65-F5344CB8AC3E}">
        <p14:creationId xmlns:p14="http://schemas.microsoft.com/office/powerpoint/2010/main" val="4288995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AA02D6-3B3B-F04E-A79A-2AD10C3546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FCA2BF-69CA-894A-8120-02EE167E11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2BDA5-D0CB-E54B-8A88-E82298323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DE4B1-978B-D74D-BA0C-53D814473A33}" type="datetimeFigureOut">
              <a:rPr lang="en-US" smtClean="0"/>
              <a:t>11/19/19</a:t>
            </a:fld>
            <a:endParaRPr lang="en-US"/>
          </a:p>
        </p:txBody>
      </p:sp>
      <p:sp>
        <p:nvSpPr>
          <p:cNvPr id="5" name="Footer Placeholder 4">
            <a:extLst>
              <a:ext uri="{FF2B5EF4-FFF2-40B4-BE49-F238E27FC236}">
                <a16:creationId xmlns:a16="http://schemas.microsoft.com/office/drawing/2014/main" id="{A7D81140-05FB-BA46-9A52-DB54E79BC3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0D1522-EB0E-2C41-9175-E4C2913C2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4E57A7-8CE9-4043-925E-139B594C8961}" type="slidenum">
              <a:rPr lang="en-US" smtClean="0"/>
              <a:t>‹#›</a:t>
            </a:fld>
            <a:endParaRPr lang="en-US"/>
          </a:p>
        </p:txBody>
      </p:sp>
    </p:spTree>
    <p:extLst>
      <p:ext uri="{BB962C8B-B14F-4D97-AF65-F5344CB8AC3E}">
        <p14:creationId xmlns:p14="http://schemas.microsoft.com/office/powerpoint/2010/main" val="3128247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2773B8-88F8-0D42-ADFA-11A4359375DF}"/>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b="1"/>
              <a:t>RNN Analysis of Sunspot Data</a:t>
            </a:r>
            <a:endParaRPr lang="en-US" sz="2800"/>
          </a:p>
        </p:txBody>
      </p:sp>
      <p:sp>
        <p:nvSpPr>
          <p:cNvPr id="3" name="Content Placeholder 2">
            <a:extLst>
              <a:ext uri="{FF2B5EF4-FFF2-40B4-BE49-F238E27FC236}">
                <a16:creationId xmlns:a16="http://schemas.microsoft.com/office/drawing/2014/main" id="{3CA14F7C-8812-3B4A-BB2C-46F4814BEB55}"/>
              </a:ext>
            </a:extLst>
          </p:cNvPr>
          <p:cNvSpPr>
            <a:spLocks noGrp="1"/>
          </p:cNvSpPr>
          <p:nvPr>
            <p:ph idx="1"/>
          </p:nvPr>
        </p:nvSpPr>
        <p:spPr>
          <a:xfrm>
            <a:off x="643468" y="2638043"/>
            <a:ext cx="3363974" cy="3415623"/>
          </a:xfrm>
        </p:spPr>
        <p:txBody>
          <a:bodyPr>
            <a:normAutofit/>
          </a:bodyPr>
          <a:lstStyle/>
          <a:p>
            <a:pPr marL="0" indent="0">
              <a:buNone/>
            </a:pPr>
            <a:r>
              <a:rPr lang="en-US" sz="800" dirty="0"/>
              <a:t>Predicting </a:t>
            </a:r>
            <a:r>
              <a:rPr lang="en-US" sz="800" dirty="0" err="1"/>
              <a:t>Melonoma</a:t>
            </a:r>
            <a:r>
              <a:rPr lang="en-US" sz="800" dirty="0"/>
              <a:t> using Sunspot and previous </a:t>
            </a:r>
            <a:r>
              <a:rPr lang="en-US" sz="800" dirty="0" err="1"/>
              <a:t>Melonoma</a:t>
            </a:r>
            <a:r>
              <a:rPr lang="en-US" sz="800" dirty="0"/>
              <a:t> data.</a:t>
            </a:r>
          </a:p>
          <a:p>
            <a:pPr marL="0" indent="0" latinLnBrk="1">
              <a:buNone/>
            </a:pPr>
            <a:r>
              <a:rPr lang="en-US" sz="800" dirty="0" err="1"/>
              <a:t>sstrain</a:t>
            </a:r>
            <a:r>
              <a:rPr lang="en-US" sz="800" dirty="0"/>
              <a:t> = </a:t>
            </a:r>
            <a:r>
              <a:rPr lang="en-US" sz="800" b="1" dirty="0" err="1"/>
              <a:t>ts</a:t>
            </a:r>
            <a:r>
              <a:rPr lang="en-US" sz="800" dirty="0"/>
              <a:t>(</a:t>
            </a:r>
            <a:r>
              <a:rPr lang="en-US" sz="800" dirty="0" err="1"/>
              <a:t>ss</a:t>
            </a:r>
            <a:r>
              <a:rPr lang="en-US" sz="800" b="1" dirty="0" err="1"/>
              <a:t>$</a:t>
            </a:r>
            <a:r>
              <a:rPr lang="en-US" sz="800" dirty="0" err="1"/>
              <a:t>Melanoma</a:t>
            </a:r>
            <a:r>
              <a:rPr lang="en-US" sz="800" dirty="0"/>
              <a:t>[1</a:t>
            </a:r>
            <a:r>
              <a:rPr lang="en-US" sz="800" b="1" dirty="0"/>
              <a:t>:</a:t>
            </a:r>
            <a:r>
              <a:rPr lang="en-US" sz="800" dirty="0"/>
              <a:t>29],start= </a:t>
            </a:r>
            <a:r>
              <a:rPr lang="en-US" sz="800" b="1" dirty="0"/>
              <a:t>c</a:t>
            </a:r>
            <a:r>
              <a:rPr lang="en-US" sz="800" dirty="0"/>
              <a:t>(1936,1),frequency = 1)</a:t>
            </a:r>
            <a:br>
              <a:rPr lang="en-US" sz="800" dirty="0"/>
            </a:br>
            <a:r>
              <a:rPr lang="en-US" sz="800" dirty="0" err="1"/>
              <a:t>sstest</a:t>
            </a:r>
            <a:r>
              <a:rPr lang="en-US" sz="800" dirty="0"/>
              <a:t> =  </a:t>
            </a:r>
            <a:r>
              <a:rPr lang="en-US" sz="800" b="1" dirty="0" err="1"/>
              <a:t>ts</a:t>
            </a:r>
            <a:r>
              <a:rPr lang="en-US" sz="800" dirty="0"/>
              <a:t>(</a:t>
            </a:r>
            <a:r>
              <a:rPr lang="en-US" sz="800" dirty="0" err="1"/>
              <a:t>ss</a:t>
            </a:r>
            <a:r>
              <a:rPr lang="en-US" sz="800" b="1" dirty="0" err="1"/>
              <a:t>$</a:t>
            </a:r>
            <a:r>
              <a:rPr lang="en-US" sz="800" dirty="0" err="1"/>
              <a:t>Melanoma</a:t>
            </a:r>
            <a:r>
              <a:rPr lang="en-US" sz="800" dirty="0"/>
              <a:t>[30</a:t>
            </a:r>
            <a:r>
              <a:rPr lang="en-US" sz="800" b="1" dirty="0"/>
              <a:t>:</a:t>
            </a:r>
            <a:r>
              <a:rPr lang="en-US" sz="800" dirty="0"/>
              <a:t>37],start= </a:t>
            </a:r>
            <a:r>
              <a:rPr lang="en-US" sz="800" b="1" dirty="0"/>
              <a:t>c</a:t>
            </a:r>
            <a:r>
              <a:rPr lang="en-US" sz="800" dirty="0"/>
              <a:t>(1965,1),frequency = 1)</a:t>
            </a:r>
            <a:br>
              <a:rPr lang="en-US" sz="800" dirty="0"/>
            </a:br>
            <a:br>
              <a:rPr lang="en-US" sz="800" dirty="0"/>
            </a:br>
            <a:r>
              <a:rPr lang="en-US" sz="800" b="1" dirty="0" err="1"/>
              <a:t>set.seed</a:t>
            </a:r>
            <a:r>
              <a:rPr lang="en-US" sz="800" dirty="0"/>
              <a:t>(2)</a:t>
            </a:r>
            <a:br>
              <a:rPr lang="en-US" sz="800" dirty="0"/>
            </a:br>
            <a:br>
              <a:rPr lang="en-US" sz="800" dirty="0"/>
            </a:br>
            <a:r>
              <a:rPr lang="en-US" sz="800" dirty="0" err="1"/>
              <a:t>melonomatrain</a:t>
            </a:r>
            <a:r>
              <a:rPr lang="en-US" sz="800" dirty="0"/>
              <a:t> = </a:t>
            </a:r>
            <a:r>
              <a:rPr lang="en-US" sz="800" b="1" dirty="0" err="1"/>
              <a:t>data.frame</a:t>
            </a:r>
            <a:r>
              <a:rPr lang="en-US" sz="800" dirty="0"/>
              <a:t>(</a:t>
            </a:r>
            <a:r>
              <a:rPr lang="en-US" sz="800" b="1" dirty="0" err="1"/>
              <a:t>ts</a:t>
            </a:r>
            <a:r>
              <a:rPr lang="en-US" sz="800" dirty="0"/>
              <a:t>(</a:t>
            </a:r>
            <a:r>
              <a:rPr lang="en-US" sz="800" dirty="0" err="1"/>
              <a:t>ss</a:t>
            </a:r>
            <a:r>
              <a:rPr lang="en-US" sz="800" b="1" dirty="0" err="1"/>
              <a:t>$</a:t>
            </a:r>
            <a:r>
              <a:rPr lang="en-US" sz="800" dirty="0" err="1"/>
              <a:t>Sunspot,start</a:t>
            </a:r>
            <a:r>
              <a:rPr lang="en-US" sz="800" dirty="0"/>
              <a:t>= </a:t>
            </a:r>
            <a:r>
              <a:rPr lang="en-US" sz="800" b="1" dirty="0"/>
              <a:t>c</a:t>
            </a:r>
            <a:r>
              <a:rPr lang="en-US" sz="800" dirty="0"/>
              <a:t>(1936,1),frequency = 1))</a:t>
            </a:r>
            <a:br>
              <a:rPr lang="en-US" sz="800" dirty="0"/>
            </a:br>
            <a:r>
              <a:rPr lang="en-US" sz="800" dirty="0" err="1"/>
              <a:t>fit.mlp</a:t>
            </a:r>
            <a:r>
              <a:rPr lang="en-US" sz="800" dirty="0"/>
              <a:t> = </a:t>
            </a:r>
            <a:r>
              <a:rPr lang="en-US" sz="800" b="1" dirty="0" err="1"/>
              <a:t>mlp</a:t>
            </a:r>
            <a:r>
              <a:rPr lang="en-US" sz="800" dirty="0"/>
              <a:t>(</a:t>
            </a:r>
            <a:r>
              <a:rPr lang="en-US" sz="800" dirty="0" err="1"/>
              <a:t>sstrain</a:t>
            </a:r>
            <a:r>
              <a:rPr lang="en-US" sz="800" dirty="0"/>
              <a:t>, </a:t>
            </a:r>
            <a:r>
              <a:rPr lang="en-US" sz="800" dirty="0" err="1"/>
              <a:t>hd.auto.type</a:t>
            </a:r>
            <a:r>
              <a:rPr lang="en-US" sz="800" dirty="0"/>
              <a:t> = "elm", </a:t>
            </a:r>
            <a:r>
              <a:rPr lang="en-US" sz="800" dirty="0" err="1"/>
              <a:t>xreg</a:t>
            </a:r>
            <a:r>
              <a:rPr lang="en-US" sz="800" dirty="0"/>
              <a:t> = </a:t>
            </a:r>
            <a:r>
              <a:rPr lang="en-US" sz="800" dirty="0" err="1"/>
              <a:t>melonomatrain</a:t>
            </a:r>
            <a:r>
              <a:rPr lang="en-US" sz="800" dirty="0"/>
              <a:t>)</a:t>
            </a:r>
            <a:br>
              <a:rPr lang="en-US" sz="800" dirty="0"/>
            </a:br>
            <a:r>
              <a:rPr lang="en-US" sz="800" dirty="0" err="1"/>
              <a:t>fit.mlp</a:t>
            </a:r>
            <a:endParaRPr lang="en-US" sz="800" dirty="0"/>
          </a:p>
          <a:p>
            <a:pPr marL="0" indent="0" latinLnBrk="1">
              <a:buNone/>
            </a:pPr>
            <a:r>
              <a:rPr lang="en-US" sz="800" dirty="0"/>
              <a:t>## MLP fit with 4 hidden nodes and 20 repetitions.</a:t>
            </a:r>
            <a:br>
              <a:rPr lang="en-US" sz="800" dirty="0"/>
            </a:br>
            <a:r>
              <a:rPr lang="en-US" sz="800" dirty="0"/>
              <a:t>## Series modelled in differences: D1.</a:t>
            </a:r>
            <a:br>
              <a:rPr lang="en-US" sz="800" dirty="0"/>
            </a:br>
            <a:r>
              <a:rPr lang="en-US" sz="800" dirty="0"/>
              <a:t>## Univariate lags: (1,2,3)</a:t>
            </a:r>
            <a:br>
              <a:rPr lang="en-US" sz="800" dirty="0"/>
            </a:br>
            <a:r>
              <a:rPr lang="en-US" sz="800" dirty="0"/>
              <a:t>## 1 regressor included.</a:t>
            </a:r>
            <a:br>
              <a:rPr lang="en-US" sz="800" dirty="0"/>
            </a:br>
            <a:r>
              <a:rPr lang="en-US" sz="800" dirty="0"/>
              <a:t>## - Regressor 1 lags: (1,2,3)</a:t>
            </a:r>
            <a:br>
              <a:rPr lang="en-US" sz="800" dirty="0"/>
            </a:br>
            <a:r>
              <a:rPr lang="en-US" sz="800" dirty="0"/>
              <a:t>## Forecast combined using the median operator.</a:t>
            </a:r>
            <a:br>
              <a:rPr lang="en-US" sz="800" dirty="0"/>
            </a:br>
            <a:r>
              <a:rPr lang="en-US" sz="800" dirty="0"/>
              <a:t>## MSE: 0.003.</a:t>
            </a:r>
          </a:p>
          <a:p>
            <a:pPr marL="0" indent="0" latinLnBrk="1">
              <a:buNone/>
            </a:pPr>
            <a:r>
              <a:rPr lang="en-US" sz="800" b="1" dirty="0"/>
              <a:t>plot</a:t>
            </a:r>
            <a:r>
              <a:rPr lang="en-US" sz="800" dirty="0"/>
              <a:t>(</a:t>
            </a:r>
            <a:r>
              <a:rPr lang="en-US" sz="800" dirty="0" err="1"/>
              <a:t>fit.mlp</a:t>
            </a:r>
            <a:r>
              <a:rPr lang="en-US" sz="800" dirty="0"/>
              <a:t>)</a:t>
            </a:r>
          </a:p>
          <a:p>
            <a:endParaRPr lang="en-US" sz="800" dirty="0"/>
          </a:p>
        </p:txBody>
      </p:sp>
      <p:pic>
        <p:nvPicPr>
          <p:cNvPr id="5" name="Picture">
            <a:extLst>
              <a:ext uri="{FF2B5EF4-FFF2-40B4-BE49-F238E27FC236}">
                <a16:creationId xmlns:a16="http://schemas.microsoft.com/office/drawing/2014/main" id="{60EAEF1A-616B-9644-8E97-48C390E4A578}"/>
              </a:ext>
            </a:extLst>
          </p:cNvPr>
          <p:cNvPicPr/>
          <p:nvPr/>
        </p:nvPicPr>
        <p:blipFill>
          <a:blip r:embed="rId2"/>
          <a:stretch>
            <a:fillRect/>
          </a:stretch>
        </p:blipFill>
        <p:spPr bwMode="auto">
          <a:xfrm>
            <a:off x="5297763" y="848260"/>
            <a:ext cx="6250769" cy="5000613"/>
          </a:xfrm>
          <a:prstGeom prst="rect">
            <a:avLst/>
          </a:prstGeom>
          <a:noFill/>
        </p:spPr>
      </p:pic>
    </p:spTree>
    <p:extLst>
      <p:ext uri="{BB962C8B-B14F-4D97-AF65-F5344CB8AC3E}">
        <p14:creationId xmlns:p14="http://schemas.microsoft.com/office/powerpoint/2010/main" val="278748016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639E22-8BFB-4540-B59D-E311FED403E5}"/>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Melanoma Forecasting with Sunspot Data</a:t>
            </a:r>
          </a:p>
        </p:txBody>
      </p:sp>
      <p:sp>
        <p:nvSpPr>
          <p:cNvPr id="3" name="Content Placeholder 2">
            <a:extLst>
              <a:ext uri="{FF2B5EF4-FFF2-40B4-BE49-F238E27FC236}">
                <a16:creationId xmlns:a16="http://schemas.microsoft.com/office/drawing/2014/main" id="{A01B741D-DFE8-5B49-8A3D-82B16AB11FCF}"/>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buNone/>
            </a:pPr>
            <a:r>
              <a:rPr lang="en-US" sz="2000" kern="1200" dirty="0">
                <a:solidFill>
                  <a:srgbClr val="FFFFFF"/>
                </a:solidFill>
                <a:latin typeface="+mn-lt"/>
                <a:ea typeface="+mn-ea"/>
                <a:cs typeface="+mn-cs"/>
              </a:rPr>
              <a:t>The forecast average </a:t>
            </a:r>
            <a:r>
              <a:rPr lang="en-US" sz="2000" dirty="0">
                <a:solidFill>
                  <a:srgbClr val="FFFFFF"/>
                </a:solidFill>
              </a:rPr>
              <a:t>was stellar.</a:t>
            </a:r>
            <a:r>
              <a:rPr lang="en-US" sz="2000" kern="1200" dirty="0">
                <a:solidFill>
                  <a:srgbClr val="FFFFFF"/>
                </a:solidFill>
                <a:latin typeface="+mn-lt"/>
                <a:ea typeface="+mn-ea"/>
                <a:cs typeface="+mn-cs"/>
              </a:rPr>
              <a:t> </a:t>
            </a:r>
          </a:p>
          <a:p>
            <a:pPr marL="0" indent="0">
              <a:buNone/>
            </a:pPr>
            <a:r>
              <a:rPr lang="en-US" sz="2000" kern="1200" dirty="0">
                <a:solidFill>
                  <a:srgbClr val="FFFFFF"/>
                </a:solidFill>
                <a:latin typeface="+mn-lt"/>
                <a:ea typeface="+mn-ea"/>
                <a:cs typeface="+mn-cs"/>
              </a:rPr>
              <a:t>ASE = .07 and MSE .003</a:t>
            </a:r>
          </a:p>
        </p:txBody>
      </p:sp>
      <p:cxnSp>
        <p:nvCxnSpPr>
          <p:cNvPr id="11"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a:extLst>
              <a:ext uri="{FF2B5EF4-FFF2-40B4-BE49-F238E27FC236}">
                <a16:creationId xmlns:a16="http://schemas.microsoft.com/office/drawing/2014/main" id="{E8EC1F1A-524B-DD42-A405-6A661A988A99}"/>
              </a:ext>
            </a:extLst>
          </p:cNvPr>
          <p:cNvPicPr/>
          <p:nvPr/>
        </p:nvPicPr>
        <p:blipFill>
          <a:blip r:embed="rId2"/>
          <a:stretch>
            <a:fillRect/>
          </a:stretch>
        </p:blipFill>
        <p:spPr bwMode="auto">
          <a:xfrm>
            <a:off x="5153822" y="811554"/>
            <a:ext cx="6553545" cy="5242833"/>
          </a:xfrm>
          <a:prstGeom prst="rect">
            <a:avLst/>
          </a:prstGeom>
          <a:noFill/>
        </p:spPr>
      </p:pic>
    </p:spTree>
    <p:extLst>
      <p:ext uri="{BB962C8B-B14F-4D97-AF65-F5344CB8AC3E}">
        <p14:creationId xmlns:p14="http://schemas.microsoft.com/office/powerpoint/2010/main" val="2428464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2A54CB-18D7-D04D-A05B-3BC69986B54C}"/>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600" b="1"/>
              <a:t>RNN Analysis of Pollution Data to Predict Mortality</a:t>
            </a:r>
            <a:br>
              <a:rPr lang="en-US" sz="2600" b="1"/>
            </a:br>
            <a:endParaRPr lang="en-US" sz="2600"/>
          </a:p>
        </p:txBody>
      </p:sp>
      <p:sp>
        <p:nvSpPr>
          <p:cNvPr id="3" name="Content Placeholder 2">
            <a:extLst>
              <a:ext uri="{FF2B5EF4-FFF2-40B4-BE49-F238E27FC236}">
                <a16:creationId xmlns:a16="http://schemas.microsoft.com/office/drawing/2014/main" id="{AA2E268A-61FC-3D49-BAF5-E94EF93089C3}"/>
              </a:ext>
            </a:extLst>
          </p:cNvPr>
          <p:cNvSpPr>
            <a:spLocks noGrp="1"/>
          </p:cNvSpPr>
          <p:nvPr>
            <p:ph idx="1"/>
          </p:nvPr>
        </p:nvSpPr>
        <p:spPr>
          <a:xfrm>
            <a:off x="643468" y="2638043"/>
            <a:ext cx="3363974" cy="3415623"/>
          </a:xfrm>
        </p:spPr>
        <p:txBody>
          <a:bodyPr>
            <a:normAutofit/>
          </a:bodyPr>
          <a:lstStyle/>
          <a:p>
            <a:pPr marL="0" indent="0" latinLnBrk="1">
              <a:buNone/>
            </a:pPr>
            <a:r>
              <a:rPr lang="en-US" sz="1100" dirty="0"/>
              <a:t>train = </a:t>
            </a:r>
            <a:r>
              <a:rPr lang="en-US" sz="1100" b="1" dirty="0" err="1"/>
              <a:t>ts</a:t>
            </a:r>
            <a:r>
              <a:rPr lang="en-US" sz="1100" dirty="0"/>
              <a:t>(</a:t>
            </a:r>
            <a:r>
              <a:rPr lang="en-US" sz="1100" dirty="0" err="1"/>
              <a:t>pol</a:t>
            </a:r>
            <a:r>
              <a:rPr lang="en-US" sz="1100" b="1" dirty="0" err="1"/>
              <a:t>$</a:t>
            </a:r>
            <a:r>
              <a:rPr lang="en-US" sz="1100" dirty="0" err="1"/>
              <a:t>cmort</a:t>
            </a:r>
            <a:r>
              <a:rPr lang="en-US" sz="1100" dirty="0"/>
              <a:t>[1</a:t>
            </a:r>
            <a:r>
              <a:rPr lang="en-US" sz="1100" b="1" dirty="0"/>
              <a:t>:</a:t>
            </a:r>
            <a:r>
              <a:rPr lang="en-US" sz="1100" dirty="0"/>
              <a:t>498],start=1,frequency = 1)</a:t>
            </a:r>
            <a:br>
              <a:rPr lang="en-US" sz="1100" dirty="0"/>
            </a:br>
            <a:r>
              <a:rPr lang="en-US" sz="1100" dirty="0"/>
              <a:t>test =  </a:t>
            </a:r>
            <a:r>
              <a:rPr lang="en-US" sz="1100" b="1" dirty="0" err="1"/>
              <a:t>ts</a:t>
            </a:r>
            <a:r>
              <a:rPr lang="en-US" sz="1100" dirty="0"/>
              <a:t>(</a:t>
            </a:r>
            <a:r>
              <a:rPr lang="en-US" sz="1100" dirty="0" err="1"/>
              <a:t>pol</a:t>
            </a:r>
            <a:r>
              <a:rPr lang="en-US" sz="1100" b="1" dirty="0" err="1"/>
              <a:t>$</a:t>
            </a:r>
            <a:r>
              <a:rPr lang="en-US" sz="1100" dirty="0" err="1"/>
              <a:t>cmort</a:t>
            </a:r>
            <a:r>
              <a:rPr lang="en-US" sz="1100" dirty="0"/>
              <a:t>[499</a:t>
            </a:r>
            <a:r>
              <a:rPr lang="en-US" sz="1100" b="1" dirty="0"/>
              <a:t>:</a:t>
            </a:r>
            <a:r>
              <a:rPr lang="en-US" sz="1100" dirty="0"/>
              <a:t>508],start=499,frequency = 1)</a:t>
            </a:r>
            <a:br>
              <a:rPr lang="en-US" sz="1100" dirty="0"/>
            </a:br>
            <a:br>
              <a:rPr lang="en-US" sz="1100" dirty="0"/>
            </a:br>
            <a:r>
              <a:rPr lang="en-US" sz="1100" b="1" dirty="0" err="1"/>
              <a:t>set.seed</a:t>
            </a:r>
            <a:r>
              <a:rPr lang="en-US" sz="1100" dirty="0"/>
              <a:t>(2)</a:t>
            </a:r>
            <a:br>
              <a:rPr lang="en-US" sz="1100" dirty="0"/>
            </a:br>
            <a:br>
              <a:rPr lang="en-US" sz="1100" dirty="0"/>
            </a:br>
            <a:r>
              <a:rPr lang="en-US" sz="1100" dirty="0"/>
              <a:t>regs = </a:t>
            </a:r>
            <a:r>
              <a:rPr lang="en-US" sz="1100" b="1" dirty="0" err="1"/>
              <a:t>data.frame</a:t>
            </a:r>
            <a:r>
              <a:rPr lang="en-US" sz="1100" dirty="0"/>
              <a:t>(temp=</a:t>
            </a:r>
            <a:r>
              <a:rPr lang="en-US" sz="1100" b="1" dirty="0" err="1"/>
              <a:t>ts</a:t>
            </a:r>
            <a:r>
              <a:rPr lang="en-US" sz="1100" dirty="0"/>
              <a:t>(</a:t>
            </a:r>
            <a:r>
              <a:rPr lang="en-US" sz="1100" dirty="0" err="1"/>
              <a:t>pol</a:t>
            </a:r>
            <a:r>
              <a:rPr lang="en-US" sz="1100" b="1" dirty="0" err="1"/>
              <a:t>$</a:t>
            </a:r>
            <a:r>
              <a:rPr lang="en-US" sz="1100" dirty="0" err="1"/>
              <a:t>temp,frequency</a:t>
            </a:r>
            <a:r>
              <a:rPr lang="en-US" sz="1100" dirty="0"/>
              <a:t> = 1),part =</a:t>
            </a:r>
            <a:r>
              <a:rPr lang="en-US" sz="1100" b="1" dirty="0" err="1"/>
              <a:t>ts</a:t>
            </a:r>
            <a:r>
              <a:rPr lang="en-US" sz="1100" dirty="0"/>
              <a:t>(</a:t>
            </a:r>
            <a:r>
              <a:rPr lang="en-US" sz="1100" dirty="0" err="1"/>
              <a:t>pol</a:t>
            </a:r>
            <a:r>
              <a:rPr lang="en-US" sz="1100" b="1" dirty="0" err="1"/>
              <a:t>$</a:t>
            </a:r>
            <a:r>
              <a:rPr lang="en-US" sz="1100" dirty="0" err="1"/>
              <a:t>part,frequency</a:t>
            </a:r>
            <a:r>
              <a:rPr lang="en-US" sz="1100" dirty="0"/>
              <a:t> = 1))</a:t>
            </a:r>
            <a:br>
              <a:rPr lang="en-US" sz="1100" dirty="0"/>
            </a:br>
            <a:r>
              <a:rPr lang="en-US" sz="1100" dirty="0" err="1"/>
              <a:t>fit.mlp</a:t>
            </a:r>
            <a:r>
              <a:rPr lang="en-US" sz="1100" dirty="0"/>
              <a:t> = </a:t>
            </a:r>
            <a:r>
              <a:rPr lang="en-US" sz="1100" b="1" dirty="0" err="1"/>
              <a:t>mlp</a:t>
            </a:r>
            <a:r>
              <a:rPr lang="en-US" sz="1100" dirty="0"/>
              <a:t>(train, </a:t>
            </a:r>
            <a:r>
              <a:rPr lang="en-US" sz="1100" dirty="0" err="1"/>
              <a:t>hd.auto.type</a:t>
            </a:r>
            <a:r>
              <a:rPr lang="en-US" sz="1100" dirty="0"/>
              <a:t> = "elm", </a:t>
            </a:r>
            <a:r>
              <a:rPr lang="en-US" sz="1100" dirty="0" err="1"/>
              <a:t>xreg</a:t>
            </a:r>
            <a:r>
              <a:rPr lang="en-US" sz="1100" dirty="0"/>
              <a:t> = regs)</a:t>
            </a:r>
            <a:br>
              <a:rPr lang="en-US" sz="1100" dirty="0"/>
            </a:br>
            <a:r>
              <a:rPr lang="en-US" sz="1100" dirty="0" err="1"/>
              <a:t>fit.mlp</a:t>
            </a:r>
            <a:endParaRPr lang="en-US" sz="1100" dirty="0"/>
          </a:p>
          <a:p>
            <a:pPr marL="0" indent="0" latinLnBrk="1">
              <a:buNone/>
            </a:pPr>
            <a:r>
              <a:rPr lang="en-US" sz="1100" dirty="0"/>
              <a:t>## MLP fit with 5 hidden nodes and 20 repetitions.</a:t>
            </a:r>
            <a:br>
              <a:rPr lang="en-US" sz="1100" dirty="0"/>
            </a:br>
            <a:r>
              <a:rPr lang="en-US" sz="1100" dirty="0"/>
              <a:t>## Univariate lags: (1,2)</a:t>
            </a:r>
            <a:br>
              <a:rPr lang="en-US" sz="1100" dirty="0"/>
            </a:br>
            <a:r>
              <a:rPr lang="en-US" sz="1100" dirty="0"/>
              <a:t>## 2 regressors included.</a:t>
            </a:r>
            <a:br>
              <a:rPr lang="en-US" sz="1100" dirty="0"/>
            </a:br>
            <a:r>
              <a:rPr lang="en-US" sz="1100" dirty="0"/>
              <a:t>## - Regressor 1 lags: (1,2,4)</a:t>
            </a:r>
            <a:br>
              <a:rPr lang="en-US" sz="1100" dirty="0"/>
            </a:br>
            <a:r>
              <a:rPr lang="en-US" sz="1100" dirty="0"/>
              <a:t>## - Regressor 2 lags: (2)</a:t>
            </a:r>
            <a:br>
              <a:rPr lang="en-US" sz="1100" dirty="0"/>
            </a:br>
            <a:r>
              <a:rPr lang="en-US" sz="1100" dirty="0"/>
              <a:t>## Forecast combined using the median operator.</a:t>
            </a:r>
            <a:br>
              <a:rPr lang="en-US" sz="1100" dirty="0"/>
            </a:br>
            <a:r>
              <a:rPr lang="en-US" sz="1100" dirty="0"/>
              <a:t>## MSE: 22.0032.</a:t>
            </a:r>
          </a:p>
          <a:p>
            <a:endParaRPr lang="en-US" sz="1100" dirty="0"/>
          </a:p>
        </p:txBody>
      </p:sp>
      <p:pic>
        <p:nvPicPr>
          <p:cNvPr id="4" name="Picture">
            <a:extLst>
              <a:ext uri="{FF2B5EF4-FFF2-40B4-BE49-F238E27FC236}">
                <a16:creationId xmlns:a16="http://schemas.microsoft.com/office/drawing/2014/main" id="{618DFA7F-9C22-844B-AF6B-BC6D2B6FC24B}"/>
              </a:ext>
            </a:extLst>
          </p:cNvPr>
          <p:cNvPicPr/>
          <p:nvPr/>
        </p:nvPicPr>
        <p:blipFill>
          <a:blip r:embed="rId2"/>
          <a:stretch>
            <a:fillRect/>
          </a:stretch>
        </p:blipFill>
        <p:spPr bwMode="auto">
          <a:xfrm>
            <a:off x="5297763" y="848260"/>
            <a:ext cx="6250769" cy="5000613"/>
          </a:xfrm>
          <a:prstGeom prst="rect">
            <a:avLst/>
          </a:prstGeom>
          <a:noFill/>
        </p:spPr>
      </p:pic>
    </p:spTree>
    <p:extLst>
      <p:ext uri="{BB962C8B-B14F-4D97-AF65-F5344CB8AC3E}">
        <p14:creationId xmlns:p14="http://schemas.microsoft.com/office/powerpoint/2010/main" val="154698393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61C0F2-602E-9146-AB71-3E9668D45BA5}"/>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Mortality Forecasts with Pollution Data</a:t>
            </a:r>
          </a:p>
        </p:txBody>
      </p:sp>
      <p:sp>
        <p:nvSpPr>
          <p:cNvPr id="3" name="Content Placeholder 2">
            <a:extLst>
              <a:ext uri="{FF2B5EF4-FFF2-40B4-BE49-F238E27FC236}">
                <a16:creationId xmlns:a16="http://schemas.microsoft.com/office/drawing/2014/main" id="{1318381C-6118-3647-967F-FD79FC82DC0C}"/>
              </a:ext>
            </a:extLst>
          </p:cNvPr>
          <p:cNvSpPr>
            <a:spLocks noGrp="1"/>
          </p:cNvSpPr>
          <p:nvPr>
            <p:ph idx="1"/>
          </p:nvPr>
        </p:nvSpPr>
        <p:spPr>
          <a:xfrm>
            <a:off x="643468" y="2638043"/>
            <a:ext cx="3363974" cy="3415623"/>
          </a:xfrm>
        </p:spPr>
        <p:txBody>
          <a:bodyPr>
            <a:normAutofit/>
          </a:bodyPr>
          <a:lstStyle/>
          <a:p>
            <a:pPr marL="0" indent="0" latinLnBrk="1">
              <a:buNone/>
            </a:pPr>
            <a:endParaRPr lang="en-US" sz="2000" dirty="0"/>
          </a:p>
          <a:p>
            <a:pPr latinLnBrk="1"/>
            <a:r>
              <a:rPr lang="en-US" sz="2000" dirty="0"/>
              <a:t>ASE 30.19683</a:t>
            </a:r>
          </a:p>
          <a:p>
            <a:r>
              <a:rPr lang="en-US" sz="2000" dirty="0"/>
              <a:t>MSE 22.02</a:t>
            </a:r>
          </a:p>
        </p:txBody>
      </p:sp>
      <p:pic>
        <p:nvPicPr>
          <p:cNvPr id="6" name="Picture">
            <a:extLst>
              <a:ext uri="{FF2B5EF4-FFF2-40B4-BE49-F238E27FC236}">
                <a16:creationId xmlns:a16="http://schemas.microsoft.com/office/drawing/2014/main" id="{5D471E29-BD2C-CB48-92D0-7FE29A8EA692}"/>
              </a:ext>
            </a:extLst>
          </p:cNvPr>
          <p:cNvPicPr/>
          <p:nvPr/>
        </p:nvPicPr>
        <p:blipFill>
          <a:blip r:embed="rId2"/>
          <a:stretch>
            <a:fillRect/>
          </a:stretch>
        </p:blipFill>
        <p:spPr bwMode="auto">
          <a:xfrm>
            <a:off x="5297763" y="848260"/>
            <a:ext cx="6250769" cy="5000613"/>
          </a:xfrm>
          <a:prstGeom prst="rect">
            <a:avLst/>
          </a:prstGeom>
          <a:noFill/>
        </p:spPr>
      </p:pic>
    </p:spTree>
    <p:extLst>
      <p:ext uri="{BB962C8B-B14F-4D97-AF65-F5344CB8AC3E}">
        <p14:creationId xmlns:p14="http://schemas.microsoft.com/office/powerpoint/2010/main" val="19852818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ADFB92-71C8-4A46-BA81-F847DBE59C0A}"/>
              </a:ext>
            </a:extLst>
          </p:cNvPr>
          <p:cNvSpPr>
            <a:spLocks noGrp="1"/>
          </p:cNvSpPr>
          <p:nvPr>
            <p:ph type="title"/>
          </p:nvPr>
        </p:nvSpPr>
        <p:spPr>
          <a:xfrm>
            <a:off x="833002" y="448253"/>
            <a:ext cx="10520702" cy="1325563"/>
          </a:xfrm>
        </p:spPr>
        <p:txBody>
          <a:bodyPr>
            <a:normAutofit/>
          </a:bodyPr>
          <a:lstStyle/>
          <a:p>
            <a:r>
              <a:rPr lang="en-US" b="1" dirty="0"/>
              <a:t>Google Stock Price Predictions using RNN</a:t>
            </a:r>
            <a:br>
              <a:rPr lang="en-US" b="1" dirty="0"/>
            </a:br>
            <a:endParaRPr lang="en-US" dirty="0"/>
          </a:p>
        </p:txBody>
      </p:sp>
      <p:sp>
        <p:nvSpPr>
          <p:cNvPr id="3" name="Content Placeholder 2">
            <a:extLst>
              <a:ext uri="{FF2B5EF4-FFF2-40B4-BE49-F238E27FC236}">
                <a16:creationId xmlns:a16="http://schemas.microsoft.com/office/drawing/2014/main" id="{BF144171-275A-434D-9AF1-33D6AB4BF9AE}"/>
              </a:ext>
            </a:extLst>
          </p:cNvPr>
          <p:cNvSpPr>
            <a:spLocks noGrp="1"/>
          </p:cNvSpPr>
          <p:nvPr>
            <p:ph idx="1"/>
          </p:nvPr>
        </p:nvSpPr>
        <p:spPr>
          <a:xfrm>
            <a:off x="688797" y="2209998"/>
            <a:ext cx="5404556" cy="3770489"/>
          </a:xfrm>
        </p:spPr>
        <p:txBody>
          <a:bodyPr>
            <a:normAutofit/>
          </a:bodyPr>
          <a:lstStyle/>
          <a:p>
            <a:r>
              <a:rPr lang="en-US" sz="1100" b="1" dirty="0" err="1"/>
              <a:t>getSymbols</a:t>
            </a:r>
            <a:r>
              <a:rPr lang="en-US" sz="1100" dirty="0"/>
              <a:t>("GOOGL”</a:t>
            </a:r>
          </a:p>
          <a:p>
            <a:r>
              <a:rPr lang="en-US" sz="1100" dirty="0" err="1"/>
              <a:t>googl</a:t>
            </a:r>
            <a:r>
              <a:rPr lang="en-US" sz="1100" dirty="0"/>
              <a:t> = </a:t>
            </a:r>
            <a:r>
              <a:rPr lang="en-US" sz="1100" dirty="0" err="1"/>
              <a:t>GOOGL</a:t>
            </a:r>
            <a:r>
              <a:rPr lang="en-US" sz="1100" b="1" dirty="0" err="1"/>
              <a:t>$</a:t>
            </a:r>
            <a:r>
              <a:rPr lang="en-US" sz="1100" dirty="0" err="1"/>
              <a:t>GOOGL.Close</a:t>
            </a:r>
            <a:br>
              <a:rPr lang="en-US" sz="1100" dirty="0"/>
            </a:br>
            <a:r>
              <a:rPr lang="en-US" sz="1100" dirty="0"/>
              <a:t>z &lt;- </a:t>
            </a:r>
            <a:r>
              <a:rPr lang="en-US" sz="1100" b="1" dirty="0" err="1"/>
              <a:t>fortify.zoo</a:t>
            </a:r>
            <a:r>
              <a:rPr lang="en-US" sz="1100" dirty="0"/>
              <a:t>(GOOGL, name = "Date")</a:t>
            </a:r>
            <a:br>
              <a:rPr lang="en-US" sz="1100" dirty="0"/>
            </a:br>
            <a:r>
              <a:rPr lang="en-US" sz="1100" dirty="0"/>
              <a:t>train = </a:t>
            </a:r>
            <a:r>
              <a:rPr lang="en-US" sz="1100" b="1" dirty="0" err="1"/>
              <a:t>ts</a:t>
            </a:r>
            <a:r>
              <a:rPr lang="en-US" sz="1100" dirty="0"/>
              <a:t>(</a:t>
            </a:r>
            <a:r>
              <a:rPr lang="en-US" sz="1100" dirty="0" err="1"/>
              <a:t>z</a:t>
            </a:r>
            <a:r>
              <a:rPr lang="en-US" sz="1100" b="1" dirty="0" err="1"/>
              <a:t>$</a:t>
            </a:r>
            <a:r>
              <a:rPr lang="en-US" sz="1100" dirty="0" err="1"/>
              <a:t>GOOGL.Close</a:t>
            </a:r>
            <a:r>
              <a:rPr lang="en-US" sz="1100" dirty="0"/>
              <a:t>[1</a:t>
            </a:r>
            <a:r>
              <a:rPr lang="en-US" sz="1100" b="1" dirty="0"/>
              <a:t>:</a:t>
            </a:r>
            <a:r>
              <a:rPr lang="en-US" sz="1100" dirty="0"/>
              <a:t>(</a:t>
            </a:r>
            <a:r>
              <a:rPr lang="en-US" sz="1100" b="1" dirty="0" err="1"/>
              <a:t>nrow</a:t>
            </a:r>
            <a:r>
              <a:rPr lang="en-US" sz="1100" dirty="0"/>
              <a:t>(z)</a:t>
            </a:r>
            <a:r>
              <a:rPr lang="en-US" sz="1100" b="1" dirty="0"/>
              <a:t>-</a:t>
            </a:r>
            <a:r>
              <a:rPr lang="en-US" sz="1100" dirty="0"/>
              <a:t>10)],start=1,frequency = 1)</a:t>
            </a:r>
            <a:br>
              <a:rPr lang="en-US" sz="1100" dirty="0"/>
            </a:br>
            <a:r>
              <a:rPr lang="en-US" sz="1100" dirty="0"/>
              <a:t>test = </a:t>
            </a:r>
            <a:r>
              <a:rPr lang="en-US" sz="1100" b="1" dirty="0" err="1"/>
              <a:t>ts</a:t>
            </a:r>
            <a:r>
              <a:rPr lang="en-US" sz="1100" dirty="0"/>
              <a:t>(</a:t>
            </a:r>
            <a:r>
              <a:rPr lang="en-US" sz="1100" dirty="0" err="1"/>
              <a:t>z</a:t>
            </a:r>
            <a:r>
              <a:rPr lang="en-US" sz="1100" b="1" dirty="0" err="1"/>
              <a:t>$</a:t>
            </a:r>
            <a:r>
              <a:rPr lang="en-US" sz="1100" dirty="0" err="1"/>
              <a:t>GOOGL.Close</a:t>
            </a:r>
            <a:r>
              <a:rPr lang="en-US" sz="1100" dirty="0"/>
              <a:t>[(</a:t>
            </a:r>
            <a:r>
              <a:rPr lang="en-US" sz="1100" b="1" dirty="0" err="1"/>
              <a:t>nrow</a:t>
            </a:r>
            <a:r>
              <a:rPr lang="en-US" sz="1100" dirty="0"/>
              <a:t>(z)</a:t>
            </a:r>
            <a:r>
              <a:rPr lang="en-US" sz="1100" b="1" dirty="0"/>
              <a:t>-</a:t>
            </a:r>
            <a:r>
              <a:rPr lang="en-US" sz="1100" dirty="0"/>
              <a:t>10)</a:t>
            </a:r>
            <a:r>
              <a:rPr lang="en-US" sz="1100" b="1" dirty="0"/>
              <a:t>:</a:t>
            </a:r>
            <a:r>
              <a:rPr lang="en-US" sz="1100" b="1" dirty="0" err="1"/>
              <a:t>nrow</a:t>
            </a:r>
            <a:r>
              <a:rPr lang="en-US" sz="1100" dirty="0"/>
              <a:t>(z)],start=(</a:t>
            </a:r>
            <a:r>
              <a:rPr lang="en-US" sz="1100" b="1" dirty="0" err="1"/>
              <a:t>nrow</a:t>
            </a:r>
            <a:r>
              <a:rPr lang="en-US" sz="1100" dirty="0"/>
              <a:t>(z)</a:t>
            </a:r>
            <a:r>
              <a:rPr lang="en-US" sz="1100" b="1" dirty="0"/>
              <a:t>-</a:t>
            </a:r>
            <a:r>
              <a:rPr lang="en-US" sz="1100" dirty="0"/>
              <a:t>10),frequency = 1)</a:t>
            </a:r>
            <a:r>
              <a:rPr lang="en-US" sz="1100" dirty="0">
                <a:effectLst/>
              </a:rPr>
              <a:t> </a:t>
            </a:r>
            <a:r>
              <a:rPr lang="en-US" sz="1100" dirty="0"/>
              <a:t>, </a:t>
            </a:r>
            <a:r>
              <a:rPr lang="en-US" sz="1100" dirty="0" err="1"/>
              <a:t>src</a:t>
            </a:r>
            <a:r>
              <a:rPr lang="en-US" sz="1100" dirty="0"/>
              <a:t> = "yahoo", from = start, to = end)</a:t>
            </a:r>
            <a:r>
              <a:rPr lang="en-US" sz="1100" dirty="0">
                <a:effectLst/>
              </a:rPr>
              <a:t> </a:t>
            </a:r>
          </a:p>
          <a:p>
            <a:pPr latinLnBrk="1"/>
            <a:r>
              <a:rPr lang="en-US" sz="1100" dirty="0"/>
              <a:t>regs = </a:t>
            </a:r>
            <a:r>
              <a:rPr lang="en-US" sz="1100" b="1" dirty="0" err="1"/>
              <a:t>data.frame</a:t>
            </a:r>
            <a:r>
              <a:rPr lang="en-US" sz="1100" dirty="0"/>
              <a:t>(volume = </a:t>
            </a:r>
            <a:r>
              <a:rPr lang="en-US" sz="1100" b="1" dirty="0" err="1"/>
              <a:t>ts</a:t>
            </a:r>
            <a:r>
              <a:rPr lang="en-US" sz="1100" dirty="0"/>
              <a:t>(</a:t>
            </a:r>
            <a:r>
              <a:rPr lang="en-US" sz="1100" dirty="0" err="1"/>
              <a:t>z</a:t>
            </a:r>
            <a:r>
              <a:rPr lang="en-US" sz="1100" b="1" dirty="0" err="1"/>
              <a:t>$</a:t>
            </a:r>
            <a:r>
              <a:rPr lang="en-US" sz="1100" dirty="0" err="1"/>
              <a:t>GOOGL.Volume</a:t>
            </a:r>
            <a:r>
              <a:rPr lang="en-US" sz="1100" dirty="0"/>
              <a:t>, frequency = 1),high = </a:t>
            </a:r>
            <a:r>
              <a:rPr lang="en-US" sz="1100" b="1" dirty="0" err="1"/>
              <a:t>ts</a:t>
            </a:r>
            <a:r>
              <a:rPr lang="en-US" sz="1100" dirty="0"/>
              <a:t>(</a:t>
            </a:r>
            <a:r>
              <a:rPr lang="en-US" sz="1100" dirty="0" err="1"/>
              <a:t>z</a:t>
            </a:r>
            <a:r>
              <a:rPr lang="en-US" sz="1100" b="1" dirty="0" err="1"/>
              <a:t>$</a:t>
            </a:r>
            <a:r>
              <a:rPr lang="en-US" sz="1100" dirty="0" err="1"/>
              <a:t>GOOGL.High,frequency</a:t>
            </a:r>
            <a:r>
              <a:rPr lang="en-US" sz="1100" dirty="0"/>
              <a:t> = 1),low = </a:t>
            </a:r>
            <a:r>
              <a:rPr lang="en-US" sz="1100" b="1" dirty="0" err="1"/>
              <a:t>ts</a:t>
            </a:r>
            <a:r>
              <a:rPr lang="en-US" sz="1100" dirty="0"/>
              <a:t>(</a:t>
            </a:r>
            <a:r>
              <a:rPr lang="en-US" sz="1100" dirty="0" err="1"/>
              <a:t>z</a:t>
            </a:r>
            <a:r>
              <a:rPr lang="en-US" sz="1100" b="1" dirty="0" err="1"/>
              <a:t>$</a:t>
            </a:r>
            <a:r>
              <a:rPr lang="en-US" sz="1100" dirty="0" err="1"/>
              <a:t>GOOGL.Low,frequency</a:t>
            </a:r>
            <a:r>
              <a:rPr lang="en-US" sz="1100" dirty="0"/>
              <a:t> = 1))</a:t>
            </a:r>
            <a:br>
              <a:rPr lang="en-US" sz="1100" dirty="0"/>
            </a:br>
            <a:br>
              <a:rPr lang="en-US" sz="1100" dirty="0"/>
            </a:br>
            <a:r>
              <a:rPr lang="en-US" sz="1100" b="1" dirty="0" err="1"/>
              <a:t>set.seed</a:t>
            </a:r>
            <a:r>
              <a:rPr lang="en-US" sz="1100" dirty="0"/>
              <a:t>(2)</a:t>
            </a:r>
            <a:br>
              <a:rPr lang="en-US" sz="1100" dirty="0"/>
            </a:br>
            <a:r>
              <a:rPr lang="en-US" sz="1100" dirty="0" err="1"/>
              <a:t>fit.mlp</a:t>
            </a:r>
            <a:r>
              <a:rPr lang="en-US" sz="1100" dirty="0"/>
              <a:t> = </a:t>
            </a:r>
            <a:r>
              <a:rPr lang="en-US" sz="1100" b="1" dirty="0" err="1"/>
              <a:t>mlp</a:t>
            </a:r>
            <a:r>
              <a:rPr lang="en-US" sz="1100" dirty="0"/>
              <a:t>(train, </a:t>
            </a:r>
            <a:r>
              <a:rPr lang="en-US" sz="1100" dirty="0" err="1"/>
              <a:t>hd.auto.type</a:t>
            </a:r>
            <a:r>
              <a:rPr lang="en-US" sz="1100" dirty="0"/>
              <a:t> = "elm",</a:t>
            </a:r>
            <a:r>
              <a:rPr lang="en-US" sz="1100" dirty="0" err="1"/>
              <a:t>xreg</a:t>
            </a:r>
            <a:r>
              <a:rPr lang="en-US" sz="1100" dirty="0"/>
              <a:t>=regs)</a:t>
            </a:r>
            <a:br>
              <a:rPr lang="en-US" sz="1100" dirty="0"/>
            </a:br>
            <a:r>
              <a:rPr lang="en-US" sz="1100" dirty="0" err="1"/>
              <a:t>fit.mlp</a:t>
            </a:r>
            <a:endParaRPr lang="en-US" sz="1100" dirty="0"/>
          </a:p>
          <a:p>
            <a:pPr latinLnBrk="1"/>
            <a:r>
              <a:rPr lang="en-US" sz="1100" dirty="0"/>
              <a:t>## MLP fit with 8 hidden nodes and 20 repetitions.</a:t>
            </a:r>
            <a:br>
              <a:rPr lang="en-US" sz="1100" dirty="0"/>
            </a:br>
            <a:r>
              <a:rPr lang="en-US" sz="1100" dirty="0"/>
              <a:t>## Univariate lags: (1,2,3)</a:t>
            </a:r>
            <a:br>
              <a:rPr lang="en-US" sz="1100" dirty="0"/>
            </a:br>
            <a:r>
              <a:rPr lang="en-US" sz="1100" dirty="0"/>
              <a:t>## 3 regressors included.</a:t>
            </a:r>
            <a:br>
              <a:rPr lang="en-US" sz="1100" dirty="0"/>
            </a:br>
            <a:r>
              <a:rPr lang="en-US" sz="1100" dirty="0"/>
              <a:t>## - Regressor 1 lags: (1)</a:t>
            </a:r>
            <a:br>
              <a:rPr lang="en-US" sz="1100" dirty="0"/>
            </a:br>
            <a:r>
              <a:rPr lang="en-US" sz="1100" dirty="0"/>
              <a:t>## - Regressor 2 lags: (1,3,4)</a:t>
            </a:r>
            <a:br>
              <a:rPr lang="en-US" sz="1100" dirty="0"/>
            </a:br>
            <a:r>
              <a:rPr lang="en-US" sz="1100" dirty="0"/>
              <a:t>## - Regressor 3 lags: (3)</a:t>
            </a:r>
            <a:br>
              <a:rPr lang="en-US" sz="1100" dirty="0"/>
            </a:br>
            <a:r>
              <a:rPr lang="en-US" sz="1100" dirty="0"/>
              <a:t>## Forecast combined using the median operator.</a:t>
            </a:r>
            <a:br>
              <a:rPr lang="en-US" sz="1100" dirty="0"/>
            </a:br>
            <a:r>
              <a:rPr lang="en-US" sz="1100" dirty="0"/>
              <a:t>## MSE: 202.4603.</a:t>
            </a:r>
          </a:p>
        </p:txBody>
      </p:sp>
      <p:pic>
        <p:nvPicPr>
          <p:cNvPr id="4" name="Picture">
            <a:extLst>
              <a:ext uri="{FF2B5EF4-FFF2-40B4-BE49-F238E27FC236}">
                <a16:creationId xmlns:a16="http://schemas.microsoft.com/office/drawing/2014/main" id="{FEB2FB2B-C151-1444-9E26-EA5641988AD1}"/>
              </a:ext>
            </a:extLst>
          </p:cNvPr>
          <p:cNvPicPr/>
          <p:nvPr/>
        </p:nvPicPr>
        <p:blipFill>
          <a:blip r:embed="rId2"/>
          <a:stretch>
            <a:fillRect/>
          </a:stretch>
        </p:blipFill>
        <p:spPr bwMode="auto">
          <a:xfrm>
            <a:off x="6417734" y="2209998"/>
            <a:ext cx="4935970" cy="3948774"/>
          </a:xfrm>
          <a:prstGeom prst="rect">
            <a:avLst/>
          </a:prstGeom>
          <a:noFill/>
        </p:spPr>
      </p:pic>
    </p:spTree>
    <p:extLst>
      <p:ext uri="{BB962C8B-B14F-4D97-AF65-F5344CB8AC3E}">
        <p14:creationId xmlns:p14="http://schemas.microsoft.com/office/powerpoint/2010/main" val="252356093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4B17B3-5F5F-D240-8430-F92B682600A2}"/>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Stock Forecasts</a:t>
            </a:r>
          </a:p>
        </p:txBody>
      </p:sp>
      <p:sp>
        <p:nvSpPr>
          <p:cNvPr id="3" name="Content Placeholder 2">
            <a:extLst>
              <a:ext uri="{FF2B5EF4-FFF2-40B4-BE49-F238E27FC236}">
                <a16:creationId xmlns:a16="http://schemas.microsoft.com/office/drawing/2014/main" id="{5CAE4717-5479-244B-87AF-3DB8C52E801F}"/>
              </a:ext>
            </a:extLst>
          </p:cNvPr>
          <p:cNvSpPr>
            <a:spLocks noGrp="1"/>
          </p:cNvSpPr>
          <p:nvPr>
            <p:ph idx="1"/>
          </p:nvPr>
        </p:nvSpPr>
        <p:spPr>
          <a:xfrm>
            <a:off x="643468" y="2638043"/>
            <a:ext cx="3363974" cy="3415623"/>
          </a:xfrm>
        </p:spPr>
        <p:txBody>
          <a:bodyPr>
            <a:normAutofit/>
          </a:bodyPr>
          <a:lstStyle/>
          <a:p>
            <a:pPr latinLnBrk="1"/>
            <a:r>
              <a:rPr lang="en-US" sz="2000" dirty="0"/>
              <a:t>ASE 84.28325</a:t>
            </a:r>
          </a:p>
          <a:p>
            <a:r>
              <a:rPr lang="en-US" sz="2000" dirty="0"/>
              <a:t>MSE 202.5</a:t>
            </a:r>
          </a:p>
        </p:txBody>
      </p:sp>
      <p:pic>
        <p:nvPicPr>
          <p:cNvPr id="5" name="Picture">
            <a:extLst>
              <a:ext uri="{FF2B5EF4-FFF2-40B4-BE49-F238E27FC236}">
                <a16:creationId xmlns:a16="http://schemas.microsoft.com/office/drawing/2014/main" id="{7AB35DC2-EAFF-E043-84D1-A9131A9542C8}"/>
              </a:ext>
            </a:extLst>
          </p:cNvPr>
          <p:cNvPicPr/>
          <p:nvPr/>
        </p:nvPicPr>
        <p:blipFill>
          <a:blip r:embed="rId2"/>
          <a:stretch>
            <a:fillRect/>
          </a:stretch>
        </p:blipFill>
        <p:spPr bwMode="auto">
          <a:xfrm>
            <a:off x="5297763" y="848260"/>
            <a:ext cx="6250769" cy="5000613"/>
          </a:xfrm>
          <a:prstGeom prst="rect">
            <a:avLst/>
          </a:prstGeom>
          <a:noFill/>
        </p:spPr>
      </p:pic>
    </p:spTree>
    <p:extLst>
      <p:ext uri="{BB962C8B-B14F-4D97-AF65-F5344CB8AC3E}">
        <p14:creationId xmlns:p14="http://schemas.microsoft.com/office/powerpoint/2010/main" val="307371032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67A66-E50D-7348-8608-C791F5B15CC6}"/>
              </a:ext>
            </a:extLst>
          </p:cNvPr>
          <p:cNvSpPr>
            <a:spLocks noGrp="1"/>
          </p:cNvSpPr>
          <p:nvPr>
            <p:ph type="title"/>
          </p:nvPr>
        </p:nvSpPr>
        <p:spPr/>
        <p:txBody>
          <a:bodyPr/>
          <a:lstStyle/>
          <a:p>
            <a:r>
              <a:rPr lang="en-US" dirty="0"/>
              <a:t>Key Takeaways</a:t>
            </a:r>
          </a:p>
        </p:txBody>
      </p:sp>
      <p:sp>
        <p:nvSpPr>
          <p:cNvPr id="3" name="Content Placeholder 2">
            <a:extLst>
              <a:ext uri="{FF2B5EF4-FFF2-40B4-BE49-F238E27FC236}">
                <a16:creationId xmlns:a16="http://schemas.microsoft.com/office/drawing/2014/main" id="{581DD433-85FB-2C41-B45B-AAC5F3C15AB3}"/>
              </a:ext>
            </a:extLst>
          </p:cNvPr>
          <p:cNvSpPr>
            <a:spLocks noGrp="1"/>
          </p:cNvSpPr>
          <p:nvPr>
            <p:ph idx="1"/>
          </p:nvPr>
        </p:nvSpPr>
        <p:spPr/>
        <p:txBody>
          <a:bodyPr/>
          <a:lstStyle/>
          <a:p>
            <a:r>
              <a:rPr lang="en-US" dirty="0"/>
              <a:t>I wished there was a little bit more time spent on the RNN side of things since it appears as if RNNs are superior in their modeling abilities to traditional time series analysis.  Alternatively, have you considered a Time Series 2 course?</a:t>
            </a:r>
          </a:p>
          <a:p>
            <a:endParaRPr lang="en-US" dirty="0"/>
          </a:p>
        </p:txBody>
      </p:sp>
    </p:spTree>
    <p:extLst>
      <p:ext uri="{BB962C8B-B14F-4D97-AF65-F5344CB8AC3E}">
        <p14:creationId xmlns:p14="http://schemas.microsoft.com/office/powerpoint/2010/main" val="3850613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689</Words>
  <Application>Microsoft Macintosh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RNN Analysis of Sunspot Data</vt:lpstr>
      <vt:lpstr>Melanoma Forecasting with Sunspot Data</vt:lpstr>
      <vt:lpstr>RNN Analysis of Pollution Data to Predict Mortality </vt:lpstr>
      <vt:lpstr>Mortality Forecasts with Pollution Data</vt:lpstr>
      <vt:lpstr>Google Stock Price Predictions using RNN </vt:lpstr>
      <vt:lpstr>Stock Forecasts</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RNN Analysis of Sunspot Data</dc:title>
  <dc:creator>Daniel Byrne</dc:creator>
  <cp:lastModifiedBy>Daniel Byrne</cp:lastModifiedBy>
  <cp:revision>1</cp:revision>
  <dcterms:created xsi:type="dcterms:W3CDTF">2019-11-20T02:25:54Z</dcterms:created>
  <dcterms:modified xsi:type="dcterms:W3CDTF">2019-11-20T02:27:31Z</dcterms:modified>
</cp:coreProperties>
</file>