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8"/>
    <p:restoredTop sz="96868"/>
  </p:normalViewPr>
  <p:slideViewPr>
    <p:cSldViewPr snapToGrid="0" snapToObjects="1">
      <p:cViewPr varScale="1">
        <p:scale>
          <a:sx n="131" d="100"/>
          <a:sy n="131" d="100"/>
        </p:scale>
        <p:origin x="192" y="520"/>
      </p:cViewPr>
      <p:guideLst/>
    </p:cSldViewPr>
  </p:slideViewPr>
  <p:outlineViewPr>
    <p:cViewPr>
      <p:scale>
        <a:sx n="33" d="100"/>
        <a:sy n="33" d="100"/>
      </p:scale>
      <p:origin x="0" y="-6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profootballapi.com/docs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5C00-19EB-E742-B171-6E4007E09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91201" y="1020463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Time Series Modeling of NFL Games for Predicting Betting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5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FF6C1-E30C-8E4D-8F37-1C53CCA8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54" y="571500"/>
            <a:ext cx="4526328" cy="1266265"/>
          </a:xfrm>
        </p:spPr>
        <p:txBody>
          <a:bodyPr>
            <a:normAutofit/>
          </a:bodyPr>
          <a:lstStyle/>
          <a:p>
            <a:r>
              <a:rPr lang="en-US" sz="4400" b="1"/>
              <a:t>Regressors</a:t>
            </a:r>
            <a:endParaRPr lang="en-US" sz="440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276CF47-78D1-45D4-B8A5-05DD68D9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5589425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297D69A-2E48-B247-9F53-FBC5D1A282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50708" y="759229"/>
            <a:ext cx="5099864" cy="4079891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7D060-AF6E-934C-A817-6C162DD82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1610" y="1761688"/>
            <a:ext cx="4531072" cy="338165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Depending on the teams there were varying levels of cross correlation between some of the more interesting regression parameter candidates</a:t>
            </a:r>
          </a:p>
          <a:p>
            <a:pPr lvl="0">
              <a:lnSpc>
                <a:spcPct val="110000"/>
              </a:lnSpc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Turnovers, total yards, penalties, and punt yards seemed to have more lagging effect than others</a:t>
            </a:r>
          </a:p>
          <a:p>
            <a:pPr lvl="0">
              <a:lnSpc>
                <a:spcPct val="110000"/>
              </a:lnSpc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Intuition states that if a team is high on turnovers one week, coaches and players would be extra cautious in preventing turnovers the next week</a:t>
            </a:r>
          </a:p>
          <a:p>
            <a:pPr>
              <a:lnSpc>
                <a:spcPct val="110000"/>
              </a:lnSpc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Cross Correlation Plots varied from team to team, and thus domain knowledge augmented analysis in selecting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14061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Arima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 chose a list of regressors that seemed to have significance across a broad range of teams selected, although individually these regressors may or may not be appropriate for every team model.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Due to the short time series data horizon (1 3/4 regular seasons), variations in the data appear random and prove difficult to model.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Regressors :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Total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Turnovers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Penalty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Punt yards and lag1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/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an ARIMA model for each selected team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2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mlp</a:t>
            </a:r>
            <a:r>
              <a:rPr lang="en-US" dirty="0"/>
              <a:t>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 intentionally chose a model that would overfit due to the short time series. Adding capacity with noisy data can help to tease out some underlying patterns. However you risk modeling noise.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Forced lags of 1 to keep consistent. However, I placed an option in the method to allow the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routine to choose the lags for the score.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Allowed the MLP routine to exclude regressors showing no significance.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Regressors :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Total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Turnovers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Penalty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Punt yards and lag1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/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a MLP Neural Network model for each selected team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5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VAR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VAR OLS algorithm picks the lags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AIC is the Information criteria used.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Regressors :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Total yards 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Turnovers 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Penalty yards 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Punt yards </a:t>
            </a:r>
          </a:p>
          <a:p>
            <a:pPr lvl="0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/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a “trend” VAR model for each selected team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6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ensemble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This model simply averages the results of the other 3 models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team models for each of ARIMA, VAR, and MLP models. Averages the predictions from these models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1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89E3-1868-744E-AA23-4F712282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A94BB-3711-DB4A-9552-730809014A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Vegas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Vegas had DAL as a 2.5 point road favorite, they ended up losing by 7.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over under was predicted to be 43.5, the actual was 55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money line settled at -150 for DAL. CHI ended up winning.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69705-C5A0-7A44-A897-1D37E9C27C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Time Series model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Each TS model would have won on the money line predicting CHI to win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Each TS model would have won on the over under, predicting over.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Each TS model would have won against the spread predicting Chicago to win.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D5126-CE90-6C43-8CDD-672574217F3B}"/>
              </a:ext>
            </a:extLst>
          </p:cNvPr>
          <p:cNvSpPr/>
          <p:nvPr/>
        </p:nvSpPr>
        <p:spPr>
          <a:xfrm>
            <a:off x="685800" y="1631383"/>
            <a:ext cx="7457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ran the code to predict the outcome of the DAL @ CHI game.</a:t>
            </a:r>
          </a:p>
        </p:txBody>
      </p:sp>
    </p:spTree>
    <p:extLst>
      <p:ext uri="{BB962C8B-B14F-4D97-AF65-F5344CB8AC3E}">
        <p14:creationId xmlns:p14="http://schemas.microsoft.com/office/powerpoint/2010/main" val="362944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4873A3-581C-B641-9D73-1968460A8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28205"/>
              </p:ext>
            </p:extLst>
          </p:nvPr>
        </p:nvGraphicFramePr>
        <p:xfrm>
          <a:off x="350196" y="1843939"/>
          <a:ext cx="11267711" cy="4106097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{5C22544A-7EE6-4342-B048-85BDC9FD1C3A}</a:tableStyleId>
              </a:tblPr>
              <a:tblGrid>
                <a:gridCol w="1102281">
                  <a:extLst>
                    <a:ext uri="{9D8B030D-6E8A-4147-A177-3AD203B41FA5}">
                      <a16:colId xmlns:a16="http://schemas.microsoft.com/office/drawing/2014/main" val="4257262560"/>
                    </a:ext>
                  </a:extLst>
                </a:gridCol>
                <a:gridCol w="1041748">
                  <a:extLst>
                    <a:ext uri="{9D8B030D-6E8A-4147-A177-3AD203B41FA5}">
                      <a16:colId xmlns:a16="http://schemas.microsoft.com/office/drawing/2014/main" val="2889672487"/>
                    </a:ext>
                  </a:extLst>
                </a:gridCol>
                <a:gridCol w="2062430">
                  <a:extLst>
                    <a:ext uri="{9D8B030D-6E8A-4147-A177-3AD203B41FA5}">
                      <a16:colId xmlns:a16="http://schemas.microsoft.com/office/drawing/2014/main" val="1881784514"/>
                    </a:ext>
                  </a:extLst>
                </a:gridCol>
                <a:gridCol w="1024889">
                  <a:extLst>
                    <a:ext uri="{9D8B030D-6E8A-4147-A177-3AD203B41FA5}">
                      <a16:colId xmlns:a16="http://schemas.microsoft.com/office/drawing/2014/main" val="2035279598"/>
                    </a:ext>
                  </a:extLst>
                </a:gridCol>
                <a:gridCol w="2025586">
                  <a:extLst>
                    <a:ext uri="{9D8B030D-6E8A-4147-A177-3AD203B41FA5}">
                      <a16:colId xmlns:a16="http://schemas.microsoft.com/office/drawing/2014/main" val="1892562484"/>
                    </a:ext>
                  </a:extLst>
                </a:gridCol>
                <a:gridCol w="760763">
                  <a:extLst>
                    <a:ext uri="{9D8B030D-6E8A-4147-A177-3AD203B41FA5}">
                      <a16:colId xmlns:a16="http://schemas.microsoft.com/office/drawing/2014/main" val="3168638245"/>
                    </a:ext>
                  </a:extLst>
                </a:gridCol>
                <a:gridCol w="646117">
                  <a:extLst>
                    <a:ext uri="{9D8B030D-6E8A-4147-A177-3AD203B41FA5}">
                      <a16:colId xmlns:a16="http://schemas.microsoft.com/office/drawing/2014/main" val="3283631224"/>
                    </a:ext>
                  </a:extLst>
                </a:gridCol>
                <a:gridCol w="1310453">
                  <a:extLst>
                    <a:ext uri="{9D8B030D-6E8A-4147-A177-3AD203B41FA5}">
                      <a16:colId xmlns:a16="http://schemas.microsoft.com/office/drawing/2014/main" val="3403909843"/>
                    </a:ext>
                  </a:extLst>
                </a:gridCol>
                <a:gridCol w="1293444">
                  <a:extLst>
                    <a:ext uri="{9D8B030D-6E8A-4147-A177-3AD203B41FA5}">
                      <a16:colId xmlns:a16="http://schemas.microsoft.com/office/drawing/2014/main" val="1605085818"/>
                    </a:ext>
                  </a:extLst>
                </a:gridCol>
              </a:tblGrid>
              <a:tr h="86255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team1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team1prediction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team2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team2prediction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ASE_t1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ASE_t2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138473"/>
                  </a:ext>
                </a:extLst>
              </a:tr>
              <a:tr h="71879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ARIMA</a:t>
                      </a:r>
                      <a:endParaRPr 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DAL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27.17111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29.09288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-2.0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26.740406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16.751646</a:t>
                      </a:r>
                      <a:endParaRPr 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68310"/>
                  </a:ext>
                </a:extLst>
              </a:tr>
              <a:tr h="71879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endParaRPr 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DAL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19.97455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35.51342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-15.5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4.102442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110.531933</a:t>
                      </a:r>
                      <a:endParaRPr 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69702"/>
                  </a:ext>
                </a:extLst>
              </a:tr>
              <a:tr h="71879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MLP</a:t>
                      </a:r>
                      <a:endParaRPr 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DAL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22.98711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22.51853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169.335334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2.194764</a:t>
                      </a:r>
                      <a:endParaRPr 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06021" marT="106021" marB="10602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414756"/>
                  </a:ext>
                </a:extLst>
              </a:tr>
              <a:tr h="108717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Ensemble</a:t>
                      </a:r>
                      <a:endParaRPr 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DAL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23.37759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29.04161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-5.5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200.178182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129.478343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03886" marR="122332" marT="122332" marB="1223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71028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0CA0FD39-80AE-1D4F-8A95-D555A2B4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48" y="693772"/>
            <a:ext cx="10396882" cy="115814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596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488C-A02C-604F-86C3-83283F2D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04089"/>
          </a:xfrm>
        </p:spPr>
        <p:txBody>
          <a:bodyPr anchor="ctr"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E3700-0081-0742-BA11-2956B43C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916349"/>
            <a:ext cx="10394707" cy="34655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was good in predicting at least one game.  More testing is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mlp</a:t>
            </a:r>
            <a:r>
              <a:rPr lang="en-US" dirty="0"/>
              <a:t> model in particular needs more evaluation. Overfitting might not be appropriate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additional parameters to the model could help identifying weak signals embedded in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statistics on key players(quarterback, </a:t>
            </a:r>
            <a:r>
              <a:rPr lang="en-US"/>
              <a:t>running back) </a:t>
            </a:r>
            <a:r>
              <a:rPr lang="en-US" dirty="0"/>
              <a:t>into </a:t>
            </a:r>
            <a:r>
              <a:rPr lang="en-US"/>
              <a:t>the ensemble </a:t>
            </a:r>
            <a:r>
              <a:rPr lang="en-US" dirty="0"/>
              <a:t>could help</a:t>
            </a:r>
          </a:p>
        </p:txBody>
      </p:sp>
    </p:spTree>
    <p:extLst>
      <p:ext uri="{BB962C8B-B14F-4D97-AF65-F5344CB8AC3E}">
        <p14:creationId xmlns:p14="http://schemas.microsoft.com/office/powerpoint/2010/main" val="41280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6">
            <a:extLst>
              <a:ext uri="{FF2B5EF4-FFF2-40B4-BE49-F238E27FC236}">
                <a16:creationId xmlns:a16="http://schemas.microsoft.com/office/drawing/2014/main" id="{53CD781F-F935-4310-9C70-32C9B03A1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389415A-F11F-49E4-B0C5-CF7FF9C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0" name="Rectangle 29">
              <a:extLst>
                <a:ext uri="{FF2B5EF4-FFF2-40B4-BE49-F238E27FC236}">
                  <a16:creationId xmlns:a16="http://schemas.microsoft.com/office/drawing/2014/main" id="{91A09D7C-72C0-44A7-95A9-038C62939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B1A95B7-C468-4483-B6EA-858374AB5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8F968-C120-4C1E-B281-A62213BD2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63CA7DF2-0CA1-B546-B7C7-E19FF7DA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229" y="685800"/>
            <a:ext cx="4903454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p:pic>
        <p:nvPicPr>
          <p:cNvPr id="12" name="Picture" descr="Greys Sports Almanac">
            <a:extLst>
              <a:ext uri="{FF2B5EF4-FFF2-40B4-BE49-F238E27FC236}">
                <a16:creationId xmlns:a16="http://schemas.microsoft.com/office/drawing/2014/main" id="{71AB55F1-2EBB-B54B-80B5-570785B361CC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4"/>
          <a:srcRect l="45881" r="1510" b="1"/>
          <a:stretch/>
        </p:blipFill>
        <p:spPr bwMode="auto">
          <a:xfrm>
            <a:off x="404226" y="10"/>
            <a:ext cx="5312664" cy="530158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EFDEEA-716E-EB4E-82F6-92A307F78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4089" y="1618736"/>
            <a:ext cx="4908593" cy="3755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Professional sports bettors win/loss records can be thought of as a stationary process centered around a mean independent of 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Bettors make $93,000 a year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Gamblers on average win between 53% and 55% of the 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Even a 1% increase in winnings can equate to thousands of dollars in income.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24468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1251-9383-B24C-B7AF-966590FE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1390135"/>
          </a:xfrm>
        </p:spPr>
        <p:txBody>
          <a:bodyPr/>
          <a:lstStyle/>
          <a:p>
            <a:r>
              <a:rPr lang="en-US" b="1" dirty="0"/>
              <a:t>Cyclical Patterns And Means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8D0D7-4A7E-9648-B8CA-1953E6BFE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075936"/>
            <a:ext cx="4126861" cy="3298650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There is a natural cyclic pattern in stats modeling human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Dak</a:t>
            </a:r>
            <a:r>
              <a:rPr lang="en-US" dirty="0"/>
              <a:t> Prescott’s season completion% in 2016, 2018, and 2019 are within +/-1% of his career average.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Indicating over 16+ games, there is still an underlying mean time series dictating its behavior.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This fact has driven bettors to rely on linear time invariant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2FC78C9D-231E-CE4D-962A-0B10C66B978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 bwMode="auto">
          <a:xfrm>
            <a:off x="5276335" y="685800"/>
            <a:ext cx="5993027" cy="48129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693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B67B03-0258-064D-8BD7-31E62ABB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4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 descr="A close up of a map&#10;&#10;Description automatically generated">
            <a:extLst>
              <a:ext uri="{FF2B5EF4-FFF2-40B4-BE49-F238E27FC236}">
                <a16:creationId xmlns:a16="http://schemas.microsoft.com/office/drawing/2014/main" id="{EFBBB7AE-9635-234E-8793-C5BC1ABFC7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 bwMode="auto">
          <a:xfrm>
            <a:off x="1392383" y="689358"/>
            <a:ext cx="5274544" cy="4219634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B5D76-1E97-D949-97E6-5991D6CDA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6592" y="2071048"/>
            <a:ext cx="3076090" cy="3072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can consider the individual seasons of a player’s or a team’s performance as different realizations of the same stationary process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can model this process to predict performance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19E0-5AEA-D94B-9364-6A797668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56A2-C57B-7B41-9A76-90507D84B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1428" y="1760233"/>
            <a:ext cx="3230627" cy="369331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Modeling team / players performances with time series modeling should be possible</a:t>
            </a:r>
          </a:p>
          <a:p>
            <a:pPr lvl="0"/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If we can predict the highs and lows, we should be able to predict the winner and margin of victory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A16E6-5157-3143-92A7-FCF405D47B22}"/>
              </a:ext>
            </a:extLst>
          </p:cNvPr>
          <p:cNvSpPr txBox="1"/>
          <p:nvPr/>
        </p:nvSpPr>
        <p:spPr>
          <a:xfrm>
            <a:off x="685802" y="1760233"/>
            <a:ext cx="39356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Coach and Player performances naturally waver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performances can be viewed as linear combinations of players’ and coaches’ performances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Aggregate metrics like total yards are summed representations of the underlying coaches and players.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Performances exhibit properties of stationary time series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C36BBD-A264-CB41-9E24-44B9F473BEAD}"/>
              </a:ext>
            </a:extLst>
          </p:cNvPr>
          <p:cNvSpPr txBox="1">
            <a:spLocks/>
          </p:cNvSpPr>
          <p:nvPr/>
        </p:nvSpPr>
        <p:spPr>
          <a:xfrm>
            <a:off x="8056605" y="1678823"/>
            <a:ext cx="3230628" cy="36933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Model each team as a stationary time series to predict score</a:t>
            </a:r>
          </a:p>
          <a:p>
            <a:pPr lvl="0"/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Difference the predictions to obtain the margin of victory</a:t>
            </a:r>
          </a:p>
          <a:p>
            <a:pPr lvl="0"/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Win millions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9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8AEF-D176-8D4B-A7ED-4D125C2B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96DA-4624-8042-9C57-96F1255D40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numCol="2">
            <a:normAutofit lnSpcReduction="10000"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Teams change composition year over year.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Consequently, teams can go from being very horrible to very good.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Ravens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49ers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Or go the other way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Jaguars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Rams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Short time series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Short time series (12 game observations / team in NFL this season) are hard to model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AR parameter estimations fail to converge on shorter time series,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Teams performances from year to year might not be consistent enough to include prior year data</a:t>
            </a:r>
          </a:p>
        </p:txBody>
      </p:sp>
    </p:spTree>
    <p:extLst>
      <p:ext uri="{BB962C8B-B14F-4D97-AF65-F5344CB8AC3E}">
        <p14:creationId xmlns:p14="http://schemas.microsoft.com/office/powerpoint/2010/main" val="3078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8873-1DE5-3B4F-BB76-08242A07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45994"/>
            <a:ext cx="10396882" cy="1151965"/>
          </a:xfrm>
        </p:spPr>
        <p:txBody>
          <a:bodyPr>
            <a:normAutofit/>
          </a:bodyPr>
          <a:lstStyle/>
          <a:p>
            <a:r>
              <a:rPr lang="en-US" b="1" dirty="0"/>
              <a:t>Challenges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63CF-C9F5-9C4B-A148-23AFB90D1F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286000"/>
            <a:ext cx="4219832" cy="3274541"/>
          </a:xfrm>
        </p:spPr>
        <p:txBody>
          <a:bodyPr numCol="1"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Composite forecasts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Non-linear time series models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Threshold autoregressive (TAR)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Self-exiting TAR (SETAR)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Modeling by analogy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Domain knowledge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8F7CF9-3229-514F-96D1-8D246DEAA457}"/>
              </a:ext>
            </a:extLst>
          </p:cNvPr>
          <p:cNvSpPr/>
          <p:nvPr/>
        </p:nvSpPr>
        <p:spPr>
          <a:xfrm>
            <a:off x="685801" y="1692550"/>
            <a:ext cx="7259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Following methods work well in practice for short TS data:</a:t>
            </a:r>
          </a:p>
        </p:txBody>
      </p:sp>
    </p:spTree>
    <p:extLst>
      <p:ext uri="{BB962C8B-B14F-4D97-AF65-F5344CB8AC3E}">
        <p14:creationId xmlns:p14="http://schemas.microsoft.com/office/powerpoint/2010/main" val="381236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CD781F-F935-4310-9C70-32C9B03A1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389415A-F11F-49E4-B0C5-CF7FF9C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91A09D7C-72C0-44A7-95A9-038C62939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B1A95B7-C468-4483-B6EA-858374AB5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68F968-C120-4C1E-B281-A62213BD2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7F889B-57C1-9042-BDAA-6B2BAA67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3919"/>
            <a:ext cx="4903454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data</a:t>
            </a:r>
          </a:p>
        </p:txBody>
      </p:sp>
      <p:pic>
        <p:nvPicPr>
          <p:cNvPr id="6" name="Picture" descr="ProFootballAPI.Com">
            <a:extLst>
              <a:ext uri="{FF2B5EF4-FFF2-40B4-BE49-F238E27FC236}">
                <a16:creationId xmlns:a16="http://schemas.microsoft.com/office/drawing/2014/main" id="{F7F0706D-57C9-6E47-8F18-368A8ACF07F6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4"/>
          <a:srcRect l="12403" r="8180" b="-1"/>
          <a:stretch/>
        </p:blipFill>
        <p:spPr bwMode="auto">
          <a:xfrm>
            <a:off x="212047" y="270620"/>
            <a:ext cx="5312664" cy="511567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29EF2-996E-2042-AC19-22021E82A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1" y="1837766"/>
            <a:ext cx="4986682" cy="3536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 pulled data from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profootballapi.Com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using the schedule and team APIs. The r code to query the API is in the accompanying code.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Eliminated some columns not pertaining to my models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Created a few calculated columns for score,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isHome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and won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Added lags of total yards, punt yards, penalty yards, and turnovers for modeling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7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224A3E-4469-6C42-962F-81D788CB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33846"/>
              </p:ext>
            </p:extLst>
          </p:nvPr>
        </p:nvGraphicFramePr>
        <p:xfrm>
          <a:off x="396843" y="1638380"/>
          <a:ext cx="10912828" cy="3174517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1029504">
                  <a:extLst>
                    <a:ext uri="{9D8B030D-6E8A-4147-A177-3AD203B41FA5}">
                      <a16:colId xmlns:a16="http://schemas.microsoft.com/office/drawing/2014/main" val="1802219281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995597674"/>
                    </a:ext>
                  </a:extLst>
                </a:gridCol>
                <a:gridCol w="771942">
                  <a:extLst>
                    <a:ext uri="{9D8B030D-6E8A-4147-A177-3AD203B41FA5}">
                      <a16:colId xmlns:a16="http://schemas.microsoft.com/office/drawing/2014/main" val="918675689"/>
                    </a:ext>
                  </a:extLst>
                </a:gridCol>
                <a:gridCol w="656225">
                  <a:extLst>
                    <a:ext uri="{9D8B030D-6E8A-4147-A177-3AD203B41FA5}">
                      <a16:colId xmlns:a16="http://schemas.microsoft.com/office/drawing/2014/main" val="3605724244"/>
                    </a:ext>
                  </a:extLst>
                </a:gridCol>
                <a:gridCol w="631963">
                  <a:extLst>
                    <a:ext uri="{9D8B030D-6E8A-4147-A177-3AD203B41FA5}">
                      <a16:colId xmlns:a16="http://schemas.microsoft.com/office/drawing/2014/main" val="2175670929"/>
                    </a:ext>
                  </a:extLst>
                </a:gridCol>
                <a:gridCol w="579704">
                  <a:extLst>
                    <a:ext uri="{9D8B030D-6E8A-4147-A177-3AD203B41FA5}">
                      <a16:colId xmlns:a16="http://schemas.microsoft.com/office/drawing/2014/main" val="2311617340"/>
                    </a:ext>
                  </a:extLst>
                </a:gridCol>
                <a:gridCol w="844732">
                  <a:extLst>
                    <a:ext uri="{9D8B030D-6E8A-4147-A177-3AD203B41FA5}">
                      <a16:colId xmlns:a16="http://schemas.microsoft.com/office/drawing/2014/main" val="921639008"/>
                    </a:ext>
                  </a:extLst>
                </a:gridCol>
                <a:gridCol w="786873">
                  <a:extLst>
                    <a:ext uri="{9D8B030D-6E8A-4147-A177-3AD203B41FA5}">
                      <a16:colId xmlns:a16="http://schemas.microsoft.com/office/drawing/2014/main" val="1080452095"/>
                    </a:ext>
                  </a:extLst>
                </a:gridCol>
                <a:gridCol w="450922">
                  <a:extLst>
                    <a:ext uri="{9D8B030D-6E8A-4147-A177-3AD203B41FA5}">
                      <a16:colId xmlns:a16="http://schemas.microsoft.com/office/drawing/2014/main" val="3866957389"/>
                    </a:ext>
                  </a:extLst>
                </a:gridCol>
                <a:gridCol w="715950">
                  <a:extLst>
                    <a:ext uri="{9D8B030D-6E8A-4147-A177-3AD203B41FA5}">
                      <a16:colId xmlns:a16="http://schemas.microsoft.com/office/drawing/2014/main" val="3688479870"/>
                    </a:ext>
                  </a:extLst>
                </a:gridCol>
                <a:gridCol w="715950">
                  <a:extLst>
                    <a:ext uri="{9D8B030D-6E8A-4147-A177-3AD203B41FA5}">
                      <a16:colId xmlns:a16="http://schemas.microsoft.com/office/drawing/2014/main" val="1535856432"/>
                    </a:ext>
                  </a:extLst>
                </a:gridCol>
                <a:gridCol w="699153">
                  <a:extLst>
                    <a:ext uri="{9D8B030D-6E8A-4147-A177-3AD203B41FA5}">
                      <a16:colId xmlns:a16="http://schemas.microsoft.com/office/drawing/2014/main" val="3068753161"/>
                    </a:ext>
                  </a:extLst>
                </a:gridCol>
                <a:gridCol w="1136013">
                  <a:extLst>
                    <a:ext uri="{9D8B030D-6E8A-4147-A177-3AD203B41FA5}">
                      <a16:colId xmlns:a16="http://schemas.microsoft.com/office/drawing/2014/main" val="2459795323"/>
                    </a:ext>
                  </a:extLst>
                </a:gridCol>
                <a:gridCol w="529187">
                  <a:extLst>
                    <a:ext uri="{9D8B030D-6E8A-4147-A177-3AD203B41FA5}">
                      <a16:colId xmlns:a16="http://schemas.microsoft.com/office/drawing/2014/main" val="2352494547"/>
                    </a:ext>
                  </a:extLst>
                </a:gridCol>
                <a:gridCol w="704752">
                  <a:extLst>
                    <a:ext uri="{9D8B030D-6E8A-4147-A177-3AD203B41FA5}">
                      <a16:colId xmlns:a16="http://schemas.microsoft.com/office/drawing/2014/main" val="1205197002"/>
                    </a:ext>
                  </a:extLst>
                </a:gridCol>
              </a:tblGrid>
              <a:tr h="269209"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opponent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totfd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pen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penyds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trnovr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ptyds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ptavg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gamedate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won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779511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MIA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643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2019-09-08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644504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ARI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2019-09-15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063177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KC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2019-09-22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676809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CLE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384061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PIT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2019-10-06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026673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CIN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2019-10-13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35537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281B96F0-0DE4-B74F-B69F-26F8735F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8" y="275079"/>
            <a:ext cx="4903454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260251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1243</Words>
  <Application>Microsoft Macintosh PowerPoint</Application>
  <PresentationFormat>Widescreen</PresentationFormat>
  <Paragraphs>259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</vt:lpstr>
      <vt:lpstr>Impact</vt:lpstr>
      <vt:lpstr>Main Event</vt:lpstr>
      <vt:lpstr>Time Series Modeling of NFL Games for Predicting Betting Lines</vt:lpstr>
      <vt:lpstr>motivation</vt:lpstr>
      <vt:lpstr>Cyclical Patterns And Means</vt:lpstr>
      <vt:lpstr>PowerPoint Presentation</vt:lpstr>
      <vt:lpstr>theory</vt:lpstr>
      <vt:lpstr>Challenges</vt:lpstr>
      <vt:lpstr>Challenges Continued…</vt:lpstr>
      <vt:lpstr>data</vt:lpstr>
      <vt:lpstr>Sample data</vt:lpstr>
      <vt:lpstr>Regressors</vt:lpstr>
      <vt:lpstr>Arima model method</vt:lpstr>
      <vt:lpstr>mlp model method</vt:lpstr>
      <vt:lpstr>VAR model method</vt:lpstr>
      <vt:lpstr>ensemble model method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Modeling of NFL Games for Predicting Betting Lines</dc:title>
  <dc:creator>Daniel Byrne</dc:creator>
  <cp:lastModifiedBy>Daniel Byrne</cp:lastModifiedBy>
  <cp:revision>3</cp:revision>
  <dcterms:created xsi:type="dcterms:W3CDTF">2019-12-07T01:27:27Z</dcterms:created>
  <dcterms:modified xsi:type="dcterms:W3CDTF">2019-12-07T01:33:57Z</dcterms:modified>
</cp:coreProperties>
</file>