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  <p:sldId id="348" r:id="rId97"/>
    <p:sldId id="349" r:id="rId98"/>
    <p:sldId id="350" r:id="rId99"/>
  </p:sldIdLst>
  <p:sldSz cy="5143500" cx="9144000"/>
  <p:notesSz cx="6858000" cy="9144000"/>
  <p:embeddedFontLst>
    <p:embeddedFont>
      <p:font typeface="Montserrat"/>
      <p:regular r:id="rId100"/>
      <p:bold r:id="rId101"/>
      <p:italic r:id="rId102"/>
      <p:boldItalic r:id="rId10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3" Type="http://schemas.openxmlformats.org/officeDocument/2006/relationships/font" Target="fonts/Montserrat-boldItalic.fntdata"/><Relationship Id="rId102" Type="http://schemas.openxmlformats.org/officeDocument/2006/relationships/font" Target="fonts/Montserrat-italic.fntdata"/><Relationship Id="rId101" Type="http://schemas.openxmlformats.org/officeDocument/2006/relationships/font" Target="fonts/Montserrat-bold.fntdata"/><Relationship Id="rId100" Type="http://schemas.openxmlformats.org/officeDocument/2006/relationships/font" Target="fonts/Montserrat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7" Type="http://schemas.openxmlformats.org/officeDocument/2006/relationships/slide" Target="slides/slide93.xml"/><Relationship Id="rId96" Type="http://schemas.openxmlformats.org/officeDocument/2006/relationships/slide" Target="slides/slide92.xml"/><Relationship Id="rId11" Type="http://schemas.openxmlformats.org/officeDocument/2006/relationships/slide" Target="slides/slide7.xml"/><Relationship Id="rId99" Type="http://schemas.openxmlformats.org/officeDocument/2006/relationships/slide" Target="slides/slide95.xml"/><Relationship Id="rId10" Type="http://schemas.openxmlformats.org/officeDocument/2006/relationships/slide" Target="slides/slide6.xml"/><Relationship Id="rId98" Type="http://schemas.openxmlformats.org/officeDocument/2006/relationships/slide" Target="slides/slide94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9" Type="http://schemas.openxmlformats.org/officeDocument/2006/relationships/slide" Target="slides/slide85.xml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ea6b58a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5ea6b58a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ea6b58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ea6b58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ea6b58a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ea6b58a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6af69ef6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6af69ef6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af69ef6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af69ef6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6af69ef6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6af69ef6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af69ef6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6af69ef6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5ea6b58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5ea6b58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5ea6b58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5ea6b58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5ea6b58a6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5ea6b58a6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ea6b58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ea6b58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5ea6b58a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5ea6b58a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5ea6b58a6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5ea6b58a6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ea6b58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ea6b58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ea6b58a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ea6b58a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5ea6b58a6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5ea6b58a6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6af69ef6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6af69ef6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7e9df5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7e9df5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7e9df5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7e9df5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7e9df5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7e9df5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6af69ef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6af69ef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7e9df59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7e9df59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67e9df5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267e9df5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67e9df59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67e9df59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67e9df59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267e9df59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267e9df59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267e9df59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7e9df592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67e9df592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67e9df592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67e9df592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67e9df59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67e9df59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67e9df59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267e9df59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67e9df592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67e9df5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af69ef6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af69ef6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7e9df592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67e9df592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7e9df59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67e9df59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67e9df592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67e9df592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267e9df592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267e9df592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267e9df592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267e9df592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67e9df592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67e9df592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67e9df592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67e9df592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67e9df592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67e9df592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267e9df592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267e9df592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267e9df592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267e9df592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f69ef6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f69e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267e9df59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267e9df59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67e9df592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67e9df592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67e9df592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67e9df592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267e9df592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267e9df592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267e9df592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267e9df592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67e9df592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67e9df592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g267e9df592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4" name="Google Shape;1124;g267e9df592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267e9df592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267e9df592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6af69ef6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6af69ef6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26af69ef6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26af69ef6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ea6b58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ea6b58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26af69ef6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26af69ef6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26af69ef6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26af69ef6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26af69ef6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26af69ef6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6af69ef6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1" name="Google Shape;1181;g26af69ef6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26af69ef67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26af69ef67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26af69ef6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26af69ef6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6af69ef6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6af69ef6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6af69ef6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6af69ef6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26af69ef67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26af69ef67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26af69ef67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26af69ef67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f69ef6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f69ef6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g26af69ef6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g26af69ef6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6af69ef67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7" name="Google Shape;1247;g26af69ef67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67e9df592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67e9df592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685db69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685db69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26af69ef67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0" name="Google Shape;1270;g26af69ef67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6af69ef6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6af69ef6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267e9df592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267e9df592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67e9df592_0_8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267e9df592_0_8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267e9df592_0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267e9df592_0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685db694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2685db694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af69ef6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af69ef6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685db694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685db694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2685db694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2685db694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2685db694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2685db694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2685db69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2685db69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9" name="Shape 1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0" name="Google Shape;1350;g26af69ef67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1" name="Google Shape;1351;g26af69ef67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6af69ef6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6af69ef6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6af69ef67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6af69ef67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6af69ef6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6af69ef6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g26af69ef67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0" name="Google Shape;1390;g26af69ef67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26af69ef6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26af69ef6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ea6b58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ea6b58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26af69ef67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26af69ef67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6af69ef6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6af69ef6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26af69ef67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26af69ef67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26af69ef67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0" name="Google Shape;1430;g26af69ef67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26af69ef67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7" name="Google Shape;1437;g26af69ef67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6af69ef67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26af69ef67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jpg"/><Relationship Id="rId4" Type="http://schemas.openxmlformats.org/officeDocument/2006/relationships/image" Target="../media/image19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jpg"/><Relationship Id="rId4" Type="http://schemas.openxmlformats.org/officeDocument/2006/relationships/image" Target="../media/image1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jp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jp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jp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jpg"/><Relationship Id="rId4" Type="http://schemas.openxmlformats.org/officeDocument/2006/relationships/image" Target="../media/image16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jp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jp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jpg"/><Relationship Id="rId4" Type="http://schemas.openxmlformats.org/officeDocument/2006/relationships/image" Target="../media/image1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jp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jp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.jp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1.jpg"/><Relationship Id="rId4" Type="http://schemas.openxmlformats.org/officeDocument/2006/relationships/image" Target="../media/image1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.jp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1.jp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.jp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1.jpg"/><Relationship Id="rId4" Type="http://schemas.openxmlformats.org/officeDocument/2006/relationships/image" Target="../media/image18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1.jp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1.jp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1.jp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Neural Networks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22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2"/>
          <p:cNvCxnSpPr>
            <a:endCxn id="137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2"/>
          <p:cNvCxnSpPr>
            <a:stCxn id="137" idx="2"/>
            <a:endCxn id="137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42" name="Google Shape;142;p22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p22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275400" y="1152475"/>
            <a:ext cx="411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Sends output back to itself!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-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this looks like over time!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452800" cy="6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Recurrent Neuron 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3" name="Google Shape;15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4" name="Google Shape;15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6" name="Google Shape;156;p23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3"/>
          <p:cNvCxnSpPr>
            <a:endCxn id="155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3"/>
          <p:cNvCxnSpPr>
            <a:stCxn id="155" idx="2"/>
            <a:endCxn id="155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23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1" name="Google Shape;161;p23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1998300" y="2681650"/>
            <a:ext cx="676159" cy="681298"/>
          </a:xfrm>
          <a:custGeom>
            <a:rect b="b" l="l" r="r" t="t"/>
            <a:pathLst>
              <a:path extrusionOk="0" h="22036" w="29902">
                <a:moveTo>
                  <a:pt x="0" y="0"/>
                </a:moveTo>
                <a:cubicBezTo>
                  <a:pt x="4975" y="1870"/>
                  <a:pt x="29015" y="7546"/>
                  <a:pt x="29850" y="11219"/>
                </a:cubicBezTo>
                <a:cubicBezTo>
                  <a:pt x="30685" y="14892"/>
                  <a:pt x="9149" y="20233"/>
                  <a:pt x="5009" y="22036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64" name="Google Shape;164;p23"/>
          <p:cNvSpPr/>
          <p:nvPr/>
        </p:nvSpPr>
        <p:spPr>
          <a:xfrm>
            <a:off x="42876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5" name="Google Shape;165;p23"/>
          <p:cNvCxnSpPr/>
          <p:nvPr/>
        </p:nvCxnSpPr>
        <p:spPr>
          <a:xfrm rot="10800000">
            <a:off x="47484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endCxn id="164" idx="4"/>
          </p:cNvCxnSpPr>
          <p:nvPr/>
        </p:nvCxnSpPr>
        <p:spPr>
          <a:xfrm rot="10800000">
            <a:off x="47508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3"/>
          <p:cNvCxnSpPr>
            <a:stCxn id="164" idx="2"/>
            <a:endCxn id="164" idx="6"/>
          </p:cNvCxnSpPr>
          <p:nvPr/>
        </p:nvCxnSpPr>
        <p:spPr>
          <a:xfrm>
            <a:off x="42876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3"/>
          <p:cNvSpPr txBox="1"/>
          <p:nvPr/>
        </p:nvSpPr>
        <p:spPr>
          <a:xfrm>
            <a:off x="45079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44579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23"/>
          <p:cNvSpPr txBox="1"/>
          <p:nvPr/>
        </p:nvSpPr>
        <p:spPr>
          <a:xfrm>
            <a:off x="42876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4305775" y="16692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5995150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3" name="Google Shape;173;p23"/>
          <p:cNvCxnSpPr/>
          <p:nvPr/>
        </p:nvCxnSpPr>
        <p:spPr>
          <a:xfrm rot="10800000">
            <a:off x="6455950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3"/>
          <p:cNvCxnSpPr>
            <a:endCxn id="172" idx="4"/>
          </p:cNvCxnSpPr>
          <p:nvPr/>
        </p:nvCxnSpPr>
        <p:spPr>
          <a:xfrm rot="10800000">
            <a:off x="6458350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3"/>
          <p:cNvCxnSpPr>
            <a:stCxn id="172" idx="2"/>
            <a:endCxn id="172" idx="6"/>
          </p:cNvCxnSpPr>
          <p:nvPr/>
        </p:nvCxnSpPr>
        <p:spPr>
          <a:xfrm>
            <a:off x="5995150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3"/>
          <p:cNvSpPr txBox="1"/>
          <p:nvPr/>
        </p:nvSpPr>
        <p:spPr>
          <a:xfrm>
            <a:off x="6215500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6165425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23"/>
          <p:cNvSpPr txBox="1"/>
          <p:nvPr/>
        </p:nvSpPr>
        <p:spPr>
          <a:xfrm>
            <a:off x="5995150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3"/>
          <p:cNvSpPr/>
          <p:nvPr/>
        </p:nvSpPr>
        <p:spPr>
          <a:xfrm>
            <a:off x="7482325" y="2581663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23"/>
          <p:cNvCxnSpPr/>
          <p:nvPr/>
        </p:nvCxnSpPr>
        <p:spPr>
          <a:xfrm rot="10800000">
            <a:off x="7943125" y="21460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endCxn id="179" idx="4"/>
          </p:cNvCxnSpPr>
          <p:nvPr/>
        </p:nvCxnSpPr>
        <p:spPr>
          <a:xfrm rot="10800000">
            <a:off x="7945525" y="35080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3"/>
          <p:cNvCxnSpPr>
            <a:stCxn id="179" idx="2"/>
            <a:endCxn id="179" idx="6"/>
          </p:cNvCxnSpPr>
          <p:nvPr/>
        </p:nvCxnSpPr>
        <p:spPr>
          <a:xfrm>
            <a:off x="7482325" y="3044863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7702675" y="2993313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7652600" y="2721913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Google Shape;185;p23"/>
          <p:cNvSpPr txBox="1"/>
          <p:nvPr/>
        </p:nvSpPr>
        <p:spPr>
          <a:xfrm>
            <a:off x="7482325" y="41894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3"/>
          <p:cNvSpPr txBox="1"/>
          <p:nvPr/>
        </p:nvSpPr>
        <p:spPr>
          <a:xfrm>
            <a:off x="2758050" y="2589075"/>
            <a:ext cx="67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latin typeface="Montserrat"/>
                <a:ea typeface="Montserrat"/>
                <a:cs typeface="Montserrat"/>
                <a:sym typeface="Montserrat"/>
              </a:rPr>
              <a:t>=</a:t>
            </a:r>
            <a:endParaRPr b="1" sz="6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6012100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3"/>
          <p:cNvSpPr txBox="1"/>
          <p:nvPr/>
        </p:nvSpPr>
        <p:spPr>
          <a:xfrm>
            <a:off x="7482325" y="16692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3"/>
          <p:cNvCxnSpPr>
            <a:endCxn id="172" idx="3"/>
          </p:cNvCxnSpPr>
          <p:nvPr/>
        </p:nvCxnSpPr>
        <p:spPr>
          <a:xfrm>
            <a:off x="5068518" y="2721994"/>
            <a:ext cx="1062300" cy="650400"/>
          </a:xfrm>
          <a:prstGeom prst="curvedConnector4">
            <a:avLst>
              <a:gd fmla="val 43614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3"/>
          <p:cNvCxnSpPr>
            <a:endCxn id="179" idx="3"/>
          </p:cNvCxnSpPr>
          <p:nvPr/>
        </p:nvCxnSpPr>
        <p:spPr>
          <a:xfrm>
            <a:off x="6772293" y="2721994"/>
            <a:ext cx="845700" cy="650400"/>
          </a:xfrm>
          <a:prstGeom prst="curvedConnector4">
            <a:avLst>
              <a:gd fmla="val 41979" name="adj1"/>
              <a:gd fmla="val 157471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3"/>
          <p:cNvCxnSpPr/>
          <p:nvPr/>
        </p:nvCxnSpPr>
        <p:spPr>
          <a:xfrm>
            <a:off x="3480750" y="2731900"/>
            <a:ext cx="921900" cy="64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8273043" y="2721994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3"/>
          <p:cNvCxnSpPr/>
          <p:nvPr/>
        </p:nvCxnSpPr>
        <p:spPr>
          <a:xfrm>
            <a:off x="4206950" y="4925525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3"/>
          <p:cNvSpPr txBox="1"/>
          <p:nvPr/>
        </p:nvSpPr>
        <p:spPr>
          <a:xfrm>
            <a:off x="3055050" y="4553500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Cells that are a function of inputs from previous time steps are also known as </a:t>
            </a:r>
            <a:r>
              <a:rPr i="1"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memory cells.</a:t>
            </a:r>
            <a:endParaRPr i="1"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flexible in their inputs and outputs, for both sequences and single vector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1" name="Google Shape;201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2" name="Google Shape;202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also create entire layers of Recurrent Neurons...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9" name="Google Shape;2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0" name="Google Shape;2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Layer with 3 Neurons: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26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6"/>
          <p:cNvCxnSpPr>
            <a:endCxn id="219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3" name="Google Shape;223;p26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4" name="Google Shape;224;p26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6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6" name="Google Shape;226;p26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6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28" name="Google Shape;228;p26"/>
          <p:cNvCxnSpPr>
            <a:endCxn id="223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6"/>
          <p:cNvCxnSpPr>
            <a:endCxn id="225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26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231" name="Google Shape;231;p26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26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3" name="Google Shape;233;p26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34" name="Google Shape;234;p26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27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7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>
            <a:endCxn id="245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" name="Google Shape;246;p27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8" name="Google Shape;248;p27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7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7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1" name="Google Shape;251;p27"/>
          <p:cNvCxnSpPr/>
          <p:nvPr/>
        </p:nvCxnSpPr>
        <p:spPr>
          <a:xfrm rot="10800000">
            <a:off x="702662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7"/>
          <p:cNvCxnSpPr/>
          <p:nvPr/>
        </p:nvCxnSpPr>
        <p:spPr>
          <a:xfrm rot="10800000">
            <a:off x="702902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7"/>
          <p:cNvSpPr txBox="1"/>
          <p:nvPr/>
        </p:nvSpPr>
        <p:spPr>
          <a:xfrm>
            <a:off x="656582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65658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56" name="Google Shape;256;p27"/>
          <p:cNvCxnSpPr>
            <a:endCxn id="257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8" name="Google Shape;258;p27"/>
          <p:cNvCxnSpPr/>
          <p:nvPr/>
        </p:nvCxnSpPr>
        <p:spPr>
          <a:xfrm>
            <a:off x="5604918" y="28196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7"/>
          <p:cNvCxnSpPr/>
          <p:nvPr/>
        </p:nvCxnSpPr>
        <p:spPr>
          <a:xfrm>
            <a:off x="7547293" y="28040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60" name="Google Shape;260;p27"/>
          <p:cNvSpPr txBox="1"/>
          <p:nvPr/>
        </p:nvSpPr>
        <p:spPr>
          <a:xfrm>
            <a:off x="2700400" y="4617675"/>
            <a:ext cx="159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Time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7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7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/>
          <p:nvPr/>
        </p:nvSpPr>
        <p:spPr>
          <a:xfrm>
            <a:off x="6405500" y="27341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7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>
            <a:off x="6518725" y="2970100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>
            <a:off x="6875575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>
            <a:off x="7228700" y="2963525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7"/>
          <p:cNvCxnSpPr/>
          <p:nvPr/>
        </p:nvCxnSpPr>
        <p:spPr>
          <a:xfrm>
            <a:off x="3891800" y="4972438"/>
            <a:ext cx="4407300" cy="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9" name="Google Shape;279;p2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are also very flexible in their inputs and outputs.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few examples.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0" name="Google Shape;280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1" name="Google Shape;281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7" name="Google Shape;287;p29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8" name="Google Shape;288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9" name="Google Shape;289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1" name="Google Shape;291;p29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29"/>
          <p:cNvCxnSpPr>
            <a:endCxn id="290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9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9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9"/>
          <p:cNvCxnSpPr>
            <a:endCxn id="296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29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1" name="Google Shape;301;p29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9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3" name="Google Shape;303;p29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29"/>
          <p:cNvCxnSpPr>
            <a:endCxn id="302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9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7" name="Google Shape;307;p29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9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29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0" name="Google Shape;310;p29"/>
          <p:cNvCxnSpPr>
            <a:endCxn id="308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9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13" name="Google Shape;313;p29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4" name="Google Shape;314;p29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9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6" name="Google Shape;316;p29"/>
          <p:cNvCxnSpPr>
            <a:endCxn id="314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9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29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30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Sequence to Vector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5" name="Google Shape;325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6" name="Google Shape;326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30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30"/>
          <p:cNvCxnSpPr>
            <a:endCxn id="327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0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2" name="Google Shape;332;p30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3" name="Google Shape;333;p30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4" name="Google Shape;334;p30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30"/>
          <p:cNvCxnSpPr>
            <a:endCxn id="333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30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38" name="Google Shape;338;p30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0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30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30"/>
          <p:cNvCxnSpPr>
            <a:endCxn id="339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0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30"/>
          <p:cNvSpPr txBox="1"/>
          <p:nvPr/>
        </p:nvSpPr>
        <p:spPr>
          <a:xfrm>
            <a:off x="31749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4" name="Google Shape;344;p30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30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6" name="Google Shape;346;p30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7" name="Google Shape;347;p30"/>
          <p:cNvCxnSpPr>
            <a:endCxn id="345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8" name="Google Shape;348;p30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9" name="Google Shape;349;p30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0" name="Google Shape;350;p30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30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2" name="Google Shape;352;p30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3" name="Google Shape;353;p30"/>
          <p:cNvCxnSpPr>
            <a:endCxn id="351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30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5" name="Google Shape;355;p30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331725" y="1152475"/>
            <a:ext cx="87051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Vector</a:t>
            </a: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to Sequence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2" name="Google Shape;362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3" name="Google Shape;363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/>
          <p:nvPr/>
        </p:nvSpPr>
        <p:spPr>
          <a:xfrm>
            <a:off x="9871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5" name="Google Shape;365;p31"/>
          <p:cNvCxnSpPr/>
          <p:nvPr/>
        </p:nvCxnSpPr>
        <p:spPr>
          <a:xfrm flipH="1" rot="10800000">
            <a:off x="12939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31"/>
          <p:cNvCxnSpPr>
            <a:endCxn id="364" idx="4"/>
          </p:cNvCxnSpPr>
          <p:nvPr/>
        </p:nvCxnSpPr>
        <p:spPr>
          <a:xfrm rot="10800000">
            <a:off x="12927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31"/>
          <p:cNvSpPr txBox="1"/>
          <p:nvPr/>
        </p:nvSpPr>
        <p:spPr>
          <a:xfrm>
            <a:off x="8927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1"/>
          <p:cNvSpPr txBox="1"/>
          <p:nvPr/>
        </p:nvSpPr>
        <p:spPr>
          <a:xfrm>
            <a:off x="892750" y="41228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9" name="Google Shape;369;p31"/>
          <p:cNvCxnSpPr/>
          <p:nvPr/>
        </p:nvCxnSpPr>
        <p:spPr>
          <a:xfrm>
            <a:off x="15982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31"/>
          <p:cNvSpPr/>
          <p:nvPr/>
        </p:nvSpPr>
        <p:spPr>
          <a:xfrm>
            <a:off x="21282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1" name="Google Shape;371;p31"/>
          <p:cNvCxnSpPr/>
          <p:nvPr/>
        </p:nvCxnSpPr>
        <p:spPr>
          <a:xfrm flipH="1" rot="10800000">
            <a:off x="24350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1"/>
          <p:cNvCxnSpPr>
            <a:endCxn id="370" idx="4"/>
          </p:cNvCxnSpPr>
          <p:nvPr/>
        </p:nvCxnSpPr>
        <p:spPr>
          <a:xfrm rot="10800000">
            <a:off x="24338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31"/>
          <p:cNvSpPr txBox="1"/>
          <p:nvPr/>
        </p:nvSpPr>
        <p:spPr>
          <a:xfrm>
            <a:off x="20338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20338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75" name="Google Shape;375;p31"/>
          <p:cNvCxnSpPr/>
          <p:nvPr/>
        </p:nvCxnSpPr>
        <p:spPr>
          <a:xfrm>
            <a:off x="27393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1"/>
          <p:cNvSpPr/>
          <p:nvPr/>
        </p:nvSpPr>
        <p:spPr>
          <a:xfrm>
            <a:off x="32693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7" name="Google Shape;377;p31"/>
          <p:cNvCxnSpPr/>
          <p:nvPr/>
        </p:nvCxnSpPr>
        <p:spPr>
          <a:xfrm flipH="1" rot="10800000">
            <a:off x="35761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31"/>
          <p:cNvCxnSpPr>
            <a:endCxn id="376" idx="4"/>
          </p:cNvCxnSpPr>
          <p:nvPr/>
        </p:nvCxnSpPr>
        <p:spPr>
          <a:xfrm rot="10800000">
            <a:off x="35749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1"/>
          <p:cNvSpPr txBox="1"/>
          <p:nvPr/>
        </p:nvSpPr>
        <p:spPr>
          <a:xfrm>
            <a:off x="31749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31"/>
          <p:cNvSpPr txBox="1"/>
          <p:nvPr/>
        </p:nvSpPr>
        <p:spPr>
          <a:xfrm>
            <a:off x="3132125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1" name="Google Shape;381;p31"/>
          <p:cNvCxnSpPr/>
          <p:nvPr/>
        </p:nvCxnSpPr>
        <p:spPr>
          <a:xfrm>
            <a:off x="38804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31"/>
          <p:cNvSpPr/>
          <p:nvPr/>
        </p:nvSpPr>
        <p:spPr>
          <a:xfrm>
            <a:off x="44104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3" name="Google Shape;383;p31"/>
          <p:cNvCxnSpPr/>
          <p:nvPr/>
        </p:nvCxnSpPr>
        <p:spPr>
          <a:xfrm flipH="1" rot="10800000">
            <a:off x="47172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31"/>
          <p:cNvCxnSpPr>
            <a:endCxn id="382" idx="4"/>
          </p:cNvCxnSpPr>
          <p:nvPr/>
        </p:nvCxnSpPr>
        <p:spPr>
          <a:xfrm rot="10800000">
            <a:off x="47160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1"/>
          <p:cNvSpPr txBox="1"/>
          <p:nvPr/>
        </p:nvSpPr>
        <p:spPr>
          <a:xfrm>
            <a:off x="43160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31"/>
          <p:cNvSpPr txBox="1"/>
          <p:nvPr/>
        </p:nvSpPr>
        <p:spPr>
          <a:xfrm>
            <a:off x="43160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7" name="Google Shape;387;p31"/>
          <p:cNvCxnSpPr/>
          <p:nvPr/>
        </p:nvCxnSpPr>
        <p:spPr>
          <a:xfrm>
            <a:off x="5021575" y="3207725"/>
            <a:ext cx="5157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8" name="Google Shape;388;p31"/>
          <p:cNvSpPr/>
          <p:nvPr/>
        </p:nvSpPr>
        <p:spPr>
          <a:xfrm>
            <a:off x="5551575" y="2902175"/>
            <a:ext cx="611100" cy="611100"/>
          </a:xfrm>
          <a:prstGeom prst="ellipse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31"/>
          <p:cNvCxnSpPr/>
          <p:nvPr/>
        </p:nvCxnSpPr>
        <p:spPr>
          <a:xfrm flipH="1" rot="10800000">
            <a:off x="5858325" y="2326125"/>
            <a:ext cx="3300" cy="546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31"/>
          <p:cNvCxnSpPr>
            <a:endCxn id="388" idx="4"/>
          </p:cNvCxnSpPr>
          <p:nvPr/>
        </p:nvCxnSpPr>
        <p:spPr>
          <a:xfrm rot="10800000">
            <a:off x="5857125" y="3513275"/>
            <a:ext cx="4500" cy="660900"/>
          </a:xfrm>
          <a:prstGeom prst="straightConnector1">
            <a:avLst/>
          </a:prstGeom>
          <a:noFill/>
          <a:ln cap="flat" cmpd="sng" w="28575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1"/>
          <p:cNvSpPr txBox="1"/>
          <p:nvPr/>
        </p:nvSpPr>
        <p:spPr>
          <a:xfrm>
            <a:off x="5457150" y="188885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b="1" baseline="-25000" lang="en" sz="2000"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baseline="-25000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5457150" y="4122800"/>
            <a:ext cx="890100" cy="4038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9D9D9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b="1" baseline="-25000" sz="2000">
              <a:solidFill>
                <a:srgbClr val="D9D9D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used Neural Networks to solve Classification and Regression problems, but we still haven’t seen how Neural Networks can deal with sequence information.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we use Recurrent Neural Networks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how we could build a simple RNN model in TensorFlow manually.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see how to use TensorFlow’s built in RNN API classes!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9" name="Google Shape;399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0" name="Google Shape;400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Manual RNN with TF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6" name="Google Shape;406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7" name="Google Shape;407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3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lecture we’ll manually create a 3 neuron RNN layer with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main idea to focus on here is the input format of the data.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review what we will create.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4" name="Google Shape;414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5" name="Google Shape;415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construct the following RNN Layer: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2" name="Google Shape;42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3" name="Google Shape;423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5"/>
          <p:cNvSpPr/>
          <p:nvPr/>
        </p:nvSpPr>
        <p:spPr>
          <a:xfrm>
            <a:off x="3237100" y="2917990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" name="Google Shape;425;p35"/>
          <p:cNvCxnSpPr/>
          <p:nvPr/>
        </p:nvCxnSpPr>
        <p:spPr>
          <a:xfrm>
            <a:off x="3911500" y="324514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35"/>
          <p:cNvCxnSpPr>
            <a:endCxn id="424" idx="2"/>
          </p:cNvCxnSpPr>
          <p:nvPr/>
        </p:nvCxnSpPr>
        <p:spPr>
          <a:xfrm>
            <a:off x="1697800" y="3235090"/>
            <a:ext cx="1539300" cy="2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5"/>
          <p:cNvSpPr txBox="1"/>
          <p:nvPr/>
        </p:nvSpPr>
        <p:spPr>
          <a:xfrm>
            <a:off x="1093075" y="2951025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baseline="-25000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8" name="Google Shape;428;p35"/>
          <p:cNvSpPr/>
          <p:nvPr/>
        </p:nvSpPr>
        <p:spPr>
          <a:xfrm>
            <a:off x="3237100" y="1930676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9" name="Google Shape;429;p35"/>
          <p:cNvCxnSpPr/>
          <p:nvPr/>
        </p:nvCxnSpPr>
        <p:spPr>
          <a:xfrm>
            <a:off x="3911500" y="2267865"/>
            <a:ext cx="1357200" cy="759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35"/>
          <p:cNvSpPr/>
          <p:nvPr/>
        </p:nvSpPr>
        <p:spPr>
          <a:xfrm>
            <a:off x="3237100" y="3905304"/>
            <a:ext cx="674400" cy="674400"/>
          </a:xfrm>
          <a:prstGeom prst="ellipse">
            <a:avLst/>
          </a:prstGeom>
          <a:solidFill>
            <a:srgbClr val="D0E0E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1" name="Google Shape;431;p35"/>
          <p:cNvCxnSpPr/>
          <p:nvPr/>
        </p:nvCxnSpPr>
        <p:spPr>
          <a:xfrm flipH="1" rot="10800000">
            <a:off x="3921550" y="3508115"/>
            <a:ext cx="1407300" cy="71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2" name="Google Shape;432;p35"/>
          <p:cNvSpPr txBox="1"/>
          <p:nvPr/>
        </p:nvSpPr>
        <p:spPr>
          <a:xfrm>
            <a:off x="5165425" y="2918000"/>
            <a:ext cx="8901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baseline="-25000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3" name="Google Shape;433;p35"/>
          <p:cNvCxnSpPr>
            <a:endCxn id="428" idx="2"/>
          </p:cNvCxnSpPr>
          <p:nvPr/>
        </p:nvCxnSpPr>
        <p:spPr>
          <a:xfrm flipH="1" rot="10800000">
            <a:off x="1697800" y="2267876"/>
            <a:ext cx="1539300" cy="76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4" name="Google Shape;434;p35"/>
          <p:cNvCxnSpPr>
            <a:endCxn id="430" idx="2"/>
          </p:cNvCxnSpPr>
          <p:nvPr/>
        </p:nvCxnSpPr>
        <p:spPr>
          <a:xfrm>
            <a:off x="1697800" y="3467604"/>
            <a:ext cx="1539300" cy="77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5"/>
          <p:cNvSpPr/>
          <p:nvPr/>
        </p:nvSpPr>
        <p:spPr>
          <a:xfrm>
            <a:off x="2548901" y="3321800"/>
            <a:ext cx="3566183" cy="1599180"/>
          </a:xfrm>
          <a:custGeom>
            <a:rect b="b" l="l" r="r" t="t"/>
            <a:pathLst>
              <a:path extrusionOk="0" h="65326" w="150345">
                <a:moveTo>
                  <a:pt x="134034" y="0"/>
                </a:moveTo>
                <a:cubicBezTo>
                  <a:pt x="136572" y="5209"/>
                  <a:pt x="154902" y="21268"/>
                  <a:pt x="149259" y="31251"/>
                </a:cubicBezTo>
                <a:cubicBezTo>
                  <a:pt x="143616" y="41234"/>
                  <a:pt x="120311" y="54390"/>
                  <a:pt x="100178" y="59899"/>
                </a:cubicBezTo>
                <a:cubicBezTo>
                  <a:pt x="80045" y="65408"/>
                  <a:pt x="45154" y="66376"/>
                  <a:pt x="28460" y="64306"/>
                </a:cubicBezTo>
                <a:cubicBezTo>
                  <a:pt x="11766" y="62236"/>
                  <a:pt x="213" y="51251"/>
                  <a:pt x="13" y="47478"/>
                </a:cubicBezTo>
                <a:cubicBezTo>
                  <a:pt x="-187" y="43705"/>
                  <a:pt x="22717" y="42637"/>
                  <a:pt x="27258" y="41669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36" name="Google Shape;436;p35"/>
          <p:cNvCxnSpPr/>
          <p:nvPr/>
        </p:nvCxnSpPr>
        <p:spPr>
          <a:xfrm>
            <a:off x="5942000" y="3217390"/>
            <a:ext cx="1342200" cy="1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7" name="Google Shape;437;p35"/>
          <p:cNvSpPr/>
          <p:nvPr/>
        </p:nvSpPr>
        <p:spPr>
          <a:xfrm>
            <a:off x="2182585" y="3433050"/>
            <a:ext cx="1067800" cy="1051750"/>
          </a:xfrm>
          <a:custGeom>
            <a:rect b="b" l="l" r="r" t="t"/>
            <a:pathLst>
              <a:path extrusionOk="0" h="42070" w="42712">
                <a:moveTo>
                  <a:pt x="14666" y="42070"/>
                </a:moveTo>
                <a:cubicBezTo>
                  <a:pt x="12362" y="39265"/>
                  <a:pt x="-3831" y="32254"/>
                  <a:pt x="843" y="25242"/>
                </a:cubicBezTo>
                <a:cubicBezTo>
                  <a:pt x="5517" y="18230"/>
                  <a:pt x="35734" y="4207"/>
                  <a:pt x="4271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8" name="Google Shape;438;p35"/>
          <p:cNvSpPr/>
          <p:nvPr/>
        </p:nvSpPr>
        <p:spPr>
          <a:xfrm>
            <a:off x="1575899" y="2501525"/>
            <a:ext cx="1719550" cy="1983275"/>
          </a:xfrm>
          <a:custGeom>
            <a:rect b="b" l="l" r="r" t="t"/>
            <a:pathLst>
              <a:path extrusionOk="0" h="79331" w="68782">
                <a:moveTo>
                  <a:pt x="38732" y="79331"/>
                </a:moveTo>
                <a:cubicBezTo>
                  <a:pt x="32355" y="76359"/>
                  <a:pt x="-4539" y="74723"/>
                  <a:pt x="469" y="61501"/>
                </a:cubicBezTo>
                <a:cubicBezTo>
                  <a:pt x="5477" y="48279"/>
                  <a:pt x="57397" y="10250"/>
                  <a:pt x="68782" y="0"/>
                </a:cubicBez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39" name="Google Shape;439;p35"/>
          <p:cNvSpPr/>
          <p:nvPr/>
        </p:nvSpPr>
        <p:spPr>
          <a:xfrm>
            <a:off x="2949875" y="1780325"/>
            <a:ext cx="1206900" cy="2974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5" name="Google Shape;445;p36"/>
          <p:cNvSpPr txBox="1"/>
          <p:nvPr>
            <p:ph idx="1" type="body"/>
          </p:nvPr>
        </p:nvSpPr>
        <p:spPr>
          <a:xfrm>
            <a:off x="311700" y="1152475"/>
            <a:ext cx="87051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“Unrolled” layer.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6" name="Google Shape;446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7" name="Google Shape;447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36"/>
          <p:cNvCxnSpPr/>
          <p:nvPr/>
        </p:nvCxnSpPr>
        <p:spPr>
          <a:xfrm rot="10800000">
            <a:off x="3080675" y="21633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36"/>
          <p:cNvCxnSpPr>
            <a:endCxn id="450" idx="4"/>
          </p:cNvCxnSpPr>
          <p:nvPr/>
        </p:nvCxnSpPr>
        <p:spPr>
          <a:xfrm rot="10800000">
            <a:off x="3083075" y="35253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6"/>
          <p:cNvSpPr txBox="1"/>
          <p:nvPr/>
        </p:nvSpPr>
        <p:spPr>
          <a:xfrm>
            <a:off x="2619875" y="42067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36"/>
          <p:cNvSpPr txBox="1"/>
          <p:nvPr/>
        </p:nvSpPr>
        <p:spPr>
          <a:xfrm>
            <a:off x="2638025" y="16865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t=0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3" name="Google Shape;453;p36"/>
          <p:cNvCxnSpPr/>
          <p:nvPr/>
        </p:nvCxnSpPr>
        <p:spPr>
          <a:xfrm rot="10800000">
            <a:off x="4998575" y="21932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36"/>
          <p:cNvCxnSpPr/>
          <p:nvPr/>
        </p:nvCxnSpPr>
        <p:spPr>
          <a:xfrm rot="10800000">
            <a:off x="5000975" y="35552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5" name="Google Shape;455;p36"/>
          <p:cNvSpPr txBox="1"/>
          <p:nvPr/>
        </p:nvSpPr>
        <p:spPr>
          <a:xfrm>
            <a:off x="4537775" y="42366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36"/>
          <p:cNvSpPr txBox="1"/>
          <p:nvPr/>
        </p:nvSpPr>
        <p:spPr>
          <a:xfrm>
            <a:off x="4554725" y="17164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7" name="Google Shape;457;p36"/>
          <p:cNvCxnSpPr>
            <a:endCxn id="458" idx="3"/>
          </p:cNvCxnSpPr>
          <p:nvPr/>
        </p:nvCxnSpPr>
        <p:spPr>
          <a:xfrm>
            <a:off x="3701125" y="27769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36"/>
          <p:cNvSpPr/>
          <p:nvPr/>
        </p:nvSpPr>
        <p:spPr>
          <a:xfrm>
            <a:off x="2549225" y="2651450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/>
          <p:nvPr/>
        </p:nvSpPr>
        <p:spPr>
          <a:xfrm>
            <a:off x="4430075" y="2681375"/>
            <a:ext cx="1141800" cy="821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51C7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6"/>
          <p:cNvSpPr/>
          <p:nvPr/>
        </p:nvSpPr>
        <p:spPr>
          <a:xfrm>
            <a:off x="2638025" y="294346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6"/>
          <p:cNvSpPr/>
          <p:nvPr/>
        </p:nvSpPr>
        <p:spPr>
          <a:xfrm>
            <a:off x="2994875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6"/>
          <p:cNvSpPr/>
          <p:nvPr/>
        </p:nvSpPr>
        <p:spPr>
          <a:xfrm>
            <a:off x="3348000" y="293688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6"/>
          <p:cNvSpPr/>
          <p:nvPr/>
        </p:nvSpPr>
        <p:spPr>
          <a:xfrm>
            <a:off x="4502575" y="2970113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4859425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>
            <a:off x="5212550" y="2963538"/>
            <a:ext cx="250500" cy="25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3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running the RNN for 2 batches of data, t=0 and t=1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Each Recurrent Neuron has 2 sets of weights: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Wx for input weights on 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Wy for weights on output of original X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3" name="Google Shape;473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4" name="Google Shape;474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Example of RNN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8"/>
          <p:cNvSpPr txBox="1"/>
          <p:nvPr/>
        </p:nvSpPr>
        <p:spPr>
          <a:xfrm>
            <a:off x="348150" y="1140375"/>
            <a:ext cx="84477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t=0        t=1       t=2      t=3             t=4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 The,   brown,    fox,     is,               quick]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[ The,    red,        fox,     jumped,      high]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words_in_dataset[0] = [The, The]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words_in_dataset[1] = [brown, red]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words_in_dataset[2] = [fox,fox]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words_in_dataset[3] = </a:t>
            </a:r>
            <a:r>
              <a:rPr lang="en" sz="2000">
                <a:solidFill>
                  <a:schemeClr val="dk1"/>
                </a:solidFill>
              </a:rPr>
              <a:t>[is, jumped]</a:t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words_in_dataset[4] = [quick, high]</a:t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num_batches = 5, batch_size = 2, time_steps = 5</a:t>
            </a:r>
            <a:endParaRPr sz="20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8" name="Google Shape;48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9" name="Google Shape;48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4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Backpropagation goes backwards from the output to the input layer, propagating the error gradient.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deeper networks issues can arise from backpropagation, vanishing and exploding gradients!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6" name="Google Shape;49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7" name="Google Shape;49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3" name="Google Shape;503;p4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go back to the “lower” layers, gradients often get smaller, eventually causing weights to never change at lower levels.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opposite can also occur, gradients explode on the way back, causing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4" name="Google Shape;504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5" name="Google Shape;505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Theory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Manual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Vanishing Gradients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LSTM and GRU Units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with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Exercise / Solutions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1" name="Google Shape;511;p4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discuss why this might occur and how we can fix it.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in the next lecture we’ll discuss how these issues specifically affect RNN and how to use LSTM and GRU to fix them.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12" name="Google Shape;512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13" name="Google Shape;513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43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19" name="Google Shape;519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0" name="Google Shape;520;p4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21" name="Google Shape;521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22" name="Google Shape;522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3" name="Google Shape;523;p43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43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5" name="Google Shape;525;p43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43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43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8" name="Google Shape;528;p43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30" name="Google Shape;530;p43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31" name="Google Shape;5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6" name="Google Shape;536;p44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7" name="Google Shape;537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8" name="Google Shape;538;p4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Why does this happen?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39" name="Google Shape;539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40" name="Google Shape;540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44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2" name="Google Shape;542;p44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3" name="Google Shape;543;p44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2232825" y="335979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6" name="Google Shape;546;p44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7" name="Google Shape;547;p44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48" name="Google Shape;548;p44"/>
          <p:cNvCxnSpPr/>
          <p:nvPr/>
        </p:nvCxnSpPr>
        <p:spPr>
          <a:xfrm flipH="1" rot="10800000">
            <a:off x="2733520" y="2143122"/>
            <a:ext cx="2867700" cy="1571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9" name="Google Shape;54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7319" y="2213279"/>
            <a:ext cx="2461806" cy="11999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44"/>
          <p:cNvCxnSpPr/>
          <p:nvPr/>
        </p:nvCxnSpPr>
        <p:spPr>
          <a:xfrm>
            <a:off x="4687700" y="2143125"/>
            <a:ext cx="14325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44"/>
          <p:cNvCxnSpPr/>
          <p:nvPr/>
        </p:nvCxnSpPr>
        <p:spPr>
          <a:xfrm>
            <a:off x="2717075" y="3714525"/>
            <a:ext cx="989100" cy="0"/>
          </a:xfrm>
          <a:prstGeom prst="straightConnector1">
            <a:avLst/>
          </a:prstGeom>
          <a:noFill/>
          <a:ln cap="flat" cmpd="sng" w="28575">
            <a:solidFill>
              <a:srgbClr val="38761D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7" name="Google Shape;557;p4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Using Different Activation Functions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8" name="Google Shape;55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59" name="Google Shape;55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0" name="Google Shape;560;p45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1" name="Google Shape;561;p45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2" name="Google Shape;562;p45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45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45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5" name="Google Shape;565;p45"/>
          <p:cNvSpPr/>
          <p:nvPr/>
        </p:nvSpPr>
        <p:spPr>
          <a:xfrm>
            <a:off x="3195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1" name="Google Shape;571;p4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ReLu doesn’t saturate positive values.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72" name="Google Shape;572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3" name="Google Shape;573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4" name="Google Shape;574;p46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46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46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46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9" name="Google Shape;579;p46"/>
          <p:cNvSpPr/>
          <p:nvPr/>
        </p:nvSpPr>
        <p:spPr>
          <a:xfrm>
            <a:off x="3190773" y="2607862"/>
            <a:ext cx="3038568" cy="1290328"/>
          </a:xfrm>
          <a:custGeom>
            <a:rect b="b" l="l" r="r" t="t"/>
            <a:pathLst>
              <a:path extrusionOk="0" h="43471" w="102369">
                <a:moveTo>
                  <a:pt x="0" y="43471"/>
                </a:moveTo>
                <a:lnTo>
                  <a:pt x="52286" y="43071"/>
                </a:lnTo>
                <a:lnTo>
                  <a:pt x="102369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5" name="Google Shape;585;p4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“Leaky” ReLU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86" name="Google Shape;586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87" name="Google Shape;587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8" name="Google Shape;588;p47"/>
          <p:cNvCxnSpPr/>
          <p:nvPr/>
        </p:nvCxnSpPr>
        <p:spPr>
          <a:xfrm rot="10800000">
            <a:off x="4735801" y="1858771"/>
            <a:ext cx="0" cy="2075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9" name="Google Shape;589;p47"/>
          <p:cNvCxnSpPr/>
          <p:nvPr/>
        </p:nvCxnSpPr>
        <p:spPr>
          <a:xfrm>
            <a:off x="3160094" y="3898192"/>
            <a:ext cx="31755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47"/>
          <p:cNvSpPr txBox="1"/>
          <p:nvPr/>
        </p:nvSpPr>
        <p:spPr>
          <a:xfrm>
            <a:off x="3671498" y="4391725"/>
            <a:ext cx="23904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1" name="Google Shape;591;p47"/>
          <p:cNvSpPr txBox="1"/>
          <p:nvPr/>
        </p:nvSpPr>
        <p:spPr>
          <a:xfrm>
            <a:off x="1472425" y="2554312"/>
            <a:ext cx="1602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4511667" y="3773318"/>
            <a:ext cx="5337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3110150" y="2630500"/>
            <a:ext cx="3124100" cy="1488700"/>
          </a:xfrm>
          <a:custGeom>
            <a:rect b="b" l="l" r="r" t="t"/>
            <a:pathLst>
              <a:path extrusionOk="0" h="59548" w="124964">
                <a:moveTo>
                  <a:pt x="0" y="59548"/>
                </a:moveTo>
                <a:lnTo>
                  <a:pt x="64804" y="50707"/>
                </a:lnTo>
                <a:lnTo>
                  <a:pt x="124964" y="0"/>
                </a:lnTo>
              </a:path>
            </a:pathLst>
          </a:custGeom>
          <a:noFill/>
          <a:ln cap="flat" cmpd="sng" w="38100">
            <a:solidFill>
              <a:srgbClr val="990000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99" name="Google Shape;599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00" name="Google Shape;600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1" name="Google Shape;601;p48"/>
          <p:cNvCxnSpPr/>
          <p:nvPr/>
        </p:nvCxnSpPr>
        <p:spPr>
          <a:xfrm rot="10800000">
            <a:off x="4156875" y="1800325"/>
            <a:ext cx="0" cy="203340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02" name="Google Shape;602;p48"/>
          <p:cNvSpPr txBox="1"/>
          <p:nvPr>
            <p:ph idx="1" type="body"/>
          </p:nvPr>
        </p:nvSpPr>
        <p:spPr>
          <a:xfrm>
            <a:off x="311700" y="1152475"/>
            <a:ext cx="8705100" cy="5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Exponential Linear Unit (ELU)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3" name="Google Shape;603;p48"/>
          <p:cNvCxnSpPr/>
          <p:nvPr/>
        </p:nvCxnSpPr>
        <p:spPr>
          <a:xfrm rot="10800000">
            <a:off x="2717065" y="1735403"/>
            <a:ext cx="0" cy="209310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4" name="Google Shape;604;p48"/>
          <p:cNvCxnSpPr/>
          <p:nvPr/>
        </p:nvCxnSpPr>
        <p:spPr>
          <a:xfrm>
            <a:off x="2711552" y="3828503"/>
            <a:ext cx="29340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5" name="Google Shape;605;p48"/>
          <p:cNvSpPr txBox="1"/>
          <p:nvPr/>
        </p:nvSpPr>
        <p:spPr>
          <a:xfrm>
            <a:off x="3184054" y="4326313"/>
            <a:ext cx="22086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z = wx + b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8"/>
          <p:cNvSpPr txBox="1"/>
          <p:nvPr/>
        </p:nvSpPr>
        <p:spPr>
          <a:xfrm>
            <a:off x="818500" y="2469535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7" name="Google Shape;607;p48"/>
          <p:cNvSpPr txBox="1"/>
          <p:nvPr/>
        </p:nvSpPr>
        <p:spPr>
          <a:xfrm>
            <a:off x="2239625" y="2585483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8" name="Google Shape;608;p48"/>
          <p:cNvSpPr txBox="1"/>
          <p:nvPr/>
        </p:nvSpPr>
        <p:spPr>
          <a:xfrm>
            <a:off x="2273633" y="1909016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48"/>
          <p:cNvSpPr txBox="1"/>
          <p:nvPr/>
        </p:nvSpPr>
        <p:spPr>
          <a:xfrm>
            <a:off x="3960314" y="3702547"/>
            <a:ext cx="4929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48"/>
          <p:cNvCxnSpPr/>
          <p:nvPr/>
        </p:nvCxnSpPr>
        <p:spPr>
          <a:xfrm rot="10800000">
            <a:off x="2712075" y="2892175"/>
            <a:ext cx="2889600" cy="0"/>
          </a:xfrm>
          <a:prstGeom prst="straightConnector1">
            <a:avLst/>
          </a:prstGeom>
          <a:noFill/>
          <a:ln cap="flat" cmpd="sng" w="28575">
            <a:solidFill>
              <a:srgbClr val="999999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11" name="Google Shape;611;p48"/>
          <p:cNvSpPr txBox="1"/>
          <p:nvPr/>
        </p:nvSpPr>
        <p:spPr>
          <a:xfrm>
            <a:off x="2184525" y="3359808"/>
            <a:ext cx="1480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-1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48"/>
          <p:cNvSpPr/>
          <p:nvPr/>
        </p:nvSpPr>
        <p:spPr>
          <a:xfrm>
            <a:off x="2719500" y="2907200"/>
            <a:ext cx="1442375" cy="731200"/>
          </a:xfrm>
          <a:custGeom>
            <a:rect b="b" l="l" r="r" t="t"/>
            <a:pathLst>
              <a:path extrusionOk="0" h="29248" w="57695">
                <a:moveTo>
                  <a:pt x="0" y="29248"/>
                </a:moveTo>
                <a:cubicBezTo>
                  <a:pt x="5709" y="28480"/>
                  <a:pt x="24640" y="29515"/>
                  <a:pt x="34256" y="24640"/>
                </a:cubicBezTo>
                <a:cubicBezTo>
                  <a:pt x="43872" y="19765"/>
                  <a:pt x="53789" y="4107"/>
                  <a:pt x="57695" y="0"/>
                </a:cubicBezTo>
              </a:path>
            </a:pathLst>
          </a:cu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613" name="Google Shape;613;p48"/>
          <p:cNvCxnSpPr/>
          <p:nvPr/>
        </p:nvCxnSpPr>
        <p:spPr>
          <a:xfrm flipH="1" rot="10800000">
            <a:off x="4156875" y="1865600"/>
            <a:ext cx="831300" cy="1041600"/>
          </a:xfrm>
          <a:prstGeom prst="straightConnector1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9" name="Google Shape;619;p4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solution is to perform batch normalization, where your model will normalize each batch using the batch mean and standard deviation.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0" name="Google Shape;62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1" name="Google Shape;62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7" name="Google Shape;627;p5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Apart from batch normalization, researchers have also used “gradient clipping”, where gradients are cut off before reaching a predetermined limit (e.g. cut off gradients to be between -1 and 1)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28" name="Google Shape;628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29" name="Google Shape;629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5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RNN for Time Series present their own gradient challenges, let’s explore special neuron units that help fix these issues!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6" name="Google Shape;636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37" name="Google Shape;637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62433" y="1131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LSTM and GRU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43" name="Google Shape;643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4" name="Google Shape;644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53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Many of the solutions previously presented for vanishing gradients can also apply to RNN: different activation functions, batch normalizations, etc…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However because of the length of time series input, these could slow down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1" name="Google Shape;651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52" name="Google Shape;652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54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possible solution would be to just shorten the time steps used for prediction, but this makes the model worse at predicting longer trends.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59" name="Google Shape;659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0" name="Google Shape;660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6" name="Google Shape;666;p55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Another issue RNN face is that after awhile the network will begin to “forget” the first inputs, as information is lost at each step going through the RNN.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need some sort of “long-term memory” for our networks.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67" name="Google Shape;667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68" name="Google Shape;668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4" name="Google Shape;674;p56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LSTM (Long Short-Term Memory) cell was created to help address these RNN issues.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how an LSTM cell works!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75" name="Google Shape;675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76" name="Google Shape;676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2" name="Google Shape;682;p5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83" name="Google Shape;683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84" name="Google Shape;684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5" name="Google Shape;685;p57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6" name="Google Shape;686;p57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7" name="Google Shape;687;p57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8" name="Google Shape;688;p57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9" name="Google Shape;689;p57"/>
          <p:cNvCxnSpPr/>
          <p:nvPr/>
        </p:nvCxnSpPr>
        <p:spPr>
          <a:xfrm rot="10800000">
            <a:off x="424270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0" name="Google Shape;690;p57"/>
          <p:cNvCxnSpPr/>
          <p:nvPr/>
        </p:nvCxnSpPr>
        <p:spPr>
          <a:xfrm rot="10800000">
            <a:off x="3410075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1" name="Google Shape;691;p57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2" name="Google Shape;692;p57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7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4" name="Google Shape;694;p57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5" name="Google Shape;695;p57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6" name="Google Shape;696;p57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97" name="Google Shape;697;p57"/>
          <p:cNvCxnSpPr/>
          <p:nvPr/>
        </p:nvCxnSpPr>
        <p:spPr>
          <a:xfrm>
            <a:off x="2564250" y="2772575"/>
            <a:ext cx="762000" cy="612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57"/>
          <p:cNvCxnSpPr/>
          <p:nvPr/>
        </p:nvCxnSpPr>
        <p:spPr>
          <a:xfrm>
            <a:off x="4468043" y="2815244"/>
            <a:ext cx="845700" cy="650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57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00" name="Google Shape;700;p57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7"/>
          <p:cNvSpPr/>
          <p:nvPr/>
        </p:nvSpPr>
        <p:spPr>
          <a:xfrm>
            <a:off x="3293200" y="2676975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57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8" name="Google Shape;708;p58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typical RNN cell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09" name="Google Shape;709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10" name="Google Shape;710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1" name="Google Shape;711;p58"/>
          <p:cNvCxnSpPr/>
          <p:nvPr/>
        </p:nvCxnSpPr>
        <p:spPr>
          <a:xfrm rot="10800000">
            <a:off x="2324800" y="21589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2" name="Google Shape;712;p58"/>
          <p:cNvCxnSpPr/>
          <p:nvPr/>
        </p:nvCxnSpPr>
        <p:spPr>
          <a:xfrm rot="10800000">
            <a:off x="1545525" y="3498375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3" name="Google Shape;713;p58"/>
          <p:cNvSpPr txBox="1"/>
          <p:nvPr/>
        </p:nvSpPr>
        <p:spPr>
          <a:xfrm>
            <a:off x="1082325" y="41797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4" name="Google Shape;714;p58"/>
          <p:cNvSpPr txBox="1"/>
          <p:nvPr/>
        </p:nvSpPr>
        <p:spPr>
          <a:xfrm>
            <a:off x="1882150" y="168210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t-1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5" name="Google Shape;715;p58"/>
          <p:cNvSpPr txBox="1"/>
          <p:nvPr/>
        </p:nvSpPr>
        <p:spPr>
          <a:xfrm>
            <a:off x="2946875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16" name="Google Shape;716;p58"/>
          <p:cNvCxnSpPr/>
          <p:nvPr/>
        </p:nvCxnSpPr>
        <p:spPr>
          <a:xfrm rot="10800000">
            <a:off x="6270750" y="2188863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8"/>
          <p:cNvCxnSpPr/>
          <p:nvPr/>
        </p:nvCxnSpPr>
        <p:spPr>
          <a:xfrm rot="10800000">
            <a:off x="5358750" y="3550863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8"/>
          <p:cNvSpPr txBox="1"/>
          <p:nvPr/>
        </p:nvSpPr>
        <p:spPr>
          <a:xfrm>
            <a:off x="4895550" y="423226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19" name="Google Shape;719;p58"/>
          <p:cNvSpPr txBox="1"/>
          <p:nvPr/>
        </p:nvSpPr>
        <p:spPr>
          <a:xfrm>
            <a:off x="37988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0" name="Google Shape;720;p58"/>
          <p:cNvSpPr txBox="1"/>
          <p:nvPr/>
        </p:nvSpPr>
        <p:spPr>
          <a:xfrm>
            <a:off x="5809950" y="1712013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t+1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1" name="Google Shape;721;p58"/>
          <p:cNvCxnSpPr/>
          <p:nvPr/>
        </p:nvCxnSpPr>
        <p:spPr>
          <a:xfrm>
            <a:off x="6410418" y="2799669"/>
            <a:ext cx="751800" cy="751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22" name="Google Shape;722;p58"/>
          <p:cNvSpPr/>
          <p:nvPr/>
        </p:nvSpPr>
        <p:spPr>
          <a:xfrm>
            <a:off x="1412350" y="26470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282975" y="268810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5268625" y="2729750"/>
            <a:ext cx="1141800" cy="821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5" name="Google Shape;725;p58"/>
          <p:cNvCxnSpPr/>
          <p:nvPr/>
        </p:nvCxnSpPr>
        <p:spPr>
          <a:xfrm>
            <a:off x="2564250" y="2772575"/>
            <a:ext cx="956700" cy="32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58"/>
          <p:cNvCxnSpPr>
            <a:stCxn id="715" idx="0"/>
          </p:cNvCxnSpPr>
          <p:nvPr/>
        </p:nvCxnSpPr>
        <p:spPr>
          <a:xfrm rot="-5400000">
            <a:off x="3146825" y="3522763"/>
            <a:ext cx="954600" cy="4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7" name="Google Shape;727;p58"/>
          <p:cNvSpPr/>
          <p:nvPr/>
        </p:nvSpPr>
        <p:spPr>
          <a:xfrm>
            <a:off x="3500775" y="2932225"/>
            <a:ext cx="706200" cy="34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28" name="Google Shape;728;p58"/>
          <p:cNvCxnSpPr/>
          <p:nvPr/>
        </p:nvCxnSpPr>
        <p:spPr>
          <a:xfrm rot="-5400000">
            <a:off x="3843875" y="2488925"/>
            <a:ext cx="626100" cy="250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58"/>
          <p:cNvCxnSpPr/>
          <p:nvPr/>
        </p:nvCxnSpPr>
        <p:spPr>
          <a:xfrm>
            <a:off x="4071725" y="2741925"/>
            <a:ext cx="1242000" cy="723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58"/>
          <p:cNvSpPr txBox="1"/>
          <p:nvPr/>
        </p:nvSpPr>
        <p:spPr>
          <a:xfrm>
            <a:off x="2501825" y="2500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58"/>
          <p:cNvSpPr txBox="1"/>
          <p:nvPr/>
        </p:nvSpPr>
        <p:spPr>
          <a:xfrm>
            <a:off x="4424775" y="269237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2" name="Google Shape;732;p58"/>
          <p:cNvSpPr txBox="1"/>
          <p:nvPr/>
        </p:nvSpPr>
        <p:spPr>
          <a:xfrm>
            <a:off x="6498875" y="27667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3" name="Google Shape;733;p58"/>
          <p:cNvSpPr txBox="1"/>
          <p:nvPr/>
        </p:nvSpPr>
        <p:spPr>
          <a:xfrm>
            <a:off x="1709425" y="2208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4" name="Google Shape;734;p58"/>
          <p:cNvSpPr txBox="1"/>
          <p:nvPr/>
        </p:nvSpPr>
        <p:spPr>
          <a:xfrm>
            <a:off x="3500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5" name="Google Shape;735;p58"/>
          <p:cNvSpPr txBox="1"/>
          <p:nvPr/>
        </p:nvSpPr>
        <p:spPr>
          <a:xfrm>
            <a:off x="5608775" y="23011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600">
                <a:latin typeface="Montserrat"/>
                <a:ea typeface="Montserrat"/>
                <a:cs typeface="Montserrat"/>
                <a:sym typeface="Montserrat"/>
              </a:rPr>
              <a:t>t+1</a:t>
            </a:r>
            <a:endParaRPr b="1" baseline="-25000" sz="1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41" name="Google Shape;741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42" name="Google Shape;742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59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59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5" name="Google Shape;745;p59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6" name="Google Shape;746;p59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7" name="Google Shape;747;p59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8" name="Google Shape;748;p59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49" name="Google Shape;749;p59"/>
          <p:cNvSpPr txBox="1"/>
          <p:nvPr/>
        </p:nvSpPr>
        <p:spPr>
          <a:xfrm>
            <a:off x="105175" y="4357000"/>
            <a:ext cx="1556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0" name="Google Shape;750;p59"/>
          <p:cNvSpPr txBox="1"/>
          <p:nvPr/>
        </p:nvSpPr>
        <p:spPr>
          <a:xfrm>
            <a:off x="3545850" y="1045450"/>
            <a:ext cx="128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Output at 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51" name="Google Shape;751;p59"/>
          <p:cNvCxnSpPr>
            <a:stCxn id="749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2" name="Google Shape;752;p59"/>
          <p:cNvCxnSpPr/>
          <p:nvPr/>
        </p:nvCxnSpPr>
        <p:spPr>
          <a:xfrm>
            <a:off x="826375" y="3730150"/>
            <a:ext cx="2629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3" name="Google Shape;753;p59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54" name="Google Shape;754;p59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59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56" name="Google Shape;756;p59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7" name="Google Shape;757;p59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8" name="Google Shape;758;p59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9" name="Google Shape;759;p59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0" name="Google Shape;760;p59"/>
          <p:cNvCxnSpPr>
            <a:endCxn id="75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1" name="Google Shape;761;p59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59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" name="Google Shape;763;p59"/>
          <p:cNvCxnSpPr>
            <a:endCxn id="75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4" name="Google Shape;764;p59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5" name="Google Shape;765;p59"/>
          <p:cNvCxnSpPr>
            <a:stCxn id="753" idx="0"/>
            <a:endCxn id="75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" name="Google Shape;766;p59"/>
          <p:cNvCxnSpPr>
            <a:stCxn id="754" idx="0"/>
            <a:endCxn id="75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59"/>
          <p:cNvCxnSpPr>
            <a:stCxn id="757" idx="0"/>
            <a:endCxn id="75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8" name="Google Shape;768;p59"/>
          <p:cNvCxnSpPr>
            <a:stCxn id="755" idx="0"/>
            <a:endCxn id="75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" name="Google Shape;769;p59"/>
          <p:cNvCxnSpPr>
            <a:stCxn id="75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" name="Google Shape;770;p59"/>
          <p:cNvCxnSpPr>
            <a:stCxn id="75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" name="Google Shape;771;p59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2" name="Google Shape;772;p59"/>
          <p:cNvCxnSpPr>
            <a:stCxn id="77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59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59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5" name="Google Shape;775;p59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6" name="Google Shape;776;p59"/>
          <p:cNvSpPr txBox="1"/>
          <p:nvPr/>
        </p:nvSpPr>
        <p:spPr>
          <a:xfrm>
            <a:off x="5372575" y="4827900"/>
            <a:ext cx="37713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urier New"/>
                <a:ea typeface="Courier New"/>
                <a:cs typeface="Courier New"/>
                <a:sym typeface="Courier New"/>
              </a:rPr>
              <a:t>http://colah.github.io/posts/2015-08-Understanding-LSTMs/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2" name="Google Shape;78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83" name="Google Shape;78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84" name="Google Shape;784;p60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5" name="Google Shape;785;p60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6" name="Google Shape;786;p60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" name="Google Shape;787;p60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8" name="Google Shape;788;p60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9" name="Google Shape;789;p60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790" name="Google Shape;790;p60"/>
          <p:cNvCxnSpPr>
            <a:stCxn id="791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2" name="Google Shape;792;p60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3" name="Google Shape;793;p60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94" name="Google Shape;794;p60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60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796" name="Google Shape;796;p60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7" name="Google Shape;797;p60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8" name="Google Shape;798;p60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9" name="Google Shape;799;p60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0" name="Google Shape;800;p60"/>
          <p:cNvCxnSpPr>
            <a:endCxn id="793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1" name="Google Shape;801;p60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" name="Google Shape;802;p60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3" name="Google Shape;803;p60"/>
          <p:cNvCxnSpPr>
            <a:endCxn id="796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" name="Google Shape;804;p60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05" name="Google Shape;805;p60"/>
          <p:cNvCxnSpPr>
            <a:stCxn id="793" idx="0"/>
            <a:endCxn id="797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" name="Google Shape;806;p60"/>
          <p:cNvCxnSpPr>
            <a:stCxn id="794" idx="0"/>
            <a:endCxn id="797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60"/>
          <p:cNvCxnSpPr>
            <a:stCxn id="797" idx="0"/>
            <a:endCxn id="798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" name="Google Shape;808;p60"/>
          <p:cNvCxnSpPr>
            <a:stCxn id="795" idx="0"/>
            <a:endCxn id="799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" name="Google Shape;809;p60"/>
          <p:cNvCxnSpPr>
            <a:stCxn id="799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60"/>
          <p:cNvCxnSpPr>
            <a:stCxn id="799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1" name="Google Shape;811;p60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2" name="Google Shape;812;p60"/>
          <p:cNvCxnSpPr>
            <a:stCxn id="811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60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60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5" name="Google Shape;815;p60"/>
          <p:cNvSpPr txBox="1"/>
          <p:nvPr>
            <p:ph idx="1" type="body"/>
          </p:nvPr>
        </p:nvSpPr>
        <p:spPr>
          <a:xfrm>
            <a:off x="5919775" y="1094200"/>
            <a:ext cx="3224100" cy="34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Here we can see the entire LSTM cell.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the process!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16" name="Google Shape;816;p60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7" name="Google Shape;817;p60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60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9" name="Google Shape;819;p60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0" name="Google Shape;820;p60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1" name="Google Shape;821;p60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2" name="Google Shape;822;p60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28" name="Google Shape;828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29" name="Google Shape;829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1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1" name="Google Shape;831;p61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" name="Google Shape;832;p61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3" name="Google Shape;833;p61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4" name="Google Shape;834;p61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5" name="Google Shape;835;p61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36" name="Google Shape;836;p61"/>
          <p:cNvCxnSpPr>
            <a:stCxn id="837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" name="Google Shape;838;p61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" name="Google Shape;839;p61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40" name="Google Shape;840;p61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1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42" name="Google Shape;842;p61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3" name="Google Shape;843;p61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4" name="Google Shape;844;p61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5" name="Google Shape;845;p61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6" name="Google Shape;846;p61"/>
          <p:cNvCxnSpPr>
            <a:endCxn id="839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7" name="Google Shape;847;p61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61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61"/>
          <p:cNvCxnSpPr>
            <a:endCxn id="842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0" name="Google Shape;850;p61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51" name="Google Shape;851;p61"/>
          <p:cNvCxnSpPr>
            <a:stCxn id="839" idx="0"/>
            <a:endCxn id="843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61"/>
          <p:cNvCxnSpPr>
            <a:stCxn id="840" idx="0"/>
            <a:endCxn id="843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" name="Google Shape;853;p61"/>
          <p:cNvCxnSpPr>
            <a:stCxn id="843" idx="0"/>
            <a:endCxn id="844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61"/>
          <p:cNvCxnSpPr>
            <a:stCxn id="841" idx="0"/>
            <a:endCxn id="845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61"/>
          <p:cNvCxnSpPr>
            <a:stCxn id="845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" name="Google Shape;856;p61"/>
          <p:cNvCxnSpPr>
            <a:stCxn id="845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61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8" name="Google Shape;858;p61"/>
          <p:cNvCxnSpPr>
            <a:stCxn id="857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9" name="Google Shape;859;p61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61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1" name="Google Shape;861;p61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61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61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61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61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6" name="Google Shape;866;p61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7" name="Google Shape;867;p61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8" name="Google Shape;868;p61"/>
          <p:cNvPicPr preferRelativeResize="0"/>
          <p:nvPr/>
        </p:nvPicPr>
        <p:blipFill rotWithShape="1">
          <a:blip r:embed="rId4">
            <a:alphaModFix/>
          </a:blip>
          <a:srcRect b="27126" l="54740" r="3877" t="38108"/>
          <a:stretch/>
        </p:blipFill>
        <p:spPr>
          <a:xfrm>
            <a:off x="5355350" y="2310950"/>
            <a:ext cx="3784052" cy="9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61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ctrTitle"/>
          </p:nvPr>
        </p:nvSpPr>
        <p:spPr>
          <a:xfrm>
            <a:off x="311708" y="122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Recurrent Neural Networks Theory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75" name="Google Shape;875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6" name="Google Shape;876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62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8" name="Google Shape;878;p62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9" name="Google Shape;879;p62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0" name="Google Shape;880;p62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1" name="Google Shape;881;p62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62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62"/>
          <p:cNvCxnSpPr>
            <a:stCxn id="8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5" name="Google Shape;885;p62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6" name="Google Shape;886;p62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87" name="Google Shape;887;p62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62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889" name="Google Shape;889;p62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0" name="Google Shape;890;p62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62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62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3" name="Google Shape;893;p62"/>
          <p:cNvCxnSpPr>
            <a:endCxn id="8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4" name="Google Shape;894;p62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" name="Google Shape;895;p62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6" name="Google Shape;896;p62"/>
          <p:cNvCxnSpPr>
            <a:endCxn id="8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62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8" name="Google Shape;898;p62"/>
          <p:cNvCxnSpPr>
            <a:stCxn id="886" idx="0"/>
            <a:endCxn id="8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9" name="Google Shape;899;p62"/>
          <p:cNvCxnSpPr>
            <a:stCxn id="887" idx="0"/>
            <a:endCxn id="8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62"/>
          <p:cNvCxnSpPr>
            <a:stCxn id="890" idx="0"/>
            <a:endCxn id="8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1" name="Google Shape;901;p62"/>
          <p:cNvCxnSpPr>
            <a:stCxn id="888" idx="0"/>
            <a:endCxn id="8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62"/>
          <p:cNvCxnSpPr>
            <a:stCxn id="8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62"/>
          <p:cNvCxnSpPr>
            <a:stCxn id="8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62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5" name="Google Shape;905;p62"/>
          <p:cNvCxnSpPr>
            <a:stCxn id="9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6" name="Google Shape;906;p62"/>
          <p:cNvSpPr txBox="1"/>
          <p:nvPr/>
        </p:nvSpPr>
        <p:spPr>
          <a:xfrm>
            <a:off x="2324225" y="306247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7" name="Google Shape;907;p62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8" name="Google Shape;908;p62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9" name="Google Shape;909;p62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0" name="Google Shape;910;p62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1" name="Google Shape;911;p62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2" name="Google Shape;912;p62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3" name="Google Shape;913;p62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4" name="Google Shape;914;p62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5" name="Google Shape;915;p62"/>
          <p:cNvPicPr preferRelativeResize="0"/>
          <p:nvPr/>
        </p:nvPicPr>
        <p:blipFill rotWithShape="1">
          <a:blip r:embed="rId4">
            <a:alphaModFix/>
          </a:blip>
          <a:srcRect b="23050" l="53348" r="752" t="37192"/>
          <a:stretch/>
        </p:blipFill>
        <p:spPr>
          <a:xfrm>
            <a:off x="5689239" y="2398300"/>
            <a:ext cx="3212413" cy="85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6" name="Google Shape;916;p62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7" name="Google Shape;917;p62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8" name="Google Shape;918;p62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6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4" name="Google Shape;92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25" name="Google Shape;92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63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63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8" name="Google Shape;928;p63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" name="Google Shape;929;p63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" name="Google Shape;930;p63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1" name="Google Shape;931;p63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32" name="Google Shape;932;p63"/>
          <p:cNvCxnSpPr>
            <a:stCxn id="933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63"/>
          <p:cNvCxnSpPr/>
          <p:nvPr/>
        </p:nvCxnSpPr>
        <p:spPr>
          <a:xfrm>
            <a:off x="826375" y="3730150"/>
            <a:ext cx="1833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5" name="Google Shape;935;p63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36" name="Google Shape;936;p63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63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38" name="Google Shape;938;p63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9" name="Google Shape;939;p63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63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1" name="Google Shape;941;p63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2" name="Google Shape;942;p63"/>
          <p:cNvCxnSpPr>
            <a:endCxn id="935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3" name="Google Shape;943;p63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" name="Google Shape;944;p63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63"/>
          <p:cNvCxnSpPr>
            <a:stCxn id="946" idx="0"/>
            <a:endCxn id="938" idx="4"/>
          </p:cNvCxnSpPr>
          <p:nvPr/>
        </p:nvCxnSpPr>
        <p:spPr>
          <a:xfrm rot="10800000">
            <a:off x="1202000" y="2235975"/>
            <a:ext cx="0" cy="826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" name="Google Shape;946;p63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47" name="Google Shape;947;p63"/>
          <p:cNvCxnSpPr>
            <a:stCxn id="935" idx="0"/>
            <a:endCxn id="939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" name="Google Shape;948;p63"/>
          <p:cNvCxnSpPr>
            <a:stCxn id="936" idx="0"/>
            <a:endCxn id="939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63"/>
          <p:cNvCxnSpPr>
            <a:stCxn id="939" idx="0"/>
            <a:endCxn id="940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" name="Google Shape;950;p63"/>
          <p:cNvCxnSpPr>
            <a:stCxn id="937" idx="0"/>
            <a:endCxn id="941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1" name="Google Shape;951;p63"/>
          <p:cNvCxnSpPr>
            <a:stCxn id="941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2" name="Google Shape;952;p63"/>
          <p:cNvCxnSpPr>
            <a:stCxn id="941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" name="Google Shape;953;p63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" name="Google Shape;954;p63"/>
          <p:cNvCxnSpPr>
            <a:stCxn id="95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" name="Google Shape;955;p63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6" name="Google Shape;956;p63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7" name="Google Shape;957;p63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8" name="Google Shape;958;p63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9" name="Google Shape;959;p63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0" name="Google Shape;960;p63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1" name="Google Shape;961;p63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2" name="Google Shape;962;p63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63" name="Google Shape;963;p63"/>
          <p:cNvCxnSpPr/>
          <p:nvPr/>
        </p:nvCxnSpPr>
        <p:spPr>
          <a:xfrm>
            <a:off x="2664425" y="3730150"/>
            <a:ext cx="781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4" name="Google Shape;964;p63"/>
          <p:cNvCxnSpPr/>
          <p:nvPr/>
        </p:nvCxnSpPr>
        <p:spPr>
          <a:xfrm rot="10800000">
            <a:off x="1202000" y="3429550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5" name="Google Shape;965;p63"/>
          <p:cNvSpPr txBox="1"/>
          <p:nvPr/>
        </p:nvSpPr>
        <p:spPr>
          <a:xfrm>
            <a:off x="1678625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63"/>
          <p:cNvSpPr txBox="1"/>
          <p:nvPr/>
        </p:nvSpPr>
        <p:spPr>
          <a:xfrm>
            <a:off x="2690625" y="2738325"/>
            <a:ext cx="4443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63"/>
          <p:cNvSpPr txBox="1"/>
          <p:nvPr/>
        </p:nvSpPr>
        <p:spPr>
          <a:xfrm>
            <a:off x="826375" y="24808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1" baseline="-25000" lang="en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8" name="Google Shape;968;p63"/>
          <p:cNvPicPr preferRelativeResize="0"/>
          <p:nvPr/>
        </p:nvPicPr>
        <p:blipFill rotWithShape="1">
          <a:blip r:embed="rId4">
            <a:alphaModFix/>
          </a:blip>
          <a:srcRect b="30752" l="53074" r="10361" t="45840"/>
          <a:stretch/>
        </p:blipFill>
        <p:spPr>
          <a:xfrm>
            <a:off x="5658675" y="2602266"/>
            <a:ext cx="3343324" cy="661076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63"/>
          <p:cNvSpPr txBox="1"/>
          <p:nvPr/>
        </p:nvSpPr>
        <p:spPr>
          <a:xfrm>
            <a:off x="2754275" y="2624325"/>
            <a:ext cx="3054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~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75" name="Google Shape;975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6" name="Google Shape;976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77" name="Google Shape;977;p64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" name="Google Shape;978;p64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64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64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1" name="Google Shape;981;p64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2" name="Google Shape;982;p64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983" name="Google Shape;983;p64"/>
          <p:cNvCxnSpPr>
            <a:stCxn id="984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5" name="Google Shape;985;p64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" name="Google Shape;986;p64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87" name="Google Shape;987;p64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64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989" name="Google Shape;989;p64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0" name="Google Shape;990;p64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1" name="Google Shape;991;p64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2" name="Google Shape;992;p64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3" name="Google Shape;993;p64"/>
          <p:cNvCxnSpPr>
            <a:endCxn id="986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64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64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" name="Google Shape;996;p64"/>
          <p:cNvCxnSpPr>
            <a:endCxn id="989" idx="4"/>
          </p:cNvCxnSpPr>
          <p:nvPr/>
        </p:nvCxnSpPr>
        <p:spPr>
          <a:xfrm rot="10800000">
            <a:off x="1202000" y="2235825"/>
            <a:ext cx="0" cy="1487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64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98" name="Google Shape;998;p64"/>
          <p:cNvCxnSpPr>
            <a:stCxn id="986" idx="0"/>
            <a:endCxn id="990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64"/>
          <p:cNvCxnSpPr>
            <a:stCxn id="987" idx="0"/>
            <a:endCxn id="990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64"/>
          <p:cNvCxnSpPr>
            <a:stCxn id="990" idx="0"/>
            <a:endCxn id="991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64"/>
          <p:cNvCxnSpPr>
            <a:stCxn id="988" idx="0"/>
            <a:endCxn id="992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64"/>
          <p:cNvCxnSpPr>
            <a:stCxn id="992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3" name="Google Shape;1003;p64"/>
          <p:cNvCxnSpPr>
            <a:stCxn id="992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4" name="Google Shape;1004;p64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" name="Google Shape;1005;p64"/>
          <p:cNvCxnSpPr>
            <a:stCxn id="1004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" name="Google Shape;1006;p64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7" name="Google Shape;1007;p64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08" name="Google Shape;1008;p64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9" name="Google Shape;1009;p64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0" name="Google Shape;1010;p64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1" name="Google Shape;1011;p64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2" name="Google Shape;1012;p64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3" name="Google Shape;1013;p64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4" name="Google Shape;1014;p64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5" name="Google Shape;1015;p64"/>
          <p:cNvPicPr preferRelativeResize="0"/>
          <p:nvPr/>
        </p:nvPicPr>
        <p:blipFill rotWithShape="1">
          <a:blip r:embed="rId4">
            <a:alphaModFix/>
          </a:blip>
          <a:srcRect b="23051" l="54102" r="3407" t="36342"/>
          <a:stretch/>
        </p:blipFill>
        <p:spPr>
          <a:xfrm>
            <a:off x="5414250" y="2333175"/>
            <a:ext cx="3885226" cy="11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6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An LSTM Cell with “peepholes”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1" name="Google Shape;1021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2" name="Google Shape;1022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23" name="Google Shape;1023;p65"/>
          <p:cNvSpPr/>
          <p:nvPr/>
        </p:nvSpPr>
        <p:spPr>
          <a:xfrm>
            <a:off x="808475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4" name="Google Shape;1024;p65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5" name="Google Shape;1025;p65"/>
          <p:cNvCxnSpPr/>
          <p:nvPr/>
        </p:nvCxnSpPr>
        <p:spPr>
          <a:xfrm>
            <a:off x="152400" y="3730150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6" name="Google Shape;1026;p65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7" name="Google Shape;1027;p65"/>
          <p:cNvCxnSpPr/>
          <p:nvPr/>
        </p:nvCxnSpPr>
        <p:spPr>
          <a:xfrm>
            <a:off x="4282075" y="3723550"/>
            <a:ext cx="1467000" cy="6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8" name="Google Shape;1028;p65"/>
          <p:cNvCxnSpPr/>
          <p:nvPr/>
        </p:nvCxnSpPr>
        <p:spPr>
          <a:xfrm flipH="1" rot="5400000">
            <a:off x="3450750" y="2401400"/>
            <a:ext cx="2358900" cy="305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9" name="Google Shape;1029;p65"/>
          <p:cNvCxnSpPr>
            <a:stCxn id="1030" idx="0"/>
          </p:cNvCxnSpPr>
          <p:nvPr/>
        </p:nvCxnSpPr>
        <p:spPr>
          <a:xfrm rot="-5400000">
            <a:off x="678475" y="3933550"/>
            <a:ext cx="628500" cy="2184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1" name="Google Shape;1031;p65"/>
          <p:cNvCxnSpPr/>
          <p:nvPr/>
        </p:nvCxnSpPr>
        <p:spPr>
          <a:xfrm>
            <a:off x="826375" y="3730150"/>
            <a:ext cx="375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" name="Google Shape;1032;p65"/>
          <p:cNvSpPr/>
          <p:nvPr/>
        </p:nvSpPr>
        <p:spPr>
          <a:xfrm>
            <a:off x="16786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33" name="Google Shape;1033;p65"/>
          <p:cNvSpPr/>
          <p:nvPr/>
        </p:nvSpPr>
        <p:spPr>
          <a:xfrm>
            <a:off x="2379938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65"/>
          <p:cNvSpPr/>
          <p:nvPr/>
        </p:nvSpPr>
        <p:spPr>
          <a:xfrm>
            <a:off x="3165125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35" name="Google Shape;1035;p65"/>
          <p:cNvSpPr/>
          <p:nvPr/>
        </p:nvSpPr>
        <p:spPr>
          <a:xfrm>
            <a:off x="1009250" y="185032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65"/>
          <p:cNvSpPr/>
          <p:nvPr/>
        </p:nvSpPr>
        <p:spPr>
          <a:xfrm>
            <a:off x="2467700" y="25007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65"/>
          <p:cNvSpPr/>
          <p:nvPr/>
        </p:nvSpPr>
        <p:spPr>
          <a:xfrm>
            <a:off x="2467700" y="18245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65"/>
          <p:cNvSpPr/>
          <p:nvPr/>
        </p:nvSpPr>
        <p:spPr>
          <a:xfrm>
            <a:off x="3870400" y="278695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39" name="Google Shape;1039;p65"/>
          <p:cNvCxnSpPr>
            <a:endCxn id="1032" idx="2"/>
          </p:cNvCxnSpPr>
          <p:nvPr/>
        </p:nvCxnSpPr>
        <p:spPr>
          <a:xfrm rot="10800000">
            <a:off x="19591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" name="Google Shape;1040;p65"/>
          <p:cNvCxnSpPr/>
          <p:nvPr/>
        </p:nvCxnSpPr>
        <p:spPr>
          <a:xfrm rot="10800000">
            <a:off x="266045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" name="Google Shape;1041;p65"/>
          <p:cNvCxnSpPr/>
          <p:nvPr/>
        </p:nvCxnSpPr>
        <p:spPr>
          <a:xfrm rot="10800000">
            <a:off x="3445625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65"/>
          <p:cNvCxnSpPr>
            <a:stCxn id="1043" idx="2"/>
            <a:endCxn id="1035" idx="4"/>
          </p:cNvCxnSpPr>
          <p:nvPr/>
        </p:nvCxnSpPr>
        <p:spPr>
          <a:xfrm rot="10800000">
            <a:off x="1202000" y="2235975"/>
            <a:ext cx="0" cy="12120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3" name="Google Shape;1043;p65"/>
          <p:cNvSpPr/>
          <p:nvPr/>
        </p:nvSpPr>
        <p:spPr>
          <a:xfrm>
            <a:off x="921500" y="3062475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44" name="Google Shape;1044;p65"/>
          <p:cNvCxnSpPr>
            <a:stCxn id="1032" idx="0"/>
            <a:endCxn id="1036" idx="2"/>
          </p:cNvCxnSpPr>
          <p:nvPr/>
        </p:nvCxnSpPr>
        <p:spPr>
          <a:xfrm rot="-5400000">
            <a:off x="2028875" y="2623725"/>
            <a:ext cx="369000" cy="5085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5" name="Google Shape;1045;p65"/>
          <p:cNvCxnSpPr>
            <a:stCxn id="1033" idx="0"/>
            <a:endCxn id="1036" idx="4"/>
          </p:cNvCxnSpPr>
          <p:nvPr/>
        </p:nvCxnSpPr>
        <p:spPr>
          <a:xfrm rot="10800000">
            <a:off x="2660438" y="2886075"/>
            <a:ext cx="0" cy="1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65"/>
          <p:cNvCxnSpPr>
            <a:stCxn id="1036" idx="0"/>
            <a:endCxn id="1037" idx="4"/>
          </p:cNvCxnSpPr>
          <p:nvPr/>
        </p:nvCxnSpPr>
        <p:spPr>
          <a:xfrm rot="10800000">
            <a:off x="26604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7" name="Google Shape;1047;p65"/>
          <p:cNvCxnSpPr>
            <a:stCxn id="1034" idx="0"/>
            <a:endCxn id="1038" idx="1"/>
          </p:cNvCxnSpPr>
          <p:nvPr/>
        </p:nvCxnSpPr>
        <p:spPr>
          <a:xfrm rot="-5400000">
            <a:off x="3576725" y="2712375"/>
            <a:ext cx="219000" cy="481200"/>
          </a:xfrm>
          <a:prstGeom prst="curvedConnector3">
            <a:avLst>
              <a:gd fmla="val 114361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8" name="Google Shape;1048;p65"/>
          <p:cNvCxnSpPr>
            <a:stCxn id="1038" idx="4"/>
          </p:cNvCxnSpPr>
          <p:nvPr/>
        </p:nvCxnSpPr>
        <p:spPr>
          <a:xfrm flipH="1" rot="-5400000">
            <a:off x="3904450" y="3331150"/>
            <a:ext cx="546300" cy="228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9" name="Google Shape;1049;p65"/>
          <p:cNvCxnSpPr>
            <a:stCxn id="1038" idx="0"/>
          </p:cNvCxnSpPr>
          <p:nvPr/>
        </p:nvCxnSpPr>
        <p:spPr>
          <a:xfrm rot="10800000">
            <a:off x="4061650" y="2506450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0" name="Google Shape;1050;p65"/>
          <p:cNvSpPr/>
          <p:nvPr/>
        </p:nvSpPr>
        <p:spPr>
          <a:xfrm>
            <a:off x="3781900" y="2247250"/>
            <a:ext cx="561000" cy="2592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" name="Google Shape;1051;p65"/>
          <p:cNvCxnSpPr>
            <a:stCxn id="1050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" name="Google Shape;1052;p65"/>
          <p:cNvSpPr txBox="1"/>
          <p:nvPr/>
        </p:nvSpPr>
        <p:spPr>
          <a:xfrm>
            <a:off x="2298300" y="3037425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65"/>
          <p:cNvSpPr txBox="1"/>
          <p:nvPr/>
        </p:nvSpPr>
        <p:spPr>
          <a:xfrm>
            <a:off x="3726125" y="2162600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4" name="Google Shape;1054;p65"/>
          <p:cNvCxnSpPr/>
          <p:nvPr/>
        </p:nvCxnSpPr>
        <p:spPr>
          <a:xfrm>
            <a:off x="1202000" y="3726850"/>
            <a:ext cx="22287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5" name="Google Shape;1055;p65"/>
          <p:cNvSpPr txBox="1"/>
          <p:nvPr/>
        </p:nvSpPr>
        <p:spPr>
          <a:xfrm>
            <a:off x="62275" y="3292825"/>
            <a:ext cx="641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6" name="Google Shape;1056;p65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7" name="Google Shape;1057;p65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8" name="Google Shape;1058;p65"/>
          <p:cNvSpPr txBox="1"/>
          <p:nvPr/>
        </p:nvSpPr>
        <p:spPr>
          <a:xfrm>
            <a:off x="5172825" y="3723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9" name="Google Shape;1059;p65"/>
          <p:cNvSpPr txBox="1"/>
          <p:nvPr/>
        </p:nvSpPr>
        <p:spPr>
          <a:xfrm>
            <a:off x="4141800" y="96155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0" name="Google Shape;1060;p65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1" name="Google Shape;1061;p65"/>
          <p:cNvPicPr preferRelativeResize="0"/>
          <p:nvPr/>
        </p:nvPicPr>
        <p:blipFill rotWithShape="1">
          <a:blip r:embed="rId4">
            <a:alphaModFix/>
          </a:blip>
          <a:srcRect b="16844" l="51531" r="0" t="32617"/>
          <a:stretch/>
        </p:blipFill>
        <p:spPr>
          <a:xfrm>
            <a:off x="5414250" y="2306989"/>
            <a:ext cx="3729751" cy="12011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65"/>
          <p:cNvCxnSpPr/>
          <p:nvPr/>
        </p:nvCxnSpPr>
        <p:spPr>
          <a:xfrm>
            <a:off x="876450" y="2050775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" name="Google Shape;1063;p65"/>
          <p:cNvCxnSpPr/>
          <p:nvPr/>
        </p:nvCxnSpPr>
        <p:spPr>
          <a:xfrm flipH="1" rot="10800000">
            <a:off x="876450" y="3453025"/>
            <a:ext cx="225300" cy="135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65"/>
          <p:cNvCxnSpPr/>
          <p:nvPr/>
        </p:nvCxnSpPr>
        <p:spPr>
          <a:xfrm flipH="1" rot="10800000">
            <a:off x="896475" y="3432925"/>
            <a:ext cx="781200" cy="155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" name="Google Shape;1065;p65"/>
          <p:cNvCxnSpPr>
            <a:endCxn id="1043" idx="2"/>
          </p:cNvCxnSpPr>
          <p:nvPr/>
        </p:nvCxnSpPr>
        <p:spPr>
          <a:xfrm rot="10800000">
            <a:off x="1202000" y="3447975"/>
            <a:ext cx="0" cy="30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6" name="Google Shape;1066;p65"/>
          <p:cNvCxnSpPr/>
          <p:nvPr/>
        </p:nvCxnSpPr>
        <p:spPr>
          <a:xfrm>
            <a:off x="3057200" y="2042950"/>
            <a:ext cx="0" cy="155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7" name="Google Shape;1067;p65"/>
          <p:cNvCxnSpPr/>
          <p:nvPr/>
        </p:nvCxnSpPr>
        <p:spPr>
          <a:xfrm flipH="1" rot="10800000">
            <a:off x="3060050" y="3453100"/>
            <a:ext cx="255300" cy="130200"/>
          </a:xfrm>
          <a:prstGeom prst="curvedConnector3">
            <a:avLst>
              <a:gd fmla="val 72591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Gated Recurrent Unit (GRU)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73" name="Google Shape;1073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74" name="Google Shape;1074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5" name="Google Shape;1075;p66"/>
          <p:cNvSpPr/>
          <p:nvPr/>
        </p:nvSpPr>
        <p:spPr>
          <a:xfrm>
            <a:off x="793500" y="1744725"/>
            <a:ext cx="4197000" cy="2323800"/>
          </a:xfrm>
          <a:prstGeom prst="roundRect">
            <a:avLst>
              <a:gd fmla="val 16667" name="adj"/>
            </a:avLst>
          </a:prstGeom>
          <a:solidFill>
            <a:srgbClr val="FFFCE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6" name="Google Shape;1076;p66"/>
          <p:cNvCxnSpPr/>
          <p:nvPr/>
        </p:nvCxnSpPr>
        <p:spPr>
          <a:xfrm>
            <a:off x="152400" y="2043075"/>
            <a:ext cx="6411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7" name="Google Shape;1077;p66"/>
          <p:cNvCxnSpPr/>
          <p:nvPr/>
        </p:nvCxnSpPr>
        <p:spPr>
          <a:xfrm>
            <a:off x="826375" y="2043050"/>
            <a:ext cx="4775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8" name="Google Shape;1078;p66"/>
          <p:cNvCxnSpPr/>
          <p:nvPr/>
        </p:nvCxnSpPr>
        <p:spPr>
          <a:xfrm rot="-5400000">
            <a:off x="4253200" y="1445775"/>
            <a:ext cx="764100" cy="4359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79" name="Google Shape;1079;p66"/>
          <p:cNvCxnSpPr>
            <a:stCxn id="1080" idx="0"/>
          </p:cNvCxnSpPr>
          <p:nvPr/>
        </p:nvCxnSpPr>
        <p:spPr>
          <a:xfrm rot="-5400000">
            <a:off x="843625" y="3963700"/>
            <a:ext cx="433200" cy="353400"/>
          </a:xfrm>
          <a:prstGeom prst="curvedConnector3">
            <a:avLst>
              <a:gd fmla="val 78018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1" name="Google Shape;1081;p66"/>
          <p:cNvSpPr/>
          <p:nvPr/>
        </p:nvSpPr>
        <p:spPr>
          <a:xfrm>
            <a:off x="2455850" y="2974338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sp>
        <p:nvSpPr>
          <p:cNvPr id="1082" name="Google Shape;1082;p66"/>
          <p:cNvSpPr/>
          <p:nvPr/>
        </p:nvSpPr>
        <p:spPr>
          <a:xfrm>
            <a:off x="2543600" y="1824500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83" name="Google Shape;1083;p66"/>
          <p:cNvCxnSpPr>
            <a:stCxn id="1084" idx="0"/>
            <a:endCxn id="1085" idx="6"/>
          </p:cNvCxnSpPr>
          <p:nvPr/>
        </p:nvCxnSpPr>
        <p:spPr>
          <a:xfrm flipH="1" rot="5400000">
            <a:off x="1606625" y="2587750"/>
            <a:ext cx="368400" cy="336600"/>
          </a:xfrm>
          <a:prstGeom prst="curvedConnector2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66"/>
          <p:cNvCxnSpPr>
            <a:stCxn id="1087" idx="0"/>
            <a:endCxn id="1082" idx="4"/>
          </p:cNvCxnSpPr>
          <p:nvPr/>
        </p:nvCxnSpPr>
        <p:spPr>
          <a:xfrm rot="10800000">
            <a:off x="2736350" y="2210000"/>
            <a:ext cx="0" cy="2907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66"/>
          <p:cNvCxnSpPr>
            <a:stCxn id="1081" idx="0"/>
            <a:endCxn id="1089" idx="3"/>
          </p:cNvCxnSpPr>
          <p:nvPr/>
        </p:nvCxnSpPr>
        <p:spPr>
          <a:xfrm rot="-5400000">
            <a:off x="3276200" y="2323788"/>
            <a:ext cx="110700" cy="1190400"/>
          </a:xfrm>
          <a:prstGeom prst="curvedConnector3">
            <a:avLst>
              <a:gd fmla="val 24492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66"/>
          <p:cNvCxnSpPr/>
          <p:nvPr/>
        </p:nvCxnSpPr>
        <p:spPr>
          <a:xfrm rot="5400000">
            <a:off x="3641050" y="3493200"/>
            <a:ext cx="591000" cy="290400"/>
          </a:xfrm>
          <a:prstGeom prst="curvedConnector3">
            <a:avLst>
              <a:gd fmla="val 88981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1" name="Google Shape;1091;p66"/>
          <p:cNvCxnSpPr/>
          <p:nvPr/>
        </p:nvCxnSpPr>
        <p:spPr>
          <a:xfrm rot="10800000">
            <a:off x="4062400" y="2282275"/>
            <a:ext cx="1500" cy="2805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66"/>
          <p:cNvCxnSpPr>
            <a:stCxn id="1093" idx="0"/>
          </p:cNvCxnSpPr>
          <p:nvPr/>
        </p:nvCxnSpPr>
        <p:spPr>
          <a:xfrm rot="10800000">
            <a:off x="4061500" y="2042950"/>
            <a:ext cx="900" cy="204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4" name="Google Shape;1094;p66"/>
          <p:cNvSpPr txBox="1"/>
          <p:nvPr/>
        </p:nvSpPr>
        <p:spPr>
          <a:xfrm>
            <a:off x="622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66"/>
          <p:cNvSpPr txBox="1"/>
          <p:nvPr/>
        </p:nvSpPr>
        <p:spPr>
          <a:xfrm>
            <a:off x="5110575" y="156997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66"/>
          <p:cNvSpPr txBox="1"/>
          <p:nvPr/>
        </p:nvSpPr>
        <p:spPr>
          <a:xfrm>
            <a:off x="4562500" y="868500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7" name="Google Shape;1097;p66"/>
          <p:cNvSpPr txBox="1"/>
          <p:nvPr/>
        </p:nvSpPr>
        <p:spPr>
          <a:xfrm>
            <a:off x="560900" y="4274625"/>
            <a:ext cx="6411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baseline="-25000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8" name="Google Shape;1098;p66"/>
          <p:cNvPicPr preferRelativeResize="0"/>
          <p:nvPr/>
        </p:nvPicPr>
        <p:blipFill rotWithShape="1">
          <a:blip r:embed="rId4">
            <a:alphaModFix/>
          </a:blip>
          <a:srcRect b="0" l="49897" r="0" t="12403"/>
          <a:stretch/>
        </p:blipFill>
        <p:spPr>
          <a:xfrm>
            <a:off x="5203600" y="2465081"/>
            <a:ext cx="4197002" cy="22663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9" name="Google Shape;1099;p66"/>
          <p:cNvCxnSpPr/>
          <p:nvPr/>
        </p:nvCxnSpPr>
        <p:spPr>
          <a:xfrm rot="-5400000">
            <a:off x="1006675" y="3588250"/>
            <a:ext cx="460800" cy="380700"/>
          </a:xfrm>
          <a:prstGeom prst="curvedConnector3">
            <a:avLst>
              <a:gd fmla="val 90207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0" name="Google Shape;1100;p66"/>
          <p:cNvSpPr/>
          <p:nvPr/>
        </p:nvSpPr>
        <p:spPr>
          <a:xfrm>
            <a:off x="3870400" y="1896775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b="1" sz="3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4" name="Google Shape;1084;p66"/>
          <p:cNvSpPr/>
          <p:nvPr/>
        </p:nvSpPr>
        <p:spPr>
          <a:xfrm>
            <a:off x="1678625" y="2940250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σ</a:t>
            </a:r>
            <a:endParaRPr/>
          </a:p>
        </p:txBody>
      </p:sp>
      <p:cxnSp>
        <p:nvCxnSpPr>
          <p:cNvPr id="1101" name="Google Shape;1101;p66"/>
          <p:cNvCxnSpPr/>
          <p:nvPr/>
        </p:nvCxnSpPr>
        <p:spPr>
          <a:xfrm>
            <a:off x="1399325" y="3560825"/>
            <a:ext cx="1125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66"/>
          <p:cNvCxnSpPr>
            <a:stCxn id="1081" idx="2"/>
          </p:cNvCxnSpPr>
          <p:nvPr/>
        </p:nvCxnSpPr>
        <p:spPr>
          <a:xfrm rot="5400000">
            <a:off x="2530850" y="3358038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3" name="Google Shape;1103;p66"/>
          <p:cNvCxnSpPr/>
          <p:nvPr/>
        </p:nvCxnSpPr>
        <p:spPr>
          <a:xfrm rot="5400000">
            <a:off x="1753625" y="3339625"/>
            <a:ext cx="203700" cy="207300"/>
          </a:xfrm>
          <a:prstGeom prst="curvedConnector2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4" name="Google Shape;1104;p66"/>
          <p:cNvCxnSpPr/>
          <p:nvPr/>
        </p:nvCxnSpPr>
        <p:spPr>
          <a:xfrm flipH="1" rot="5400000">
            <a:off x="428125" y="2564025"/>
            <a:ext cx="1512600" cy="495900"/>
          </a:xfrm>
          <a:prstGeom prst="curvedConnector3">
            <a:avLst>
              <a:gd fmla="val 894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5" name="Google Shape;1105;p66"/>
          <p:cNvCxnSpPr/>
          <p:nvPr/>
        </p:nvCxnSpPr>
        <p:spPr>
          <a:xfrm flipH="1" rot="5400000">
            <a:off x="743750" y="2746700"/>
            <a:ext cx="1422300" cy="15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66"/>
          <p:cNvSpPr/>
          <p:nvPr/>
        </p:nvSpPr>
        <p:spPr>
          <a:xfrm>
            <a:off x="1236925" y="2378988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06" name="Google Shape;1106;p66"/>
          <p:cNvCxnSpPr/>
          <p:nvPr/>
        </p:nvCxnSpPr>
        <p:spPr>
          <a:xfrm flipH="1" rot="5400000">
            <a:off x="1339700" y="3740338"/>
            <a:ext cx="300600" cy="852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66"/>
          <p:cNvCxnSpPr/>
          <p:nvPr/>
        </p:nvCxnSpPr>
        <p:spPr>
          <a:xfrm flipH="1" rot="10800000">
            <a:off x="1236925" y="3923800"/>
            <a:ext cx="2569200" cy="51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8" name="Google Shape;1108;p66"/>
          <p:cNvSpPr/>
          <p:nvPr/>
        </p:nvSpPr>
        <p:spPr>
          <a:xfrm>
            <a:off x="3803000" y="3159613"/>
            <a:ext cx="561000" cy="385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66"/>
          <p:cNvSpPr txBox="1"/>
          <p:nvPr/>
        </p:nvSpPr>
        <p:spPr>
          <a:xfrm>
            <a:off x="3683800" y="3172463"/>
            <a:ext cx="756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tanh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9" name="Google Shape;1089;p66"/>
          <p:cNvSpPr/>
          <p:nvPr/>
        </p:nvSpPr>
        <p:spPr>
          <a:xfrm>
            <a:off x="3870400" y="2534613"/>
            <a:ext cx="3855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X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10" name="Google Shape;1110;p66"/>
          <p:cNvCxnSpPr>
            <a:stCxn id="1109" idx="0"/>
            <a:endCxn id="1089" idx="4"/>
          </p:cNvCxnSpPr>
          <p:nvPr/>
        </p:nvCxnSpPr>
        <p:spPr>
          <a:xfrm flipH="1" rot="10800000">
            <a:off x="4061950" y="2920163"/>
            <a:ext cx="1200" cy="252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1" name="Google Shape;1111;p66"/>
          <p:cNvCxnSpPr>
            <a:stCxn id="1081" idx="0"/>
          </p:cNvCxnSpPr>
          <p:nvPr/>
        </p:nvCxnSpPr>
        <p:spPr>
          <a:xfrm flipH="1" rot="10800000">
            <a:off x="2736350" y="2857338"/>
            <a:ext cx="11400" cy="117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66"/>
          <p:cNvSpPr/>
          <p:nvPr/>
        </p:nvSpPr>
        <p:spPr>
          <a:xfrm>
            <a:off x="2467700" y="2500700"/>
            <a:ext cx="537300" cy="385500"/>
          </a:xfrm>
          <a:prstGeom prst="ellipse">
            <a:avLst/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1-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2" name="Google Shape;1112;p66"/>
          <p:cNvSpPr txBox="1"/>
          <p:nvPr/>
        </p:nvSpPr>
        <p:spPr>
          <a:xfrm>
            <a:off x="1846925" y="24034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3" name="Google Shape;1113;p66"/>
          <p:cNvSpPr txBox="1"/>
          <p:nvPr/>
        </p:nvSpPr>
        <p:spPr>
          <a:xfrm>
            <a:off x="2954650" y="2525150"/>
            <a:ext cx="392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z</a:t>
            </a:r>
            <a:r>
              <a:rPr b="1" baseline="-25000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b="1" baseline="-25000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9" name="Google Shape;1119;p67"/>
          <p:cNvSpPr txBox="1"/>
          <p:nvPr>
            <p:ph idx="1" type="body"/>
          </p:nvPr>
        </p:nvSpPr>
        <p:spPr>
          <a:xfrm>
            <a:off x="230375" y="1152475"/>
            <a:ext cx="8913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Fortunately TensorFlow comes with these neuron models built into a nice API, making it easy to swap them in and out.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 next we’ll explore using this TensorFlow RNN API for Time Series prediction and generation!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0" name="Google Shape;1120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1" name="Google Shape;1121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RNN with TF API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27" name="Google Shape;1127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28" name="Google Shape;1128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4" name="Google Shape;1134;p6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various possible improvements for RNN, let’s use TensorFlow built-in tf.nn function API to solve sequence problems!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5" name="Google Shape;1135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36" name="Google Shape;1136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7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7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Recall our original sequence thought exercise: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we predict the sequence shifted one time step forward?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43" name="Google Shape;1143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44" name="Google Shape;1144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7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0" name="Google Shape;1150;p7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1" name="Google Shape;1151;p7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52" name="Google Shape;1152;p7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Examples of Sequences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(Sales)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Sentences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Audio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Car Trajectories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Music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3" name="Google Shape;93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8" name="Google Shape;1158;p7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What about this time series?	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[0,0.84,0.91,0.14,-0.75,-0.96,-0.28]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It’s actually just sin(x):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[0.84,0.91,0.14,-0.75,-0.96,-0.28,0.65]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9" name="Google Shape;1159;p7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0" name="Google Shape;1160;p7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5575" y="3375073"/>
            <a:ext cx="3632850" cy="17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7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7" name="Google Shape;1167;p7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start by creating a RNN that attempts to predict a time series shifted over 1 unit into the future.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we’ll  attempt to generate new sequences with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68" name="Google Shape;1168;p7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9" name="Google Shape;1169;p7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7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5" name="Google Shape;1175;p74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6" name="Google Shape;1176;p7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77" name="Google Shape;1177;p7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6400" y="2381325"/>
            <a:ext cx="3791200" cy="244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7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4" name="Google Shape;1184;p7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5" name="Google Shape;1185;p7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6" name="Google Shape;1186;p7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7" name="Google Shape;1187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075" y="2368650"/>
            <a:ext cx="3726325" cy="243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7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3" name="Google Shape;1193;p7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first create a simple class to generate sin(x) and also grab random batches of sin(x)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94" name="Google Shape;1194;p7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5" name="Google Shape;1195;p7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6" name="Google Shape;1196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2700" y="2227625"/>
            <a:ext cx="40386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7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2" name="Google Shape;1202;p7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the trained model will be given a time series and attempt to predict a time series shifted one time step ahead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3" name="Google Shape;1203;p7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04" name="Google Shape;1204;p7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5" name="Google Shape;1205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3425" y="2644950"/>
            <a:ext cx="3838800" cy="25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7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1" name="Google Shape;1211;p7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2" name="Google Shape;1212;p7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13" name="Google Shape;1213;p7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4" name="Google Shape;1214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050" y="2609850"/>
            <a:ext cx="37909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7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0" name="Google Shape;1220;p7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we’ll use the same model to generate much longer time series given a seed series.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1" name="Google Shape;1221;p7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2" name="Google Shape;1222;p7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4625" y="2560675"/>
            <a:ext cx="37147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8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29" name="Google Shape;1229;p8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0" name="Google Shape;1230;p8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81"/>
          <p:cNvSpPr txBox="1"/>
          <p:nvPr>
            <p:ph type="ctrTitle"/>
          </p:nvPr>
        </p:nvSpPr>
        <p:spPr>
          <a:xfrm>
            <a:off x="311708" y="1600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Time Series Exercise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36" name="Google Shape;1236;p8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37" name="Google Shape;1237;p8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1" name="Google Shape;101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8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Quick Note on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43" name="Google Shape;1243;p8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44" name="Google Shape;1244;p8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8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0" name="Google Shape;1250;p8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Optional series of lectures describing Word2Vec with TensorFlow.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Recommend you check out gensim library if you are further interested in Word2Vec.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1" name="Google Shape;1251;p8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2" name="Google Shape;1252;p8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8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8" name="Google Shape;1258;p8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59" name="Google Shape;1259;p8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8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5" name="Google Shape;1265;p8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work with time series of data, let’s take a look at another common series data source, words.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 a sentence can be: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[“Hi”,”how”,”are”,”you”]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6" name="Google Shape;1266;p8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7" name="Google Shape;1267;p8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8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3" name="Google Shape;1273;p8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“classic” NLP , words are typically replaced by numbers indicating some frequency relationship to their documents.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doing this, we lose information about the relationship between the words themselves.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4" name="Google Shape;1274;p8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5" name="Google Shape;1275;p8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8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1" name="Google Shape;1281;p8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Count-Based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Frequency of words in corpus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Predictive Based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Neighboring words are predicted based on a vector space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82" name="Google Shape;1282;p8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83" name="Google Shape;1283;p8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8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9" name="Google Shape;1289;p8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one of Neural Network’s most famous use cases in natural language processing: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Word2Vec model created by Mikolov et al. 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0" name="Google Shape;1290;p8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1" name="Google Shape;1291;p8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8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7" name="Google Shape;1297;p89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of the Word2Vec model is to learn word embeddings by modeling each word as a vector in n-dimensional space.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But why use word-embeddings?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98" name="Google Shape;1298;p8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99" name="Google Shape;1299;p8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9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5" name="Google Shape;1305;p9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Representation of Data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06" name="Google Shape;1306;p9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07" name="Google Shape;1307;p9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575" y="1949901"/>
            <a:ext cx="7506300" cy="275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9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4" name="Google Shape;1314;p9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Word2Vec creates vector spaced models that represent (embed) words in a continuous vector space.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With words represented as vectors we can perform vector mathematics on words (e.g. check similarity, add/subtract vectors)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15" name="Google Shape;1315;p9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16" name="Google Shape;1316;p9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imagine a sequence: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[1,2,3,4,5,6]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Would you be able to predict a similar sequence shifted one time step into the future?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○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[2,3,4,5,6,7]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9" name="Google Shape;109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9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2" name="Google Shape;1322;p9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At the start of training each embedding is random, but through backpropagation the model will adjust the value of each word vector in the given number of dimensions.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More dimensions means more training time, but also more “information” per word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23" name="Google Shape;1323;p9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24" name="Google Shape;1324;p9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9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0" name="Google Shape;1330;p9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1" name="Google Shape;1331;p9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2" name="Google Shape;1332;p9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9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8" name="Google Shape;1338;p9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39" name="Google Shape;1339;p9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9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600" y="1380176"/>
            <a:ext cx="8137324" cy="284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9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46" name="Google Shape;1346;p95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Similar words will find their vectors closer together.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Even more impressive, the model may produce axes that represent concepts, such as gender, verbs, singular vs plural, etc...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7" name="Google Shape;1347;p9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8" name="Google Shape;1348;p9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9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4" name="Google Shape;1354;p9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Prediction Target</a:t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Skip-Gram Model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The dog chews the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larger data sets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CBOW (Continuous Bag of Words)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29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bone</a:t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Typically better for smaller data sets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5" name="Google Shape;1355;p9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56" name="Google Shape;1356;p9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9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2" name="Google Shape;1362;p97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dog chews the 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3000">
                <a:solidFill>
                  <a:srgbClr val="434343"/>
                </a:solidFill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=?</a:t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63" name="Google Shape;1363;p9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4" name="Google Shape;1364;p9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65" name="Google Shape;1365;p97"/>
          <p:cNvSpPr txBox="1"/>
          <p:nvPr/>
        </p:nvSpPr>
        <p:spPr>
          <a:xfrm>
            <a:off x="380625" y="2766950"/>
            <a:ext cx="3000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 sz="3000">
                <a:highlight>
                  <a:srgbClr val="F6B26B"/>
                </a:highlight>
                <a:latin typeface="Montserrat"/>
                <a:ea typeface="Montserrat"/>
                <a:cs typeface="Montserrat"/>
                <a:sym typeface="Montserrat"/>
              </a:rPr>
              <a:t>one</a:t>
            </a: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         vs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6" name="Google Shape;1366;p97"/>
          <p:cNvSpPr txBox="1"/>
          <p:nvPr/>
        </p:nvSpPr>
        <p:spPr>
          <a:xfrm>
            <a:off x="3380575" y="2766950"/>
            <a:ext cx="55290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[book,car,house,sun,....guitar]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67" name="Google Shape;1367;p97"/>
          <p:cNvCxnSpPr/>
          <p:nvPr/>
        </p:nvCxnSpPr>
        <p:spPr>
          <a:xfrm flipH="1">
            <a:off x="1452375" y="1890500"/>
            <a:ext cx="27045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8" name="Google Shape;1368;p97"/>
          <p:cNvCxnSpPr/>
          <p:nvPr/>
        </p:nvCxnSpPr>
        <p:spPr>
          <a:xfrm>
            <a:off x="4619775" y="1890500"/>
            <a:ext cx="1144800" cy="76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9" name="Google Shape;1369;p97"/>
          <p:cNvSpPr txBox="1"/>
          <p:nvPr/>
        </p:nvSpPr>
        <p:spPr>
          <a:xfrm>
            <a:off x="-470775" y="345300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  Target word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0" name="Google Shape;1370;p97"/>
          <p:cNvSpPr txBox="1"/>
          <p:nvPr/>
        </p:nvSpPr>
        <p:spPr>
          <a:xfrm>
            <a:off x="4704925" y="3390050"/>
            <a:ext cx="28047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Montserrat"/>
                <a:ea typeface="Montserrat"/>
                <a:cs typeface="Montserrat"/>
                <a:sym typeface="Montserrat"/>
              </a:rPr>
              <a:t>     Noise words</a:t>
            </a:r>
            <a:endParaRPr sz="26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9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6" name="Google Shape;1376;p98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highlight>
                <a:srgbClr val="F6B26B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77" name="Google Shape;1377;p9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78" name="Google Shape;1378;p9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9" name="Google Shape;137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06" y="1152475"/>
            <a:ext cx="549909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9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5" name="Google Shape;1385;p99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θ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(D=1|w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,h) is binary logistic regression is the probability that the word 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 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in the context h in the dataset D parameterized by θ.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86" name="Google Shape;1386;p9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87" name="Google Shape;1387;p9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10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3" name="Google Shape;1393;p100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baseline="-25000"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are k words drawn from noise distribution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94" name="Google Shape;1394;p10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95" name="Google Shape;1395;p10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10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1" name="Google Shape;1401;p101"/>
          <p:cNvSpPr txBox="1"/>
          <p:nvPr>
            <p:ph idx="1" type="body"/>
          </p:nvPr>
        </p:nvSpPr>
        <p:spPr>
          <a:xfrm>
            <a:off x="152400" y="1152475"/>
            <a:ext cx="896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Noise-Contrastive Training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Target word is predicted by maximizing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en" sz="2400"/>
              <a:t>J</a:t>
            </a:r>
            <a:r>
              <a:rPr baseline="-25000" lang="en" sz="2400"/>
              <a:t>NEG</a:t>
            </a:r>
            <a:r>
              <a:rPr lang="en" sz="2400"/>
              <a:t> = log Q</a:t>
            </a:r>
            <a:r>
              <a:rPr baseline="-25000" lang="en" sz="2400"/>
              <a:t>θ</a:t>
            </a:r>
            <a:r>
              <a:rPr lang="en" sz="2400"/>
              <a:t>(D=1|w</a:t>
            </a:r>
            <a:r>
              <a:rPr baseline="-25000" lang="en" sz="2400"/>
              <a:t>t</a:t>
            </a:r>
            <a:r>
              <a:rPr lang="en" sz="2400"/>
              <a:t>,h) +  k</a:t>
            </a:r>
            <a:r>
              <a:rPr baseline="-25000" lang="en" sz="2400"/>
              <a:t>n~Pnoise</a:t>
            </a:r>
            <a:r>
              <a:rPr lang="en" sz="2400"/>
              <a:t> Ε [log Q</a:t>
            </a:r>
            <a:r>
              <a:rPr baseline="-25000" lang="en" sz="2400"/>
              <a:t>θ</a:t>
            </a:r>
            <a:r>
              <a:rPr lang="en" sz="2400"/>
              <a:t>(D=0|w</a:t>
            </a:r>
            <a:r>
              <a:rPr baseline="-25000" lang="en" sz="2400"/>
              <a:t>n</a:t>
            </a:r>
            <a:r>
              <a:rPr lang="en" sz="2400"/>
              <a:t>,h)]</a:t>
            </a:r>
            <a:endParaRPr sz="2400">
              <a:solidFill>
                <a:srgbClr val="000000"/>
              </a:solidFill>
            </a:endParaRPr>
          </a:p>
          <a:p>
            <a:pPr indent="-393700" lvl="0" marL="457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goal is to assign high probability to correct words and low probability to noise words.</a:t>
            </a:r>
            <a:endParaRPr sz="26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2" name="Google Shape;1402;p10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03" name="Google Shape;1403;p10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Normal Neuron in Feed Forward Network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/>
          <p:nvPr/>
        </p:nvSpPr>
        <p:spPr>
          <a:xfrm>
            <a:off x="1222025" y="2581650"/>
            <a:ext cx="926400" cy="926400"/>
          </a:xfrm>
          <a:prstGeom prst="ellipse">
            <a:avLst/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" name="Google Shape;120;p21"/>
          <p:cNvCxnSpPr/>
          <p:nvPr/>
        </p:nvCxnSpPr>
        <p:spPr>
          <a:xfrm rot="10800000">
            <a:off x="1682825" y="2146050"/>
            <a:ext cx="2400" cy="435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21"/>
          <p:cNvCxnSpPr>
            <a:endCxn id="119" idx="4"/>
          </p:cNvCxnSpPr>
          <p:nvPr/>
        </p:nvCxnSpPr>
        <p:spPr>
          <a:xfrm rot="10800000">
            <a:off x="1685225" y="3508050"/>
            <a:ext cx="0" cy="6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21"/>
          <p:cNvCxnSpPr>
            <a:stCxn id="119" idx="2"/>
            <a:endCxn id="119" idx="6"/>
          </p:cNvCxnSpPr>
          <p:nvPr/>
        </p:nvCxnSpPr>
        <p:spPr>
          <a:xfrm>
            <a:off x="1222025" y="3044850"/>
            <a:ext cx="926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21"/>
          <p:cNvSpPr txBox="1"/>
          <p:nvPr/>
        </p:nvSpPr>
        <p:spPr>
          <a:xfrm>
            <a:off x="1442375" y="2993300"/>
            <a:ext cx="6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Σ</a:t>
            </a:r>
            <a:r>
              <a:rPr lang="en" sz="1150">
                <a:solidFill>
                  <a:srgbClr val="333333"/>
                </a:solidFill>
                <a:highlight>
                  <a:srgbClr val="FFF8DC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392300" y="2721900"/>
            <a:ext cx="495825" cy="200325"/>
          </a:xfrm>
          <a:custGeom>
            <a:rect b="b" l="l" r="r" t="t"/>
            <a:pathLst>
              <a:path extrusionOk="0" h="8013" w="19833">
                <a:moveTo>
                  <a:pt x="0" y="8013"/>
                </a:moveTo>
                <a:lnTo>
                  <a:pt x="11820" y="8013"/>
                </a:lnTo>
                <a:lnTo>
                  <a:pt x="19833" y="0"/>
                </a:ln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Google Shape;125;p21"/>
          <p:cNvSpPr txBox="1"/>
          <p:nvPr/>
        </p:nvSpPr>
        <p:spPr>
          <a:xfrm>
            <a:off x="2168575" y="2626725"/>
            <a:ext cx="2163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Activation Function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1222025" y="4189450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2168575" y="3149750"/>
            <a:ext cx="2439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Aggregation of Inputs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1278475" y="1799425"/>
            <a:ext cx="8901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put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10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102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we have vectors for each word we can visualize relationships by reducing the dimensions from 150 to 2 using t-Distributed Stochastic Neighbor Embedding 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0" name="Google Shape;1410;p10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1" name="Google Shape;1411;p10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10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7" name="Google Shape;1417;p103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8" name="Google Shape;1418;p10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9" name="Google Shape;1419;p10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98975" y="979525"/>
            <a:ext cx="4276999" cy="412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10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26" name="Google Shape;1426;p10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7" name="Google Shape;1427;p10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10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Word2Vec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33" name="Google Shape;1433;p10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34" name="Google Shape;1434;p10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10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0" name="Google Shape;1440;p106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using the TensorFlow Documentation example implementation of Word2Vec.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be referring to the provided notebook for blocks of code often!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1" name="Google Shape;1441;p10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42" name="Google Shape;1442;p10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10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Deep Learning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107"/>
          <p:cNvSpPr txBox="1"/>
          <p:nvPr>
            <p:ph idx="1" type="body"/>
          </p:nvPr>
        </p:nvSpPr>
        <p:spPr>
          <a:xfrm>
            <a:off x="311700" y="1152475"/>
            <a:ext cx="870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Word2Vec is something that interests you further, check out the gensim library for Python, it has a much simpler to use API for Word2Vec and additional functionality!</a:t>
            </a:r>
            <a:endParaRPr sz="30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49" name="Google Shape;1449;p10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50" name="Google Shape;1450;p10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