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42" Type="http://schemas.openxmlformats.org/officeDocument/2006/relationships/slide" Target="slides/slide38.xml"/><Relationship Id="rId86" Type="http://schemas.openxmlformats.org/officeDocument/2006/relationships/slide" Target="slides/slide82.xml"/><Relationship Id="rId41" Type="http://schemas.openxmlformats.org/officeDocument/2006/relationships/slide" Target="slides/slide37.xml"/><Relationship Id="rId85" Type="http://schemas.openxmlformats.org/officeDocument/2006/relationships/slide" Target="slides/slide8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87" Type="http://schemas.openxmlformats.org/officeDocument/2006/relationships/slide" Target="slides/slide8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Shape 7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Shape 7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Shape 7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Shape 7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Shape 8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Shape 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Shape 8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Shape 9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Shape 9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Shape 9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Shape 9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Shape 9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Shape 10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Shape 10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Shape 10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Shape 10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Shape 10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Shape 10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artificial neuron also has inputs and outputs!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" name="Shape 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" name="Shape 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endCxn id="14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simple model is known as a perceptron.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Shape 1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Shape 1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Shape 15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Shape 158"/>
          <p:cNvCxnSpPr>
            <a:endCxn id="1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Shape 15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example of how it can 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Shape 1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Shape 173"/>
          <p:cNvCxnSpPr>
            <a:endCxn id="17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Shape 17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inputs and an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Shape 1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>
            <a:endCxn id="18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Shape 18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will be values of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Shape 1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Shape 1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" name="Shape 20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Shape 20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Shape 203"/>
          <p:cNvCxnSpPr>
            <a:endCxn id="20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Shape 20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Shape 208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multiplied by a weight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Shape 2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Shape 220"/>
          <p:cNvCxnSpPr>
            <a:endCxn id="217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Shape 221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Shape 224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Shape 225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4" name="Shape 2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5" name="Shape 2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Shape 23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Shape 23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Shape 239"/>
          <p:cNvCxnSpPr>
            <a:endCxn id="23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Shape 24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Shape 243"/>
          <p:cNvSpPr txBox="1"/>
          <p:nvPr/>
        </p:nvSpPr>
        <p:spPr>
          <a:xfrm rot="706249">
            <a:off x="2316727" y="232634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Shape 244"/>
          <p:cNvSpPr txBox="1"/>
          <p:nvPr/>
        </p:nvSpPr>
        <p:spPr>
          <a:xfrm rot="-1377908">
            <a:off x="2227975" y="3345147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Weight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Weights initially start off as random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Shape 2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Shape 2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6" name="Shape 256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Shape 257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Shape 258"/>
          <p:cNvCxnSpPr>
            <a:endCxn id="255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Shape 259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Shape 262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Shape 263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2" name="Shape 2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Shape 2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Shape 27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Shape 277"/>
          <p:cNvCxnSpPr>
            <a:endCxn id="27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Shape 27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Shape 281"/>
          <p:cNvSpPr txBox="1"/>
          <p:nvPr/>
        </p:nvSpPr>
        <p:spPr>
          <a:xfrm rot="706249">
            <a:off x="2522077" y="2386998"/>
            <a:ext cx="1382369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Shape 282"/>
          <p:cNvSpPr txBox="1"/>
          <p:nvPr/>
        </p:nvSpPr>
        <p:spPr>
          <a:xfrm rot="-1377908">
            <a:off x="2598575" y="3203372"/>
            <a:ext cx="1382471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Shape 283"/>
          <p:cNvSpPr txBox="1"/>
          <p:nvPr/>
        </p:nvSpPr>
        <p:spPr>
          <a:xfrm>
            <a:off x="1302840" y="2078500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405140" y="3482875"/>
            <a:ext cx="440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Inputs are now multiplied by weights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1" name="Shape 2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2" name="Shape 2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Shape 294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Shape 295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Shape 296"/>
          <p:cNvCxnSpPr>
            <a:endCxn id="293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Shape 297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17803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Shape 300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Shape 301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cover key theory aspects: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Neurons and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these results are passed to an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Shape 3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Shape 3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Shape 31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Shape 31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Shape 313"/>
          <p:cNvCxnSpPr>
            <a:endCxn id="31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Shape 31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Shape 31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Shape 31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245288" y="292935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activation functions to choose from, we’ll cover this in more detail later!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Shape 3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Shape 3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Shape 329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>
            <a:endCxn id="328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Shape 332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Shape 335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Shape 336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6215263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our activation function will be very simple...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Shape 3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Shape 3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7" name="Shape 347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Shape 349"/>
          <p:cNvCxnSpPr>
            <a:endCxn id="346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Shape 350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Shape 353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Shape 354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6255313" y="2879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sum of inputs is positive return 1, if sum is negative output 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Shape 3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Shape 3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Shape 365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Shape 366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Shape 367"/>
          <p:cNvCxnSpPr>
            <a:endCxn id="364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Shape 368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Shape 371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Shape 372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6245288" y="29021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case 6-4=2 so the activation function returns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0" name="Shape 3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1" name="Shape 3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Shape 383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Shape 384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Shape 385"/>
          <p:cNvCxnSpPr>
            <a:endCxn id="382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Shape 386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Shape 389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Shape 390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Shape 392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 possible issue. What if the original inputs started off as zero?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Shape 3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Shape 4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Shape 40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Shape 404"/>
          <p:cNvCxnSpPr>
            <a:endCxn id="40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Shape 40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Shape 40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Shape 409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Shape 411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any weight multiplied by the input would still result in zero!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Shape 4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Shape 4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Shape 420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Shape 422"/>
          <p:cNvCxnSpPr/>
          <p:nvPr/>
        </p:nvCxnSpPr>
        <p:spPr>
          <a:xfrm flipH="1">
            <a:off x="2313923" y="3467727"/>
            <a:ext cx="1337100" cy="64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Shape 423"/>
          <p:cNvCxnSpPr>
            <a:endCxn id="420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Shape 424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1122538" y="37713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Shape 426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Shape 427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Shape 428"/>
          <p:cNvSpPr txBox="1"/>
          <p:nvPr/>
        </p:nvSpPr>
        <p:spPr>
          <a:xfrm rot="-1377751">
            <a:off x="2292076" y="3265639"/>
            <a:ext cx="1701746" cy="6109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Shape 430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fix this by adding in a bias term, in this case we choose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Shape 4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Shape 4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Shape 439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0" name="Shape 440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Shape 441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Shape 442"/>
          <p:cNvCxnSpPr>
            <a:endCxn id="439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Shape 443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Shape 446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Shape 447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Shape 449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Shape 451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2" name="Shape 452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625" y="11267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what does this look like mathematically?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9" name="Shape 4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0" name="Shape 4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3555850" y="2441400"/>
            <a:ext cx="1382400" cy="1382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Shape 462"/>
          <p:cNvCxnSpPr/>
          <p:nvPr/>
        </p:nvCxnSpPr>
        <p:spPr>
          <a:xfrm rot="10800000">
            <a:off x="2163500" y="2611775"/>
            <a:ext cx="1412400" cy="290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Shape 463"/>
          <p:cNvCxnSpPr/>
          <p:nvPr/>
        </p:nvCxnSpPr>
        <p:spPr>
          <a:xfrm flipH="1">
            <a:off x="2198700" y="3347925"/>
            <a:ext cx="1372200" cy="300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Shape 464"/>
          <p:cNvCxnSpPr>
            <a:endCxn id="461" idx="6"/>
          </p:cNvCxnSpPr>
          <p:nvPr/>
        </p:nvCxnSpPr>
        <p:spPr>
          <a:xfrm rot="10800000">
            <a:off x="4938250" y="3132600"/>
            <a:ext cx="1212000" cy="2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Shape 465"/>
          <p:cNvSpPr txBox="1"/>
          <p:nvPr/>
        </p:nvSpPr>
        <p:spPr>
          <a:xfrm>
            <a:off x="1042413" y="23468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0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72463" y="318312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Input 1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7" name="Shape 467"/>
          <p:cNvSpPr txBox="1"/>
          <p:nvPr/>
        </p:nvSpPr>
        <p:spPr>
          <a:xfrm>
            <a:off x="3465700" y="2776975"/>
            <a:ext cx="1562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Shape 468"/>
          <p:cNvSpPr txBox="1"/>
          <p:nvPr/>
        </p:nvSpPr>
        <p:spPr>
          <a:xfrm rot="706173">
            <a:off x="2249697" y="2358891"/>
            <a:ext cx="1657548" cy="611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12 * 0.5 = 6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Shape 469"/>
          <p:cNvSpPr txBox="1"/>
          <p:nvPr/>
        </p:nvSpPr>
        <p:spPr>
          <a:xfrm rot="-536751">
            <a:off x="2131684" y="3054597"/>
            <a:ext cx="1701599" cy="6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4 * -1 = -4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6330438" y="30545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Shape 471"/>
          <p:cNvSpPr txBox="1"/>
          <p:nvPr/>
        </p:nvSpPr>
        <p:spPr>
          <a:xfrm rot="862">
            <a:off x="6655999" y="2746750"/>
            <a:ext cx="1196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x="1472338" y="4190275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Bias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Shape 473"/>
          <p:cNvSpPr txBox="1"/>
          <p:nvPr/>
        </p:nvSpPr>
        <p:spPr>
          <a:xfrm rot="-1587940">
            <a:off x="2471467" y="3499850"/>
            <a:ext cx="1701740" cy="610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+ 1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4" name="Shape 474"/>
          <p:cNvCxnSpPr/>
          <p:nvPr/>
        </p:nvCxnSpPr>
        <p:spPr>
          <a:xfrm flipH="1">
            <a:off x="2197000" y="3683475"/>
            <a:ext cx="1614300" cy="828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think about how we can represent this perceptron model mathematically: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Shape 4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Shape 4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build a general high level understanding we will code out all these topics manually with Python, without the use of a deep learning library.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move on to using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many perceptrons in a network we’ll see how we can easily extend this to a matrix form!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0" name="Shape 4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1" name="Shape 4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Shape 4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845" y="2755000"/>
            <a:ext cx="3093199" cy="1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Biological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Mathematical Representation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Shape 4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Shape 5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6" name="Shape 5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7" name="Shape 5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a single perceptron behaves, now let’s expand this concept to the idea of a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to connect many perceptrons together and then how to represent this mathematically!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4" name="Shape 5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5" name="Shape 5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311700" y="1152475"/>
            <a:ext cx="8520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Perceptrons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Shape 5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Shape 5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Shape 524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Shape 525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Shape 528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3" name="Shape 533"/>
          <p:cNvCxnSpPr>
            <a:stCxn id="524" idx="6"/>
            <a:endCxn id="527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Shape 534"/>
          <p:cNvCxnSpPr>
            <a:endCxn id="528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Shape 535"/>
          <p:cNvCxnSpPr>
            <a:stCxn id="527" idx="6"/>
            <a:endCxn id="530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Shape 536"/>
          <p:cNvCxnSpPr>
            <a:stCxn id="527" idx="6"/>
            <a:endCxn id="529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Shape 537"/>
          <p:cNvCxnSpPr>
            <a:stCxn id="527" idx="6"/>
            <a:endCxn id="531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Shape 538"/>
          <p:cNvCxnSpPr>
            <a:endCxn id="532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Shape 539"/>
          <p:cNvCxnSpPr>
            <a:endCxn id="532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Shape 540"/>
          <p:cNvCxnSpPr>
            <a:endCxn id="532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Shape 541"/>
          <p:cNvCxnSpPr>
            <a:stCxn id="528" idx="6"/>
            <a:endCxn id="529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Shape 542"/>
          <p:cNvCxnSpPr>
            <a:stCxn id="528" idx="6"/>
            <a:endCxn id="531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Shape 543"/>
          <p:cNvCxnSpPr>
            <a:endCxn id="530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Shape 544"/>
          <p:cNvCxnSpPr>
            <a:endCxn id="527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Shape 545"/>
          <p:cNvCxnSpPr>
            <a:endCxn id="528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Shape 546"/>
          <p:cNvCxnSpPr>
            <a:endCxn id="527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Shape 547"/>
          <p:cNvCxnSpPr>
            <a:endCxn id="528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Layer. 2 hidden layers. 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4" name="Shape 5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5" name="Shape 5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Shape 556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Shape 565"/>
          <p:cNvCxnSpPr>
            <a:stCxn id="556" idx="6"/>
            <a:endCxn id="559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Shape 566"/>
          <p:cNvCxnSpPr>
            <a:endCxn id="560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Shape 567"/>
          <p:cNvCxnSpPr>
            <a:stCxn id="559" idx="6"/>
            <a:endCxn id="562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Shape 568"/>
          <p:cNvCxnSpPr>
            <a:stCxn id="559" idx="6"/>
            <a:endCxn id="561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Shape 569"/>
          <p:cNvCxnSpPr>
            <a:stCxn id="559" idx="6"/>
            <a:endCxn id="563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Shape 570"/>
          <p:cNvCxnSpPr>
            <a:endCxn id="564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Shape 571"/>
          <p:cNvCxnSpPr>
            <a:endCxn id="564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Shape 572"/>
          <p:cNvCxnSpPr>
            <a:endCxn id="564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Shape 573"/>
          <p:cNvCxnSpPr>
            <a:stCxn id="560" idx="6"/>
            <a:endCxn id="561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4" name="Shape 574"/>
          <p:cNvCxnSpPr>
            <a:stCxn id="560" idx="6"/>
            <a:endCxn id="563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Shape 575"/>
          <p:cNvCxnSpPr>
            <a:endCxn id="562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6" name="Shape 576"/>
          <p:cNvCxnSpPr>
            <a:endCxn id="559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Shape 577"/>
          <p:cNvCxnSpPr>
            <a:endCxn id="560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Shape 578"/>
          <p:cNvCxnSpPr>
            <a:endCxn id="559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Shape 579"/>
          <p:cNvCxnSpPr>
            <a:endCxn id="560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 values from the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Layers in between input and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or more layers is “deep network”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 estimate of the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Shape 5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Shape 5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forwards through more layers, the level of abstraction increases.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the activation function in a little more detail!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4" name="Shape 5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5" name="Shape 5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Previously our activation function was just  a simple function that output 0 or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2" name="Shape 6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3" name="Shape 6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Shape 604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Shape 605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Shape 606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Shape 60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Shape 60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Shape 610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Shape 611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Shape 617"/>
          <p:cNvSpPr txBox="1"/>
          <p:nvPr>
            <p:ph idx="1" type="body"/>
          </p:nvPr>
        </p:nvSpPr>
        <p:spPr>
          <a:xfrm>
            <a:off x="311700" y="1152475"/>
            <a:ext cx="85206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pretty dramatic function, since small changes aren’t reflected.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Shape 6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Shape 6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0" name="Shape 620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Shape 621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Shape 622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Shape 623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Shape 625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6" name="Shape 626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Shape 627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a high level overview of these key elements will make it much easier to understand what is happening when we begin to use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has direct connections to these concepts in its syntax!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if we could have a more dynamic function, for example the red line!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Shape 6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Shape 6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6" name="Shape 636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Shape 637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Shape 638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Shape 639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2" name="Shape 642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Shape 643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4" name="Shape 644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Lucky for us, this is the sigmoid function!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Shape 6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Shape 6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Shape 653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Shape 654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Shape 655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Shape 658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59" name="Shape 659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Shape 66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61" name="Shape 661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2" name="Shape 6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Shape 668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the activation function used can be beneficial depending on the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Shape 6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Shape 6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1" name="Shape 671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Shape 672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Shape 673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Shape 675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Shape 676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7" name="Shape 677"/>
          <p:cNvCxnSpPr/>
          <p:nvPr/>
        </p:nvCxnSpPr>
        <p:spPr>
          <a:xfrm flipH="1" rot="10800000">
            <a:off x="3666075" y="2631625"/>
            <a:ext cx="2634300" cy="131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Shape 678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9" name="Shape 679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0" name="Shape 6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459" y="2705375"/>
            <a:ext cx="2244142" cy="1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a few more activation functions that we’ll encounter!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7" name="Shape 6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8" name="Shape 6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Shape 689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Shape 690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Shape 691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Shape 692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Shape 694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Hyperbolic Tangent: tanh(z)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2" name="Shape 7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3" name="Shape 7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4" name="Shape 704"/>
          <p:cNvCxnSpPr/>
          <p:nvPr/>
        </p:nvCxnSpPr>
        <p:spPr>
          <a:xfrm rot="10800000">
            <a:off x="3666075" y="230630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Shape 705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Shape 706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1935375" y="2919350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Shape 708"/>
          <p:cNvSpPr txBox="1"/>
          <p:nvPr/>
        </p:nvSpPr>
        <p:spPr>
          <a:xfrm>
            <a:off x="3224650" y="36627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Shape 709"/>
          <p:cNvSpPr txBox="1"/>
          <p:nvPr/>
        </p:nvSpPr>
        <p:spPr>
          <a:xfrm>
            <a:off x="3261850" y="2451313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Shape 710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1" name="Shape 711"/>
          <p:cNvPicPr preferRelativeResize="0"/>
          <p:nvPr/>
        </p:nvPicPr>
        <p:blipFill rotWithShape="1">
          <a:blip r:embed="rId4">
            <a:alphaModFix/>
          </a:blip>
          <a:srcRect b="30709" l="0" r="64970" t="0"/>
          <a:stretch/>
        </p:blipFill>
        <p:spPr>
          <a:xfrm>
            <a:off x="6856775" y="3114375"/>
            <a:ext cx="197544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Shape 712"/>
          <p:cNvPicPr preferRelativeResize="0"/>
          <p:nvPr/>
        </p:nvPicPr>
        <p:blipFill rotWithShape="1">
          <a:blip r:embed="rId4">
            <a:alphaModFix/>
          </a:blip>
          <a:srcRect b="68414" l="55417" r="8882" t="0"/>
          <a:stretch/>
        </p:blipFill>
        <p:spPr>
          <a:xfrm>
            <a:off x="6818925" y="2350750"/>
            <a:ext cx="2013300" cy="6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3" name="Shape 713"/>
          <p:cNvCxnSpPr/>
          <p:nvPr/>
        </p:nvCxnSpPr>
        <p:spPr>
          <a:xfrm flipH="1" rot="10800000">
            <a:off x="3681075" y="2646725"/>
            <a:ext cx="2614200" cy="1312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Rectified Linear Unit (ReLU): This is actually a relatively simple function: max(0,z)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0" name="Shape 7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1" name="Shape 7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2" name="Shape 722"/>
          <p:cNvCxnSpPr/>
          <p:nvPr/>
        </p:nvCxnSpPr>
        <p:spPr>
          <a:xfrm rot="10800000">
            <a:off x="4988175" y="2336350"/>
            <a:ext cx="0" cy="17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Shape 723"/>
          <p:cNvCxnSpPr/>
          <p:nvPr/>
        </p:nvCxnSpPr>
        <p:spPr>
          <a:xfrm>
            <a:off x="3661050" y="4054100"/>
            <a:ext cx="2674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Shape 724"/>
          <p:cNvSpPr txBox="1"/>
          <p:nvPr/>
        </p:nvSpPr>
        <p:spPr>
          <a:xfrm>
            <a:off x="4091775" y="4469775"/>
            <a:ext cx="2013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Shape 725"/>
          <p:cNvSpPr txBox="1"/>
          <p:nvPr/>
        </p:nvSpPr>
        <p:spPr>
          <a:xfrm>
            <a:off x="2239625" y="2922225"/>
            <a:ext cx="13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Shape 726"/>
          <p:cNvSpPr txBox="1"/>
          <p:nvPr/>
        </p:nvSpPr>
        <p:spPr>
          <a:xfrm>
            <a:off x="4799400" y="3948925"/>
            <a:ext cx="4494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3691100" y="2922225"/>
            <a:ext cx="2559225" cy="1086775"/>
          </a:xfrm>
          <a:custGeom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Shape 733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 and tanh tend to have the best performance, so we will focus on these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libraries have these built in for us, so we don’t need to worry about having to implement them manually!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4" name="Shape 7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5" name="Shape 7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Shape 741"/>
          <p:cNvSpPr txBox="1"/>
          <p:nvPr>
            <p:ph idx="1" type="body"/>
          </p:nvPr>
        </p:nvSpPr>
        <p:spPr>
          <a:xfrm>
            <a:off x="311700" y="1152475"/>
            <a:ext cx="88323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we continue on, we’ll also talk about some more state of the art activation functions.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next, we’ll discuss cost functions, which will allow us to measure how well these neurons are performing!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2" name="Shape 7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3" name="Shape 7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Cost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Shape 7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Shape 7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we can evaluate performance of a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 cost function to measure how far off we are from the expected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Shape 7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Shape 7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0" y="1545450"/>
            <a:ext cx="8520600" cy="13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311700" y="1152475"/>
            <a:ext cx="87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following variables: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 to represent the true value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to represent neuron’s prediction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terms of weights and bias: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w*x + b = z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Pass z into activation function σ(z) = a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5" name="Shape 7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6" name="Shape 7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Quadratic Cost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Roboto"/>
              <a:buChar char="○"/>
            </a:pP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Σ(y-a)</a:t>
            </a:r>
            <a:r>
              <a:rPr baseline="30000"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lang="en" sz="3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/ n</a:t>
            </a:r>
            <a:endParaRPr sz="3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see that larger errors are more prominent due to the squaring.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Unfortunately this calculation can cause a slowdown in our learning speed.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3" name="Shape 7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4" name="Shape 7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 Entropy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○"/>
            </a:pPr>
            <a:r>
              <a:rPr lang="en" sz="3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 = (-1/n) Σ (y⋅ln(a) + (1-y)⋅ln(1-a)</a:t>
            </a:r>
            <a:endParaRPr sz="3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cost function allows for faster learning.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larger the difference, the faster the neuron can learn.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1" name="Shape 7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2" name="Shape 7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have 2 key aspects of learning with neural networks, the neurons with their activation function and the cost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still missing a key step, actually “learning”!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9" name="Shape 7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0" name="Shape 7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Shape 7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figure out how we can use our neurons and the measurement of error (our cost function) and then attempt to correct our prediction, in other words, “learn”!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7" name="Shape 7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8" name="Shape 7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lecture we’ll briefly cover how we can do this with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Shape 8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Shape 8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 txBox="1"/>
          <p:nvPr>
            <p:ph type="ctrTitle"/>
          </p:nvPr>
        </p:nvSpPr>
        <p:spPr>
          <a:xfrm>
            <a:off x="311700" y="189840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Gradient Descent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Backpropagation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2" name="Shape 8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3" name="Shape 8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Shape 8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you’ve dabbled in machine learning before, you may have already heard of Gradient Descent!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it with a high level overview!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0" name="Shape 8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1" name="Shape 8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is an optimization algorithm for finding the minimum of a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find a local minimum, we take steps proportional to the negative of the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Shape 8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Shape 8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5" name="Shape 8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6" name="Shape 8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7" name="Shape 8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8" name="Shape 838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Shape 839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Shape 840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1" name="Shape 841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Shape 842"/>
          <p:cNvSpPr/>
          <p:nvPr/>
        </p:nvSpPr>
        <p:spPr>
          <a:xfrm>
            <a:off x="3155224" y="2296175"/>
            <a:ext cx="2639370" cy="1672746"/>
          </a:xfrm>
          <a:custGeom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Introduction to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Perceptron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Shape 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8" name="Shape 8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9" name="Shape 8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0" name="Shape 8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Shape 851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Shape 852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Shape 853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Shape 854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Shape 855"/>
          <p:cNvSpPr/>
          <p:nvPr/>
        </p:nvSpPr>
        <p:spPr>
          <a:xfrm>
            <a:off x="3155224" y="2296175"/>
            <a:ext cx="2639370" cy="1672746"/>
          </a:xfrm>
          <a:custGeom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56" name="Shape 856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Shape 8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3" name="Shape 8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4" name="Shape 8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5" name="Shape 865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6" name="Shape 866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Shape 867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Shape 868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3155224" y="2296175"/>
            <a:ext cx="2639370" cy="1672746"/>
          </a:xfrm>
          <a:custGeom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70" name="Shape 870"/>
          <p:cNvSpPr/>
          <p:nvPr/>
        </p:nvSpPr>
        <p:spPr>
          <a:xfrm>
            <a:off x="3796275" y="35031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1" name="Shape 871"/>
          <p:cNvCxnSpPr/>
          <p:nvPr/>
        </p:nvCxnSpPr>
        <p:spPr>
          <a:xfrm>
            <a:off x="3400625" y="2942250"/>
            <a:ext cx="866400" cy="1191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Gradient Descent (in 1 dimension)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Shape 8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Shape 8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Shape 880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Shape 881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Shape 882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Shape 883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Shape 884"/>
          <p:cNvSpPr/>
          <p:nvPr/>
        </p:nvSpPr>
        <p:spPr>
          <a:xfrm>
            <a:off x="3155224" y="2296175"/>
            <a:ext cx="2639370" cy="1672746"/>
          </a:xfrm>
          <a:custGeom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885" name="Shape 885"/>
          <p:cNvSpPr/>
          <p:nvPr/>
        </p:nvSpPr>
        <p:spPr>
          <a:xfrm>
            <a:off x="4001600" y="37435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6" name="Shape 886"/>
          <p:cNvCxnSpPr/>
          <p:nvPr/>
        </p:nvCxnSpPr>
        <p:spPr>
          <a:xfrm>
            <a:off x="3691100" y="3425575"/>
            <a:ext cx="806400" cy="821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Shape 8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Visually we can see what parameter value to choose to minimize our Cost!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Shape 8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Shape 8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5" name="Shape 895"/>
          <p:cNvCxnSpPr/>
          <p:nvPr/>
        </p:nvCxnSpPr>
        <p:spPr>
          <a:xfrm rot="10800000">
            <a:off x="2780900" y="2254125"/>
            <a:ext cx="8700" cy="230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Shape 896"/>
          <p:cNvCxnSpPr/>
          <p:nvPr/>
        </p:nvCxnSpPr>
        <p:spPr>
          <a:xfrm>
            <a:off x="2603225" y="4404675"/>
            <a:ext cx="33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Shape 897"/>
          <p:cNvSpPr txBox="1"/>
          <p:nvPr/>
        </p:nvSpPr>
        <p:spPr>
          <a:xfrm>
            <a:off x="4091775" y="4469775"/>
            <a:ext cx="60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Shape 898"/>
          <p:cNvSpPr txBox="1"/>
          <p:nvPr/>
        </p:nvSpPr>
        <p:spPr>
          <a:xfrm>
            <a:off x="2314750" y="2942250"/>
            <a:ext cx="384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3155224" y="2296175"/>
            <a:ext cx="2639370" cy="1672746"/>
          </a:xfrm>
          <a:custGeom>
            <a:pathLst>
              <a:path extrusionOk="0" h="58698" w="98964">
                <a:moveTo>
                  <a:pt x="0" y="1803"/>
                </a:moveTo>
                <a:cubicBezTo>
                  <a:pt x="7713" y="11285"/>
                  <a:pt x="29783" y="58998"/>
                  <a:pt x="46277" y="58697"/>
                </a:cubicBezTo>
                <a:cubicBezTo>
                  <a:pt x="62771" y="58397"/>
                  <a:pt x="90183" y="9783"/>
                  <a:pt x="98964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900" name="Shape 900"/>
          <p:cNvSpPr/>
          <p:nvPr/>
        </p:nvSpPr>
        <p:spPr>
          <a:xfrm>
            <a:off x="4262050" y="3868775"/>
            <a:ext cx="185400" cy="1854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Finding this minimum is simple for 1 dimension, but our cases will have many more parameters, meaning we’ll need to use the built-in linear algebra that our Deep Learning library will provide!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Shape 9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Shape 9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Shape 9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gradient descent we can figure out the best parameters for minimizing our cost, for example, finding the best values for the weights of the neuron inputs.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Shape 9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Shape 9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Shape 9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just have one issue to solve, how can we quickly adjust the optimal parameters or weights across our entire network?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backpropagation comes in!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Shape 9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Shape 9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Shape 9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is used to calculate the error contribution of each neuron after a batch of data is processed.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relies heavily on the chain rule to go back through the network and calculate these errors.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Shape 9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Shape 9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8" name="Shape 9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works by calculating  the error at the output and then distributes back through the network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requires a known desired output for each input value (supervised learning).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9" name="Shape 9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0" name="Shape 9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implementation of backpropagation will be further clarified when we dive into the math example!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let’s finish off our high level discussion with TensorFlow’s playground!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7" name="Shape 9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8" name="Shape 9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launch straight into neural networks, we need to understand the individual components first, such as a single “neuron”.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Shape 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Shape 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/>
          <p:nvPr>
            <p:ph type="ctrTitle"/>
          </p:nvPr>
        </p:nvSpPr>
        <p:spPr>
          <a:xfrm>
            <a:off x="311700" y="1545450"/>
            <a:ext cx="8520600" cy="13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Playground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4" name="Shape 9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5" name="Shape 9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Shape 9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●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826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Montserrat"/>
              <a:buChar char="○"/>
            </a:pPr>
            <a:r>
              <a:rPr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playground.tensorflow.org</a:t>
            </a:r>
            <a:endParaRPr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2" name="Shape 9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3" name="Shape 9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2 - Operation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9" name="Shape 9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0" name="Shape 9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Shape 976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Operation Class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Nodes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Global Default Graph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Overwritten by extended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7" name="Shape 9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8" name="Shape 9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Shape 984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A global variable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Shape 9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Shape 9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Shape 987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Shape 989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Shape 991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Shape 992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Shape 993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Shape 994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Shape 995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Shape 996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Shape 997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Shape 998"/>
          <p:cNvSpPr txBox="1"/>
          <p:nvPr/>
        </p:nvSpPr>
        <p:spPr>
          <a:xfrm>
            <a:off x="3659225" y="3134450"/>
            <a:ext cx="1861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9" name="Shape 999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Shape 1006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Shape 10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Shape 10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Shape 1011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5" name="Shape 1015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Shape 1016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Shape 1017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Shape 1018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3659225" y="3134450"/>
            <a:ext cx="26562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Add(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Shape 1021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Shape 1022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Shape 1023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hape 10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Shape 1029"/>
          <p:cNvSpPr txBox="1"/>
          <p:nvPr>
            <p:ph idx="1" type="body"/>
          </p:nvPr>
        </p:nvSpPr>
        <p:spPr>
          <a:xfrm>
            <a:off x="311700" y="1152475"/>
            <a:ext cx="878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0" name="Shape 10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1" name="Shape 10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Shape 1032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Shape 1033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Shape 1034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Shape 1035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Shape 1036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8" name="Shape 1038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Shape 1039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Shape 1040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Shape 1041"/>
          <p:cNvSpPr txBox="1"/>
          <p:nvPr/>
        </p:nvSpPr>
        <p:spPr>
          <a:xfrm>
            <a:off x="1542575" y="16693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2" name="Shape 1042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3" name="Shape 1043"/>
          <p:cNvSpPr txBox="1"/>
          <p:nvPr/>
        </p:nvSpPr>
        <p:spPr>
          <a:xfrm>
            <a:off x="3659225" y="3134450"/>
            <a:ext cx="3521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Multiply</a:t>
            </a: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(Operation) 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4" name="Shape 1044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Shape 1045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Shape 1046"/>
          <p:cNvSpPr txBox="1"/>
          <p:nvPr/>
        </p:nvSpPr>
        <p:spPr>
          <a:xfrm>
            <a:off x="5521075" y="366035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Variables,Placeholders, and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2" name="Shape 10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3" name="Shape 10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 - An “empty” node that needs a value to be provided to compute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- Changeable parameter of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 - Global Variable connecting variables and placeholders to operations.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0" name="Shape 10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1" name="Shape 10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7" name="Shape 10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68" name="Shape 10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9" name="Shape 10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Networks (ANN) actually have a basis in biology!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we can attempt to mimic biological neurons with an artificial neuron, known as a perceptron!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Shape 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5" name="Shape 10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6" name="Shape 10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Shape 1082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the Graph has all the nodes, we need to execute all the operations within a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a PostOrder Tree Traversal to make sure we execute the nodes in the correct order.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3" name="Shape 10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4" name="Shape 10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type="ctrTitle"/>
          </p:nvPr>
        </p:nvSpPr>
        <p:spPr>
          <a:xfrm>
            <a:off x="311708" y="175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0" name="Shape 10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1" name="Shape 10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Shape 10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Shape 1097"/>
          <p:cNvSpPr txBox="1"/>
          <p:nvPr>
            <p:ph idx="1" type="body"/>
          </p:nvPr>
        </p:nvSpPr>
        <p:spPr>
          <a:xfrm>
            <a:off x="311700" y="1152475"/>
            <a:ext cx="878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mx + b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y = -1x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Remember that both y and x are features!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= -1*Feat1 + 5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Feat2 + Feat1 - 5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Font typeface="Ubuntu"/>
              <a:buChar char="●"/>
            </a:pPr>
            <a:r>
              <a:rPr lang="en" sz="3300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rPr>
              <a:t>FeatMatrix[ 1, 1] - 5 = 0</a:t>
            </a:r>
            <a:endParaRPr sz="3300">
              <a:solidFill>
                <a:srgbClr val="43434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watermark.jpg" id="1098" name="Shape 10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9" name="Shape 10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biological neuron: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Shape 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Shape 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1517500" y="2065800"/>
            <a:ext cx="2018350" cy="896475"/>
          </a:xfrm>
          <a:custGeom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/>
          <p:nvPr/>
        </p:nvSpPr>
        <p:spPr>
          <a:xfrm>
            <a:off x="1512500" y="2311200"/>
            <a:ext cx="956575" cy="305500"/>
          </a:xfrm>
          <a:custGeom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/>
          <p:nvPr/>
        </p:nvSpPr>
        <p:spPr>
          <a:xfrm flipH="1" rot="10800000">
            <a:off x="1484563" y="2962267"/>
            <a:ext cx="2013304" cy="648958"/>
          </a:xfrm>
          <a:custGeom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/>
          <p:nvPr/>
        </p:nvSpPr>
        <p:spPr>
          <a:xfrm flipH="1" rot="10800000">
            <a:off x="1479575" y="3212438"/>
            <a:ext cx="954184" cy="221151"/>
          </a:xfrm>
          <a:custGeom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/>
          <p:nvPr/>
        </p:nvSpPr>
        <p:spPr>
          <a:xfrm flipH="1" rot="10800000">
            <a:off x="1452560" y="2962313"/>
            <a:ext cx="2083341" cy="1557536"/>
          </a:xfrm>
          <a:custGeom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/>
          <p:nvPr/>
        </p:nvSpPr>
        <p:spPr>
          <a:xfrm flipH="1" rot="10800000">
            <a:off x="1247050" y="3999008"/>
            <a:ext cx="1187684" cy="94491"/>
          </a:xfrm>
          <a:custGeom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/>
          <p:nvPr/>
        </p:nvSpPr>
        <p:spPr>
          <a:xfrm rot="10800000">
            <a:off x="5019676" y="2852612"/>
            <a:ext cx="2107965" cy="809158"/>
          </a:xfrm>
          <a:custGeom>
            <a:pathLst>
              <a:path extrusionOk="0" h="35859" w="80734">
                <a:moveTo>
                  <a:pt x="80734" y="35859"/>
                </a:moveTo>
                <a:cubicBezTo>
                  <a:pt x="74413" y="31282"/>
                  <a:pt x="66145" y="30190"/>
                  <a:pt x="59298" y="26444"/>
                </a:cubicBezTo>
                <a:cubicBezTo>
                  <a:pt x="49499" y="21083"/>
                  <a:pt x="43073" y="10548"/>
                  <a:pt x="33055" y="5609"/>
                </a:cubicBezTo>
                <a:cubicBezTo>
                  <a:pt x="23031" y="667"/>
                  <a:pt x="11157" y="655"/>
                  <a:pt x="0" y="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/>
          <p:nvPr/>
        </p:nvSpPr>
        <p:spPr>
          <a:xfrm rot="10800000">
            <a:off x="5829597" y="3192062"/>
            <a:ext cx="1360728" cy="49063"/>
          </a:xfrm>
          <a:custGeom>
            <a:pathLst>
              <a:path extrusionOk="0" h="12220" w="38263">
                <a:moveTo>
                  <a:pt x="38263" y="0"/>
                </a:moveTo>
                <a:cubicBezTo>
                  <a:pt x="31793" y="1177"/>
                  <a:pt x="28416" y="9625"/>
                  <a:pt x="22036" y="11219"/>
                </a:cubicBezTo>
                <a:cubicBezTo>
                  <a:pt x="14902" y="13001"/>
                  <a:pt x="7211" y="10780"/>
                  <a:pt x="0" y="12220"/>
                </a:cubicBezTo>
              </a:path>
            </a:pathLst>
          </a:custGeom>
          <a:noFill/>
          <a:ln cap="flat" cmpd="sng" w="114300">
            <a:solidFill>
              <a:srgbClr val="C27BA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/>
          <p:nvPr/>
        </p:nvSpPr>
        <p:spPr>
          <a:xfrm>
            <a:off x="3425675" y="2364288"/>
            <a:ext cx="1637700" cy="11871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654350" y="2555125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Axon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3723325" y="2616700"/>
            <a:ext cx="15876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Body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-76212" y="2652300"/>
            <a:ext cx="20835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Dendrites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