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3" roundtripDataSignature="AMtx7mgnYwZy50qS/6nNRGfofpjQK8qD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customschemas.google.com/relationships/presentationmetadata" Target="meta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appycoding.io/tutorials/java-server/sanitizing-user-input" TargetMode="External"/><Relationship Id="rId3" Type="http://schemas.openxmlformats.org/officeDocument/2006/relationships/hyperlink" Target="https://www.ict.social/csharp/basics/sanitizing-users-input"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https://happycoding.io/tutorials/java-server/sanitizing-user-input</a:t>
            </a:r>
            <a:endParaRPr/>
          </a:p>
          <a:p>
            <a:pPr indent="0" lvl="0" marL="0" rtl="0" algn="l">
              <a:spcBef>
                <a:spcPts val="0"/>
              </a:spcBef>
              <a:spcAft>
                <a:spcPts val="0"/>
              </a:spcAft>
              <a:buNone/>
            </a:pPr>
            <a:r>
              <a:rPr lang="en-US" u="sng">
                <a:solidFill>
                  <a:schemeClr val="hlink"/>
                </a:solidFill>
                <a:hlinkClick r:id="rId3"/>
              </a:rPr>
              <a:t>https://www.ict.social/csharp/basics/sanitizing-users-input</a:t>
            </a:r>
            <a:endParaRPr/>
          </a:p>
        </p:txBody>
      </p:sp>
      <p:sp>
        <p:nvSpPr>
          <p:cNvPr id="237" name="Google Shape;23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6" name="Shape 56"/>
        <p:cNvGrpSpPr/>
        <p:nvPr/>
      </p:nvGrpSpPr>
      <p:grpSpPr>
        <a:xfrm>
          <a:off x="0" y="0"/>
          <a:ext cx="0" cy="0"/>
          <a:chOff x="0" y="0"/>
          <a:chExt cx="0" cy="0"/>
        </a:xfrm>
      </p:grpSpPr>
      <p:pic>
        <p:nvPicPr>
          <p:cNvPr descr="\\DROBO-FS\QuickDrops\JB\PPTX NG\Droplets\LightingOverlay.png" id="57" name="Google Shape;57;p10"/>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8" name="Google Shape;58;p10"/>
          <p:cNvGrpSpPr/>
          <p:nvPr/>
        </p:nvGrpSpPr>
        <p:grpSpPr>
          <a:xfrm>
            <a:off x="0" y="0"/>
            <a:ext cx="2305051" cy="6858001"/>
            <a:chOff x="0" y="0"/>
            <a:chExt cx="2305051" cy="6858001"/>
          </a:xfrm>
        </p:grpSpPr>
        <p:sp>
          <p:nvSpPr>
            <p:cNvPr id="59" name="Google Shape;59;p10"/>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0"/>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0"/>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0"/>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0"/>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0"/>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5" name="Google Shape;65;p10"/>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6" name="Google Shape;66;p10"/>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0"/>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8" name="Google Shape;68;p10"/>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9" name="Google Shape;69;p10"/>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0"/>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0"/>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72" name="Google Shape;72;p10"/>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0"/>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4" name="Google Shape;74;p10"/>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0"/>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7" name="Google Shape;77;p10"/>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0"/>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0"/>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80" name="Google Shape;80;p10"/>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0"/>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82" name="Google Shape;82;p10"/>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0"/>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4" name="Google Shape;84;p10"/>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0"/>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6" name="Google Shape;86;p10"/>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0"/>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0"/>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90" name="Google Shape;90;p10"/>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91" name="Google Shape;91;p10"/>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0"/>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93" name="Google Shape;93;p10"/>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4" name="Google Shape;94;p10"/>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0"/>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6" name="Google Shape;96;p10"/>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0"/>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8" name="Google Shape;98;p10"/>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0"/>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0"/>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101" name="Google Shape;101;p10"/>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103" name="Google Shape;103;p10"/>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6" name="Google Shape;106;p10"/>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7" name="Google Shape;107;p10"/>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10" name="Google Shape;110;p10"/>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0"/>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12" name="Google Shape;112;p10"/>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0"/>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10"/>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5" name="Google Shape;115;p10"/>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0"/>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0"/>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69" name="Shape 169"/>
        <p:cNvGrpSpPr/>
        <p:nvPr/>
      </p:nvGrpSpPr>
      <p:grpSpPr>
        <a:xfrm>
          <a:off x="0" y="0"/>
          <a:ext cx="0" cy="0"/>
          <a:chOff x="0" y="0"/>
          <a:chExt cx="0" cy="0"/>
        </a:xfrm>
      </p:grpSpPr>
      <p:sp>
        <p:nvSpPr>
          <p:cNvPr id="170" name="Google Shape;170;p19"/>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19"/>
          <p:cNvSpPr/>
          <p:nvPr>
            <p:ph idx="2" type="pic"/>
          </p:nvPr>
        </p:nvSpPr>
        <p:spPr>
          <a:xfrm>
            <a:off x="1141411" y="606426"/>
            <a:ext cx="9912354" cy="3299778"/>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172" name="Google Shape;172;p19"/>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3" name="Google Shape;173;p1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1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1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76" name="Shape 176"/>
        <p:cNvGrpSpPr/>
        <p:nvPr/>
      </p:nvGrpSpPr>
      <p:grpSpPr>
        <a:xfrm>
          <a:off x="0" y="0"/>
          <a:ext cx="0" cy="0"/>
          <a:chOff x="0" y="0"/>
          <a:chExt cx="0" cy="0"/>
        </a:xfrm>
      </p:grpSpPr>
      <p:sp>
        <p:nvSpPr>
          <p:cNvPr id="177" name="Google Shape;177;p20"/>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20"/>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9" name="Google Shape;179;p2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2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2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82" name="Shape 182"/>
        <p:cNvGrpSpPr/>
        <p:nvPr/>
      </p:nvGrpSpPr>
      <p:grpSpPr>
        <a:xfrm>
          <a:off x="0" y="0"/>
          <a:ext cx="0" cy="0"/>
          <a:chOff x="0" y="0"/>
          <a:chExt cx="0" cy="0"/>
        </a:xfrm>
      </p:grpSpPr>
      <p:sp>
        <p:nvSpPr>
          <p:cNvPr id="183" name="Google Shape;183;p21"/>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4" name="Google Shape;184;p21"/>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5" name="Google Shape;185;p21"/>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6" name="Google Shape;186;p2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2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2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9" name="Google Shape;189;p21"/>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lang="en-US" sz="8000" cap="none">
                <a:solidFill>
                  <a:schemeClr val="lt1"/>
                </a:solidFill>
                <a:latin typeface="Twentieth Century"/>
                <a:ea typeface="Twentieth Century"/>
                <a:cs typeface="Twentieth Century"/>
                <a:sym typeface="Twentieth Century"/>
              </a:rPr>
              <a:t>“</a:t>
            </a:r>
            <a:endParaRPr/>
          </a:p>
        </p:txBody>
      </p:sp>
      <p:sp>
        <p:nvSpPr>
          <p:cNvPr id="190" name="Google Shape;190;p21"/>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lang="en-US" sz="8000"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91" name="Shape 191"/>
        <p:cNvGrpSpPr/>
        <p:nvPr/>
      </p:nvGrpSpPr>
      <p:grpSpPr>
        <a:xfrm>
          <a:off x="0" y="0"/>
          <a:ext cx="0" cy="0"/>
          <a:chOff x="0" y="0"/>
          <a:chExt cx="0" cy="0"/>
        </a:xfrm>
      </p:grpSpPr>
      <p:sp>
        <p:nvSpPr>
          <p:cNvPr id="192" name="Google Shape;192;p22"/>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3" name="Google Shape;193;p22"/>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4" name="Google Shape;194;p2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2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2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7" name="Shape 197"/>
        <p:cNvGrpSpPr/>
        <p:nvPr/>
      </p:nvGrpSpPr>
      <p:grpSpPr>
        <a:xfrm>
          <a:off x="0" y="0"/>
          <a:ext cx="0" cy="0"/>
          <a:chOff x="0" y="0"/>
          <a:chExt cx="0" cy="0"/>
        </a:xfrm>
      </p:grpSpPr>
      <p:sp>
        <p:nvSpPr>
          <p:cNvPr id="198" name="Google Shape;198;p23"/>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23"/>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23"/>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23"/>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2" name="Google Shape;202;p23"/>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3" name="Google Shape;203;p23"/>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4" name="Google Shape;204;p23"/>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5" name="Google Shape;205;p2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2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2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8" name="Shape 208"/>
        <p:cNvGrpSpPr/>
        <p:nvPr/>
      </p:nvGrpSpPr>
      <p:grpSpPr>
        <a:xfrm>
          <a:off x="0" y="0"/>
          <a:ext cx="0" cy="0"/>
          <a:chOff x="0" y="0"/>
          <a:chExt cx="0" cy="0"/>
        </a:xfrm>
      </p:grpSpPr>
      <p:sp>
        <p:nvSpPr>
          <p:cNvPr id="209" name="Google Shape;209;p24"/>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0" name="Google Shape;210;p24"/>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1" name="Google Shape;211;p24"/>
          <p:cNvSpPr/>
          <p:nvPr>
            <p:ph idx="2" type="pic"/>
          </p:nvPr>
        </p:nvSpPr>
        <p:spPr>
          <a:xfrm>
            <a:off x="1141413" y="2666998"/>
            <a:ext cx="31952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2" name="Google Shape;212;p24"/>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3" name="Google Shape;213;p24"/>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4" name="Google Shape;214;p24"/>
          <p:cNvSpPr/>
          <p:nvPr>
            <p:ph idx="5" type="pic"/>
          </p:nvPr>
        </p:nvSpPr>
        <p:spPr>
          <a:xfrm>
            <a:off x="4489053" y="2666998"/>
            <a:ext cx="31989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5" name="Google Shape;215;p24"/>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6" name="Google Shape;216;p24"/>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7" name="Google Shape;217;p24"/>
          <p:cNvSpPr/>
          <p:nvPr>
            <p:ph idx="8" type="pic"/>
          </p:nvPr>
        </p:nvSpPr>
        <p:spPr>
          <a:xfrm>
            <a:off x="7852442" y="2666998"/>
            <a:ext cx="3194969"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8" name="Google Shape;218;p24"/>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9" name="Google Shape;219;p2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2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2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2" name="Shape 222"/>
        <p:cNvGrpSpPr/>
        <p:nvPr/>
      </p:nvGrpSpPr>
      <p:grpSpPr>
        <a:xfrm>
          <a:off x="0" y="0"/>
          <a:ext cx="0" cy="0"/>
          <a:chOff x="0" y="0"/>
          <a:chExt cx="0" cy="0"/>
        </a:xfrm>
      </p:grpSpPr>
      <p:sp>
        <p:nvSpPr>
          <p:cNvPr id="223" name="Google Shape;223;p2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 name="Google Shape;224;p25"/>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5" name="Google Shape;225;p2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2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2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8" name="Shape 228"/>
        <p:cNvGrpSpPr/>
        <p:nvPr/>
      </p:nvGrpSpPr>
      <p:grpSpPr>
        <a:xfrm>
          <a:off x="0" y="0"/>
          <a:ext cx="0" cy="0"/>
          <a:chOff x="0" y="0"/>
          <a:chExt cx="0" cy="0"/>
        </a:xfrm>
      </p:grpSpPr>
      <p:sp>
        <p:nvSpPr>
          <p:cNvPr id="229" name="Google Shape;229;p26"/>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0" name="Google Shape;230;p26"/>
          <p:cNvSpPr txBox="1"/>
          <p:nvPr>
            <p:ph idx="1" type="body"/>
          </p:nvPr>
        </p:nvSpPr>
        <p:spPr>
          <a:xfrm rot="5400000">
            <a:off x="2424904" y="-673895"/>
            <a:ext cx="5181601" cy="7748590"/>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31" name="Google Shape;231;p2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2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2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8" name="Shape 118"/>
        <p:cNvGrpSpPr/>
        <p:nvPr/>
      </p:nvGrpSpPr>
      <p:grpSpPr>
        <a:xfrm>
          <a:off x="0" y="0"/>
          <a:ext cx="0" cy="0"/>
          <a:chOff x="0" y="0"/>
          <a:chExt cx="0" cy="0"/>
        </a:xfrm>
      </p:grpSpPr>
      <p:sp>
        <p:nvSpPr>
          <p:cNvPr id="119" name="Google Shape;119;p1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1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1" name="Google Shape;121;p1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4" name="Shape 124"/>
        <p:cNvGrpSpPr/>
        <p:nvPr/>
      </p:nvGrpSpPr>
      <p:grpSpPr>
        <a:xfrm>
          <a:off x="0" y="0"/>
          <a:ext cx="0" cy="0"/>
          <a:chOff x="0" y="0"/>
          <a:chExt cx="0" cy="0"/>
        </a:xfrm>
      </p:grpSpPr>
      <p:sp>
        <p:nvSpPr>
          <p:cNvPr id="125" name="Google Shape;125;p12"/>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12"/>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27" name="Google Shape;127;p1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0" name="Shape 130"/>
        <p:cNvGrpSpPr/>
        <p:nvPr/>
      </p:nvGrpSpPr>
      <p:grpSpPr>
        <a:xfrm>
          <a:off x="0" y="0"/>
          <a:ext cx="0" cy="0"/>
          <a:chOff x="0" y="0"/>
          <a:chExt cx="0" cy="0"/>
        </a:xfrm>
      </p:grpSpPr>
      <p:sp>
        <p:nvSpPr>
          <p:cNvPr id="131" name="Google Shape;131;p1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13"/>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3" name="Google Shape;133;p13"/>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4" name="Google Shape;134;p1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7" name="Shape 137"/>
        <p:cNvGrpSpPr/>
        <p:nvPr/>
      </p:nvGrpSpPr>
      <p:grpSpPr>
        <a:xfrm>
          <a:off x="0" y="0"/>
          <a:ext cx="0" cy="0"/>
          <a:chOff x="0" y="0"/>
          <a:chExt cx="0" cy="0"/>
        </a:xfrm>
      </p:grpSpPr>
      <p:sp>
        <p:nvSpPr>
          <p:cNvPr id="138" name="Google Shape;138;p14"/>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14"/>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40" name="Google Shape;140;p14"/>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1" name="Google Shape;141;p14"/>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42" name="Google Shape;142;p14"/>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3" name="Google Shape;143;p1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1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1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1" name="Shape 151"/>
        <p:cNvGrpSpPr/>
        <p:nvPr/>
      </p:nvGrpSpPr>
      <p:grpSpPr>
        <a:xfrm>
          <a:off x="0" y="0"/>
          <a:ext cx="0" cy="0"/>
          <a:chOff x="0" y="0"/>
          <a:chExt cx="0" cy="0"/>
        </a:xfrm>
      </p:grpSpPr>
      <p:sp>
        <p:nvSpPr>
          <p:cNvPr id="152" name="Google Shape;152;p1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5" name="Shape 155"/>
        <p:cNvGrpSpPr/>
        <p:nvPr/>
      </p:nvGrpSpPr>
      <p:grpSpPr>
        <a:xfrm>
          <a:off x="0" y="0"/>
          <a:ext cx="0" cy="0"/>
          <a:chOff x="0" y="0"/>
          <a:chExt cx="0" cy="0"/>
        </a:xfrm>
      </p:grpSpPr>
      <p:sp>
        <p:nvSpPr>
          <p:cNvPr id="156" name="Google Shape;156;p17"/>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17"/>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8" name="Google Shape;158;p17"/>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9" name="Google Shape;159;p1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2" name="Shape 162"/>
        <p:cNvGrpSpPr/>
        <p:nvPr/>
      </p:nvGrpSpPr>
      <p:grpSpPr>
        <a:xfrm>
          <a:off x="0" y="0"/>
          <a:ext cx="0" cy="0"/>
          <a:chOff x="0" y="0"/>
          <a:chExt cx="0" cy="0"/>
        </a:xfrm>
      </p:grpSpPr>
      <p:sp>
        <p:nvSpPr>
          <p:cNvPr id="163" name="Google Shape;163;p18"/>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18"/>
          <p:cNvSpPr/>
          <p:nvPr>
            <p:ph idx="2" type="pic"/>
          </p:nvPr>
        </p:nvSpPr>
        <p:spPr>
          <a:xfrm>
            <a:off x="7380721" y="609601"/>
            <a:ext cx="3666690" cy="5181599"/>
          </a:xfrm>
          <a:prstGeom prst="round2DiagRect">
            <a:avLst>
              <a:gd fmla="val 5608"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3500"/>
              <a:buFont typeface="Arial"/>
              <a:buNone/>
              <a:defRPr b="0" i="0" sz="28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3000"/>
              <a:buFont typeface="Arial"/>
              <a:buNone/>
              <a:defRPr b="0" i="0" sz="24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9pPr>
          </a:lstStyle>
          <a:p/>
        </p:txBody>
      </p:sp>
      <p:sp>
        <p:nvSpPr>
          <p:cNvPr id="165" name="Google Shape;165;p18"/>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6" name="Google Shape;166;p1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1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1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7.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descr="\\DROBO-FS\QuickDrops\JB\PPTX NG\Droplets\LightingOverlay.png" id="10" name="Google Shape;10;p9"/>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11" name="Google Shape;11;p9"/>
          <p:cNvGrpSpPr/>
          <p:nvPr/>
        </p:nvGrpSpPr>
        <p:grpSpPr>
          <a:xfrm>
            <a:off x="-14288" y="0"/>
            <a:ext cx="12053888" cy="6858001"/>
            <a:chOff x="-14288" y="0"/>
            <a:chExt cx="12053888" cy="6858001"/>
          </a:xfrm>
        </p:grpSpPr>
        <p:grpSp>
          <p:nvGrpSpPr>
            <p:cNvPr id="12" name="Google Shape;12;p9"/>
            <p:cNvGrpSpPr/>
            <p:nvPr/>
          </p:nvGrpSpPr>
          <p:grpSpPr>
            <a:xfrm>
              <a:off x="-14288" y="0"/>
              <a:ext cx="1220788" cy="6858001"/>
              <a:chOff x="-14288" y="0"/>
              <a:chExt cx="1220788" cy="6858001"/>
            </a:xfrm>
          </p:grpSpPr>
          <p:sp>
            <p:nvSpPr>
              <p:cNvPr id="13" name="Google Shape;13;p9"/>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9"/>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9"/>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9"/>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7" name="Google Shape;17;p9"/>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9"/>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9" name="Google Shape;19;p9"/>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20" name="Google Shape;20;p9"/>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9"/>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9"/>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23" name="Google Shape;23;p9"/>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 name="Google Shape;24;p9"/>
              <p:cNvCxnSpPr/>
              <p:nvPr/>
            </p:nvCxnSpPr>
            <p:spPr>
              <a:xfrm>
                <a:off x="-4763" y="9525"/>
                <a:ext cx="0" cy="0"/>
              </a:xfrm>
              <a:prstGeom prst="straightConnector1">
                <a:avLst/>
              </a:prstGeom>
              <a:gradFill>
                <a:gsLst>
                  <a:gs pos="0">
                    <a:schemeClr val="lt2"/>
                  </a:gs>
                  <a:gs pos="100000">
                    <a:srgbClr val="3B95DE"/>
                  </a:gs>
                </a:gsLst>
                <a:lin ang="5400000" scaled="0"/>
              </a:gradFill>
              <a:ln cap="flat" cmpd="sng" w="9525">
                <a:solidFill>
                  <a:srgbClr val="FFFFFF"/>
                </a:solidFill>
                <a:prstDash val="solid"/>
                <a:miter lim="800000"/>
                <a:headEnd len="med" w="med" type="none"/>
                <a:tailEnd len="med" w="med" type="none"/>
              </a:ln>
            </p:spPr>
          </p:cxnSp>
          <p:sp>
            <p:nvSpPr>
              <p:cNvPr id="25" name="Google Shape;25;p9"/>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6" name="Google Shape;26;p9"/>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7" name="Google Shape;27;p9"/>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8" name="Google Shape;28;p9"/>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9"/>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9"/>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31" name="Google Shape;31;p9"/>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9"/>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33" name="Google Shape;33;p9"/>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5" name="Google Shape;35;p9"/>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6" name="Google Shape;36;p9"/>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9" name="Google Shape;39;p9"/>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9"/>
            <p:cNvGrpSpPr/>
            <p:nvPr/>
          </p:nvGrpSpPr>
          <p:grpSpPr>
            <a:xfrm>
              <a:off x="11364912" y="0"/>
              <a:ext cx="674688" cy="6848476"/>
              <a:chOff x="11364912" y="0"/>
              <a:chExt cx="674688" cy="6848476"/>
            </a:xfrm>
          </p:grpSpPr>
          <p:sp>
            <p:nvSpPr>
              <p:cNvPr id="41" name="Google Shape;41;p9"/>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42" name="Google Shape;42;p9"/>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9"/>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9"/>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7" name="Google Shape;47;p9"/>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9" name="Google Shape;49;p9"/>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 name="Google Shape;51;p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9"/>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53" name="Google Shape;53;p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4" name="Google Shape;54;p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5" name="Google Shape;55;p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lynda.com/IT-tutorials/Sanitize-data/5005066/2810381-4.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hyperlink" Target="https://www.youtube.com/watch?v=rWHvp7rUka8&amp;list=PLyqga7AXMtPPuibxp1N0TdyDrKwP9H_j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youtube.com/watch?v=1S0aBV-Waeo"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youtube.com/watch?v=ciNHn38EyRc"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
          <p:cNvSpPr txBox="1"/>
          <p:nvPr>
            <p:ph type="ctrTitle"/>
          </p:nvPr>
        </p:nvSpPr>
        <p:spPr>
          <a:xfrm>
            <a:off x="1876424" y="1122364"/>
            <a:ext cx="8791575" cy="123291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Twentieth Century"/>
              <a:buNone/>
            </a:pPr>
            <a:r>
              <a:rPr lang="en-US"/>
              <a:t>TSS 2.5 SANITIZING USER INPUT</a:t>
            </a:r>
            <a:endParaRPr/>
          </a:p>
        </p:txBody>
      </p:sp>
      <p:pic>
        <p:nvPicPr>
          <p:cNvPr id="240" name="Google Shape;240;p1"/>
          <p:cNvPicPr preferRelativeResize="0"/>
          <p:nvPr/>
        </p:nvPicPr>
        <p:blipFill rotWithShape="1">
          <a:blip r:embed="rId3">
            <a:alphaModFix/>
          </a:blip>
          <a:srcRect b="0" l="0" r="0" t="0"/>
          <a:stretch/>
        </p:blipFill>
        <p:spPr>
          <a:xfrm>
            <a:off x="3325091" y="2746663"/>
            <a:ext cx="5398656" cy="2892137"/>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41" name="Google Shape;241;p1"/>
          <p:cNvSpPr txBox="1"/>
          <p:nvPr/>
        </p:nvSpPr>
        <p:spPr>
          <a:xfrm>
            <a:off x="2992581" y="6040582"/>
            <a:ext cx="34774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Twentieth Century"/>
                <a:ea typeface="Twentieth Century"/>
                <a:cs typeface="Twentieth Century"/>
                <a:sym typeface="Twentieth Century"/>
              </a:rPr>
              <a:t>See notes area for Web resources</a:t>
            </a:r>
            <a:endParaRPr sz="18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
          <p:cNvSpPr txBox="1"/>
          <p:nvPr>
            <p:ph idx="1" type="body"/>
          </p:nvPr>
        </p:nvSpPr>
        <p:spPr>
          <a:xfrm>
            <a:off x="1141413" y="1999282"/>
            <a:ext cx="9905999" cy="1033220"/>
          </a:xfrm>
          <a:prstGeom prst="rect">
            <a:avLst/>
          </a:prstGeom>
          <a:noFill/>
          <a:ln>
            <a:noFill/>
          </a:ln>
        </p:spPr>
        <p:txBody>
          <a:bodyPr anchorCtr="0" anchor="t" bIns="45700" lIns="91425" spcFirstLastPara="1" rIns="91425" wrap="square" tIns="45700">
            <a:normAutofit/>
          </a:bodyPr>
          <a:lstStyle/>
          <a:p>
            <a:pPr indent="0" lvl="0" marL="0" rtl="0" algn="ctr">
              <a:lnSpc>
                <a:spcPct val="120000"/>
              </a:lnSpc>
              <a:spcBef>
                <a:spcPts val="0"/>
              </a:spcBef>
              <a:spcAft>
                <a:spcPts val="0"/>
              </a:spcAft>
              <a:buClr>
                <a:schemeClr val="lt1"/>
              </a:buClr>
              <a:buSzPts val="3000"/>
              <a:buNone/>
            </a:pPr>
            <a:r>
              <a:rPr lang="en-US" u="sng">
                <a:solidFill>
                  <a:schemeClr val="hlink"/>
                </a:solidFill>
                <a:hlinkClick r:id="rId3"/>
              </a:rPr>
              <a:t>https://www.lynda.com/IT-tutorials/Sanitize-data/5005066/2810381-4.html</a:t>
            </a:r>
            <a:endParaRPr/>
          </a:p>
        </p:txBody>
      </p:sp>
      <p:sp>
        <p:nvSpPr>
          <p:cNvPr id="247" name="Google Shape;247;p2"/>
          <p:cNvSpPr txBox="1"/>
          <p:nvPr>
            <p:ph type="title"/>
          </p:nvPr>
        </p:nvSpPr>
        <p:spPr>
          <a:xfrm>
            <a:off x="1141413" y="410700"/>
            <a:ext cx="9905998" cy="73922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Twentieth Century"/>
              <a:buNone/>
            </a:pPr>
            <a:r>
              <a:rPr lang="en-US"/>
              <a:t>INTRODUCTION TO SANITIZING USER INPUT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
          <p:cNvSpPr txBox="1"/>
          <p:nvPr>
            <p:ph type="title"/>
          </p:nvPr>
        </p:nvSpPr>
        <p:spPr>
          <a:xfrm>
            <a:off x="1141413" y="410700"/>
            <a:ext cx="9905998" cy="73922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Twentieth Century"/>
              <a:buNone/>
            </a:pPr>
            <a:r>
              <a:rPr lang="en-US"/>
              <a:t>SANITIZING USER INPUT</a:t>
            </a:r>
            <a:endParaRPr/>
          </a:p>
        </p:txBody>
      </p:sp>
      <p:sp>
        <p:nvSpPr>
          <p:cNvPr id="253" name="Google Shape;253;p3"/>
          <p:cNvSpPr txBox="1"/>
          <p:nvPr>
            <p:ph idx="1" type="body"/>
          </p:nvPr>
        </p:nvSpPr>
        <p:spPr>
          <a:xfrm>
            <a:off x="1141412" y="1149928"/>
            <a:ext cx="10172351" cy="5403272"/>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Data sanitization is the process of ensuring that data conforms to the requirements of the subsystem to which it is passed. Web applications need to receive information in specific formats in order to use the input.</a:t>
            </a:r>
            <a:endParaRPr/>
          </a:p>
          <a:p>
            <a:pPr indent="-228600" lvl="0" marL="228600" rtl="0" algn="l">
              <a:lnSpc>
                <a:spcPct val="120000"/>
              </a:lnSpc>
              <a:spcBef>
                <a:spcPts val="1000"/>
              </a:spcBef>
              <a:spcAft>
                <a:spcPts val="0"/>
              </a:spcAft>
              <a:buClr>
                <a:schemeClr val="lt1"/>
              </a:buClr>
              <a:buSzPts val="3000"/>
              <a:buChar char="•"/>
            </a:pPr>
            <a:r>
              <a:rPr lang="en-US"/>
              <a:t>Validation</a:t>
            </a:r>
            <a:endParaRPr/>
          </a:p>
          <a:p>
            <a:pPr indent="-228600" lvl="1" marL="685800" rtl="0" algn="l">
              <a:lnSpc>
                <a:spcPct val="120000"/>
              </a:lnSpc>
              <a:spcBef>
                <a:spcPts val="500"/>
              </a:spcBef>
              <a:spcAft>
                <a:spcPts val="0"/>
              </a:spcAft>
              <a:buClr>
                <a:schemeClr val="lt1"/>
              </a:buClr>
              <a:buSzPts val="2500"/>
              <a:buChar char="•"/>
            </a:pPr>
            <a:r>
              <a:rPr lang="en-US"/>
              <a:t>Syntactically</a:t>
            </a:r>
            <a:endParaRPr/>
          </a:p>
          <a:p>
            <a:pPr indent="-228600" lvl="1" marL="685800" rtl="0" algn="l">
              <a:lnSpc>
                <a:spcPct val="120000"/>
              </a:lnSpc>
              <a:spcBef>
                <a:spcPts val="500"/>
              </a:spcBef>
              <a:spcAft>
                <a:spcPts val="0"/>
              </a:spcAft>
              <a:buClr>
                <a:schemeClr val="lt1"/>
              </a:buClr>
              <a:buSzPts val="2500"/>
              <a:buChar char="•"/>
            </a:pPr>
            <a:r>
              <a:rPr lang="en-US"/>
              <a:t>Semantically </a:t>
            </a:r>
            <a:endParaRPr/>
          </a:p>
          <a:p>
            <a:pPr indent="-228600" lvl="0" marL="228600" rtl="0" algn="l">
              <a:lnSpc>
                <a:spcPct val="120000"/>
              </a:lnSpc>
              <a:spcBef>
                <a:spcPts val="1000"/>
              </a:spcBef>
              <a:spcAft>
                <a:spcPts val="0"/>
              </a:spcAft>
              <a:buClr>
                <a:schemeClr val="lt1"/>
              </a:buClr>
              <a:buSzPts val="3000"/>
              <a:buChar char="•"/>
            </a:pPr>
            <a:r>
              <a:rPr lang="en-US"/>
              <a:t>Programs and/or Websites want to avoid errors by verifying </a:t>
            </a:r>
            <a:endParaRPr/>
          </a:p>
        </p:txBody>
      </p:sp>
      <p:pic>
        <p:nvPicPr>
          <p:cNvPr id="254" name="Google Shape;254;p3"/>
          <p:cNvPicPr preferRelativeResize="0"/>
          <p:nvPr/>
        </p:nvPicPr>
        <p:blipFill rotWithShape="1">
          <a:blip r:embed="rId3">
            <a:alphaModFix/>
          </a:blip>
          <a:srcRect b="0" l="0" r="0" t="0"/>
          <a:stretch/>
        </p:blipFill>
        <p:spPr>
          <a:xfrm>
            <a:off x="9317467" y="2780001"/>
            <a:ext cx="2143125" cy="2143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WHY IS SANITIZING USER INPUT IMPORTANT?</a:t>
            </a:r>
            <a:endParaRPr/>
          </a:p>
        </p:txBody>
      </p:sp>
      <p:pic>
        <p:nvPicPr>
          <p:cNvPr id="260" name="Google Shape;260;p4"/>
          <p:cNvPicPr preferRelativeResize="0"/>
          <p:nvPr>
            <p:ph idx="1" type="body"/>
          </p:nvPr>
        </p:nvPicPr>
        <p:blipFill rotWithShape="1">
          <a:blip r:embed="rId3">
            <a:alphaModFix/>
          </a:blip>
          <a:srcRect b="0" l="0" r="0" t="0"/>
          <a:stretch/>
        </p:blipFill>
        <p:spPr>
          <a:xfrm>
            <a:off x="294468" y="2247254"/>
            <a:ext cx="11732217" cy="314615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5"/>
          <p:cNvSpPr txBox="1"/>
          <p:nvPr>
            <p:ph type="title"/>
          </p:nvPr>
        </p:nvSpPr>
        <p:spPr>
          <a:xfrm>
            <a:off x="1141413" y="410700"/>
            <a:ext cx="9905998" cy="73922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Twentieth Century"/>
              <a:buNone/>
            </a:pPr>
            <a:r>
              <a:rPr lang="en-US"/>
              <a:t>SANITIZING USER INPUT</a:t>
            </a:r>
            <a:endParaRPr/>
          </a:p>
        </p:txBody>
      </p:sp>
      <p:sp>
        <p:nvSpPr>
          <p:cNvPr id="266" name="Google Shape;266;p5"/>
          <p:cNvSpPr txBox="1"/>
          <p:nvPr>
            <p:ph idx="1" type="body"/>
          </p:nvPr>
        </p:nvSpPr>
        <p:spPr>
          <a:xfrm>
            <a:off x="1141412" y="3397182"/>
            <a:ext cx="9905999" cy="292612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Most technology implements multiple systems that must be integrated with one another. They need to pass information with one another for the entire system to work. Many times open source (free) coding can cause holes. If other software or frameworks are used, information coming in must be verified as safe and validated (converted) to meet the specifications of the working program.</a:t>
            </a:r>
            <a:endParaRPr/>
          </a:p>
        </p:txBody>
      </p:sp>
      <p:pic>
        <p:nvPicPr>
          <p:cNvPr id="267" name="Google Shape;267;p5"/>
          <p:cNvPicPr preferRelativeResize="0"/>
          <p:nvPr/>
        </p:nvPicPr>
        <p:blipFill rotWithShape="1">
          <a:blip r:embed="rId3">
            <a:alphaModFix/>
          </a:blip>
          <a:srcRect b="0" l="0" r="0" t="0"/>
          <a:stretch/>
        </p:blipFill>
        <p:spPr>
          <a:xfrm>
            <a:off x="2412998" y="1387407"/>
            <a:ext cx="7362825" cy="2009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6"/>
          <p:cNvPicPr preferRelativeResize="0"/>
          <p:nvPr>
            <p:ph idx="1" type="body"/>
          </p:nvPr>
        </p:nvPicPr>
        <p:blipFill rotWithShape="1">
          <a:blip r:embed="rId3">
            <a:alphaModFix/>
          </a:blip>
          <a:srcRect b="0" l="0" r="0" t="0"/>
          <a:stretch/>
        </p:blipFill>
        <p:spPr>
          <a:xfrm>
            <a:off x="1619393" y="914400"/>
            <a:ext cx="8719127" cy="4904509"/>
          </a:xfrm>
          <a:prstGeom prst="rect">
            <a:avLst/>
          </a:prstGeom>
          <a:noFill/>
          <a:ln>
            <a:noFill/>
          </a:ln>
        </p:spPr>
      </p:pic>
      <p:sp>
        <p:nvSpPr>
          <p:cNvPr id="273" name="Google Shape;273;p6"/>
          <p:cNvSpPr txBox="1"/>
          <p:nvPr/>
        </p:nvSpPr>
        <p:spPr>
          <a:xfrm>
            <a:off x="5092265" y="5999019"/>
            <a:ext cx="177338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u="sng">
                <a:solidFill>
                  <a:schemeClr val="lt1"/>
                </a:solidFill>
                <a:latin typeface="Twentieth Century"/>
                <a:ea typeface="Twentieth Century"/>
                <a:cs typeface="Twentieth Century"/>
                <a:sym typeface="Twentieth Century"/>
                <a:hlinkClick r:id="rId4">
                  <a:extLst>
                    <a:ext uri="{A12FA001-AC4F-418D-AE19-62706E023703}">
                      <ahyp:hlinkClr val="tx"/>
                    </a:ext>
                  </a:extLst>
                </a:hlinkClick>
              </a:rPr>
              <a:t> Video Link</a:t>
            </a:r>
            <a:endParaRPr sz="24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BUFFER OVERFLOWS</a:t>
            </a:r>
            <a:endParaRPr/>
          </a:p>
        </p:txBody>
      </p:sp>
      <p:sp>
        <p:nvSpPr>
          <p:cNvPr id="279" name="Google Shape;279;p7"/>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u="sng">
                <a:solidFill>
                  <a:schemeClr val="hlink"/>
                </a:solidFill>
                <a:hlinkClick r:id="rId3"/>
              </a:rPr>
              <a:t>https://www.youtube.com/watch?v=1S0aBV-Waeo</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SQL INJECTIONS</a:t>
            </a:r>
            <a:endParaRPr/>
          </a:p>
        </p:txBody>
      </p:sp>
      <p:sp>
        <p:nvSpPr>
          <p:cNvPr id="285" name="Google Shape;285;p8"/>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u="sng">
                <a:solidFill>
                  <a:schemeClr val="hlink"/>
                </a:solidFill>
                <a:hlinkClick r:id="rId3"/>
              </a:rPr>
              <a:t>https://www.youtube.com/watch?v=ciNHn38EyRc</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2017-08-08T03:38:05Z</dcterms:created>
  <dc:creator>Heiser Family</dc:creator>
</cp:coreProperties>
</file>