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6" r:id="rId4"/>
    <p:sldId id="277" r:id="rId5"/>
    <p:sldId id="265" r:id="rId6"/>
    <p:sldId id="275" r:id="rId7"/>
    <p:sldId id="264" r:id="rId8"/>
    <p:sldId id="278" r:id="rId9"/>
    <p:sldId id="279" r:id="rId10"/>
    <p:sldId id="280" r:id="rId11"/>
    <p:sldId id="266"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sa.gov/identity-thef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7fZYqDP1Wg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xn9hH1BckP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nsumer.ftc.gov/articles/how-recognize-and-avoid-phishing-scams#recogniz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opendns.com/phishing-qui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p3ogVDAErno"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thenextweb.com/future-of-communications/2015/04/06/5-types-of-social-spam-and-how-to-prevent-th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lstStyle/>
          <a:p>
            <a:r>
              <a:rPr lang="en-US" dirty="0" smtClean="0"/>
              <a:t>TSS 2.1 </a:t>
            </a: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identify common computer threats (e.g. viruses, phishing, suspicious email, social engineering, spoofing, identity theft, and spamming)</a:t>
            </a:r>
            <a:endParaRPr lang="en-US" dirty="0"/>
          </a:p>
        </p:txBody>
      </p:sp>
    </p:spTree>
    <p:extLst>
      <p:ext uri="{BB962C8B-B14F-4D97-AF65-F5344CB8AC3E}">
        <p14:creationId xmlns:p14="http://schemas.microsoft.com/office/powerpoint/2010/main" val="201265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Theft</a:t>
            </a:r>
            <a:endParaRPr lang="en-US" dirty="0"/>
          </a:p>
        </p:txBody>
      </p:sp>
      <p:sp>
        <p:nvSpPr>
          <p:cNvPr id="3" name="Content Placeholder 2"/>
          <p:cNvSpPr>
            <a:spLocks noGrp="1"/>
          </p:cNvSpPr>
          <p:nvPr>
            <p:ph idx="1"/>
          </p:nvPr>
        </p:nvSpPr>
        <p:spPr/>
        <p:txBody>
          <a:bodyPr/>
          <a:lstStyle/>
          <a:p>
            <a:r>
              <a:rPr lang="en-US" dirty="0"/>
              <a:t>Identity (ID) theft happens when someone steals your personal information to commit fraud.</a:t>
            </a:r>
          </a:p>
          <a:p>
            <a:r>
              <a:rPr lang="en-US" dirty="0"/>
              <a:t>The identity thief may use your information to fraudulently apply for credit, file taxes, or get medical services. These acts can damage your credit status, and cost you time and money to restore your good name</a:t>
            </a:r>
            <a:r>
              <a:rPr lang="en-US" dirty="0" smtClean="0"/>
              <a:t>.</a:t>
            </a:r>
          </a:p>
          <a:p>
            <a:r>
              <a:rPr lang="en-US" dirty="0" smtClean="0"/>
              <a:t>Source: </a:t>
            </a:r>
            <a:r>
              <a:rPr lang="en-US" dirty="0">
                <a:hlinkClick r:id="rId2"/>
              </a:rPr>
              <a:t>https://www.usa.gov/identity-theft</a:t>
            </a:r>
            <a:endParaRPr lang="en-US" dirty="0"/>
          </a:p>
          <a:p>
            <a:endParaRPr lang="en-US" dirty="0"/>
          </a:p>
        </p:txBody>
      </p:sp>
    </p:spTree>
    <p:extLst>
      <p:ext uri="{BB962C8B-B14F-4D97-AF65-F5344CB8AC3E}">
        <p14:creationId xmlns:p14="http://schemas.microsoft.com/office/powerpoint/2010/main" val="343333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44C6-D673-4768-88BE-FAEE3C637F2A}"/>
              </a:ext>
            </a:extLst>
          </p:cNvPr>
          <p:cNvSpPr>
            <a:spLocks noGrp="1"/>
          </p:cNvSpPr>
          <p:nvPr>
            <p:ph type="title"/>
          </p:nvPr>
        </p:nvSpPr>
        <p:spPr/>
        <p:txBody>
          <a:bodyPr/>
          <a:lstStyle/>
          <a:p>
            <a:r>
              <a:rPr lang="en-US" dirty="0"/>
              <a:t>passwords</a:t>
            </a:r>
          </a:p>
        </p:txBody>
      </p:sp>
      <p:sp>
        <p:nvSpPr>
          <p:cNvPr id="3" name="Content Placeholder 2">
            <a:extLst>
              <a:ext uri="{FF2B5EF4-FFF2-40B4-BE49-F238E27FC236}">
                <a16:creationId xmlns:a16="http://schemas.microsoft.com/office/drawing/2014/main" id="{BDEAC500-4B1C-4B44-9738-662D5C2246EE}"/>
              </a:ext>
            </a:extLst>
          </p:cNvPr>
          <p:cNvSpPr>
            <a:spLocks noGrp="1"/>
          </p:cNvSpPr>
          <p:nvPr>
            <p:ph idx="1"/>
          </p:nvPr>
        </p:nvSpPr>
        <p:spPr/>
        <p:txBody>
          <a:bodyPr/>
          <a:lstStyle/>
          <a:p>
            <a:r>
              <a:rPr lang="en-US" dirty="0"/>
              <a:t>Employ passwords that are hard to guess and easy to remember.</a:t>
            </a:r>
          </a:p>
        </p:txBody>
      </p:sp>
      <p:pic>
        <p:nvPicPr>
          <p:cNvPr id="8194" name="Picture 2" descr="Image result for passwords">
            <a:extLst>
              <a:ext uri="{FF2B5EF4-FFF2-40B4-BE49-F238E27FC236}">
                <a16:creationId xmlns:a16="http://schemas.microsoft.com/office/drawing/2014/main" id="{27D68F4B-9642-4838-834C-2A151B216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721" y="2760642"/>
            <a:ext cx="7620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455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lstStyle/>
          <a:p>
            <a:r>
              <a:rPr lang="en-US" dirty="0" smtClean="0"/>
              <a:t>TSS 2.1 </a:t>
            </a: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identify common computer threats (e.g. viruses, phishing, suspicious email, social engineering, spoofing, identity theft, and spamming)</a:t>
            </a:r>
            <a:endParaRPr lang="en-US" dirty="0"/>
          </a:p>
        </p:txBody>
      </p:sp>
    </p:spTree>
    <p:extLst>
      <p:ext uri="{BB962C8B-B14F-4D97-AF65-F5344CB8AC3E}">
        <p14:creationId xmlns:p14="http://schemas.microsoft.com/office/powerpoint/2010/main" val="386430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fZYqDP1WgM"/>
          <p:cNvPicPr>
            <a:picLocks noGrp="1" noRot="1" noChangeAspect="1"/>
          </p:cNvPicPr>
          <p:nvPr>
            <p:ph idx="1"/>
            <a:videoFile r:link="rId1"/>
          </p:nvPr>
        </p:nvPicPr>
        <p:blipFill>
          <a:blip r:embed="rId3"/>
          <a:stretch>
            <a:fillRect/>
          </a:stretch>
        </p:blipFill>
        <p:spPr>
          <a:xfrm>
            <a:off x="1528011" y="1000516"/>
            <a:ext cx="9131968" cy="5136732"/>
          </a:xfrm>
          <a:prstGeom prst="rect">
            <a:avLst/>
          </a:prstGeom>
        </p:spPr>
      </p:pic>
    </p:spTree>
    <p:extLst>
      <p:ext uri="{BB962C8B-B14F-4D97-AF65-F5344CB8AC3E}">
        <p14:creationId xmlns:p14="http://schemas.microsoft.com/office/powerpoint/2010/main" val="272366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engineering</a:t>
            </a:r>
            <a:endParaRPr lang="en-US" dirty="0"/>
          </a:p>
        </p:txBody>
      </p:sp>
      <p:sp>
        <p:nvSpPr>
          <p:cNvPr id="3" name="Content Placeholder 2"/>
          <p:cNvSpPr>
            <a:spLocks noGrp="1"/>
          </p:cNvSpPr>
          <p:nvPr>
            <p:ph idx="1"/>
          </p:nvPr>
        </p:nvSpPr>
        <p:spPr/>
        <p:txBody>
          <a:bodyPr/>
          <a:lstStyle/>
          <a:p>
            <a:r>
              <a:rPr lang="en-US" dirty="0" smtClean="0"/>
              <a:t>the </a:t>
            </a:r>
            <a:r>
              <a:rPr lang="en-US" dirty="0"/>
              <a:t>use of deception to manipulate individuals into divulging confidential or personal information that may be used for fraudulent purposes.</a:t>
            </a:r>
          </a:p>
          <a:p>
            <a:pPr marL="0" indent="0">
              <a:buNone/>
            </a:pPr>
            <a:r>
              <a:rPr lang="en-US" dirty="0"/>
              <a:t>"people with an online account should watch for phishing attacks and </a:t>
            </a:r>
            <a:r>
              <a:rPr lang="en-US" dirty="0" smtClean="0"/>
              <a:t>other forms </a:t>
            </a:r>
            <a:r>
              <a:rPr lang="en-US" dirty="0"/>
              <a:t>of social engineering"</a:t>
            </a:r>
          </a:p>
          <a:p>
            <a:endParaRPr lang="en-US" dirty="0"/>
          </a:p>
        </p:txBody>
      </p:sp>
    </p:spTree>
    <p:extLst>
      <p:ext uri="{BB962C8B-B14F-4D97-AF65-F5344CB8AC3E}">
        <p14:creationId xmlns:p14="http://schemas.microsoft.com/office/powerpoint/2010/main" val="37483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xn9hH1BckPE"/>
          <p:cNvPicPr>
            <a:picLocks noGrp="1" noRot="1" noChangeAspect="1"/>
          </p:cNvPicPr>
          <p:nvPr>
            <p:ph idx="1"/>
            <a:videoFile r:link="rId1"/>
          </p:nvPr>
        </p:nvPicPr>
        <p:blipFill>
          <a:blip r:embed="rId3"/>
          <a:stretch>
            <a:fillRect/>
          </a:stretch>
        </p:blipFill>
        <p:spPr>
          <a:xfrm>
            <a:off x="1099771" y="615820"/>
            <a:ext cx="10050311" cy="5653301"/>
          </a:xfrm>
          <a:prstGeom prst="rect">
            <a:avLst/>
          </a:prstGeom>
        </p:spPr>
      </p:pic>
    </p:spTree>
    <p:extLst>
      <p:ext uri="{BB962C8B-B14F-4D97-AF65-F5344CB8AC3E}">
        <p14:creationId xmlns:p14="http://schemas.microsoft.com/office/powerpoint/2010/main" val="263368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1904-0CBD-44B7-8AED-866C3F912AE8}"/>
              </a:ext>
            </a:extLst>
          </p:cNvPr>
          <p:cNvSpPr>
            <a:spLocks noGrp="1"/>
          </p:cNvSpPr>
          <p:nvPr>
            <p:ph type="title"/>
          </p:nvPr>
        </p:nvSpPr>
        <p:spPr/>
        <p:txBody>
          <a:bodyPr/>
          <a:lstStyle/>
          <a:p>
            <a:r>
              <a:rPr lang="en-US" dirty="0"/>
              <a:t>Don’t click!</a:t>
            </a:r>
          </a:p>
        </p:txBody>
      </p:sp>
      <p:sp>
        <p:nvSpPr>
          <p:cNvPr id="3" name="Content Placeholder 2">
            <a:extLst>
              <a:ext uri="{FF2B5EF4-FFF2-40B4-BE49-F238E27FC236}">
                <a16:creationId xmlns:a16="http://schemas.microsoft.com/office/drawing/2014/main" id="{10F43A92-9EC2-4EB3-8BBC-D6085D93A5D0}"/>
              </a:ext>
            </a:extLst>
          </p:cNvPr>
          <p:cNvSpPr>
            <a:spLocks noGrp="1"/>
          </p:cNvSpPr>
          <p:nvPr>
            <p:ph idx="1"/>
          </p:nvPr>
        </p:nvSpPr>
        <p:spPr>
          <a:xfrm>
            <a:off x="1141412" y="2249487"/>
            <a:ext cx="6034509" cy="3541714"/>
          </a:xfrm>
        </p:spPr>
        <p:txBody>
          <a:bodyPr>
            <a:normAutofit fontScale="92500"/>
          </a:bodyPr>
          <a:lstStyle/>
          <a:p>
            <a:r>
              <a:rPr lang="en-US" dirty="0"/>
              <a:t>Being directed to hostile websites and encouraged to download certain “helpful” software are just variations on how the social engineers attempt to bypass any electronic controls which is why you should not click on unexpected and or unknown email attachments.  Clicking on them is an important example of poor security practice and bad decision-making.</a:t>
            </a:r>
          </a:p>
        </p:txBody>
      </p:sp>
      <p:pic>
        <p:nvPicPr>
          <p:cNvPr id="7170" name="Picture 2" descr="Image result for dont click">
            <a:extLst>
              <a:ext uri="{FF2B5EF4-FFF2-40B4-BE49-F238E27FC236}">
                <a16:creationId xmlns:a16="http://schemas.microsoft.com/office/drawing/2014/main" id="{1F9159B1-5374-44BA-B048-49A3055A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940" y="1635020"/>
            <a:ext cx="3471281" cy="4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15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Recognize and Avoid Phishing Scams</a:t>
            </a:r>
            <a:br>
              <a:rPr lang="en-US" b="1" dirty="0"/>
            </a:br>
            <a:r>
              <a:rPr lang="en-US" b="1" dirty="0" smtClean="0"/>
              <a:t>From the federal trade </a:t>
            </a:r>
            <a:r>
              <a:rPr lang="en-US" b="1" dirty="0" err="1" smtClean="0"/>
              <a:t>commision</a:t>
            </a:r>
            <a:endParaRPr lang="en-US" dirty="0"/>
          </a:p>
        </p:txBody>
      </p:sp>
      <p:sp>
        <p:nvSpPr>
          <p:cNvPr id="3" name="Content Placeholder 2"/>
          <p:cNvSpPr>
            <a:spLocks noGrp="1"/>
          </p:cNvSpPr>
          <p:nvPr>
            <p:ph idx="1"/>
          </p:nvPr>
        </p:nvSpPr>
        <p:spPr/>
        <p:txBody>
          <a:bodyPr/>
          <a:lstStyle/>
          <a:p>
            <a:r>
              <a:rPr lang="en-US" dirty="0">
                <a:hlinkClick r:id="rId2"/>
              </a:rPr>
              <a:t>https://www.consumer.ftc.gov/articles/how-recognize-and-avoid-phishing-scams#recognize</a:t>
            </a:r>
            <a:endParaRPr lang="en-US" dirty="0"/>
          </a:p>
        </p:txBody>
      </p:sp>
    </p:spTree>
    <p:extLst>
      <p:ext uri="{BB962C8B-B14F-4D97-AF65-F5344CB8AC3E}">
        <p14:creationId xmlns:p14="http://schemas.microsoft.com/office/powerpoint/2010/main" val="429417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44DC-89AE-45B0-A76C-8801E181DC89}"/>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8195FE47-8796-4633-9D52-9166A15F2475}"/>
              </a:ext>
            </a:extLst>
          </p:cNvPr>
          <p:cNvSpPr>
            <a:spLocks noGrp="1"/>
          </p:cNvSpPr>
          <p:nvPr>
            <p:ph idx="1"/>
          </p:nvPr>
        </p:nvSpPr>
        <p:spPr>
          <a:xfrm>
            <a:off x="1141412" y="2249487"/>
            <a:ext cx="9905999" cy="3541714"/>
          </a:xfrm>
        </p:spPr>
        <p:txBody>
          <a:bodyPr/>
          <a:lstStyle/>
          <a:p>
            <a:r>
              <a:rPr lang="en-US" dirty="0"/>
              <a:t>In addition to widespread phishing, the human firewall knows about two more specific kinds:</a:t>
            </a:r>
          </a:p>
          <a:p>
            <a:r>
              <a:rPr lang="en-US" dirty="0"/>
              <a:t>Whale phishing attacks target high profile individuals within organizations</a:t>
            </a:r>
          </a:p>
          <a:p>
            <a:r>
              <a:rPr lang="en-US" dirty="0"/>
              <a:t>Spear phishing attacks target specific organizations and all of the people who are within it.</a:t>
            </a:r>
          </a:p>
          <a:p>
            <a:r>
              <a:rPr lang="en-US" dirty="0">
                <a:hlinkClick r:id="rId2"/>
              </a:rPr>
              <a:t>https://www.opendns.com/phishing-quiz/</a:t>
            </a:r>
            <a:endParaRPr lang="en-US" dirty="0"/>
          </a:p>
        </p:txBody>
      </p:sp>
      <p:sp>
        <p:nvSpPr>
          <p:cNvPr id="4" name="AutoShape 2" descr="Image result for phishing">
            <a:extLst>
              <a:ext uri="{FF2B5EF4-FFF2-40B4-BE49-F238E27FC236}">
                <a16:creationId xmlns:a16="http://schemas.microsoft.com/office/drawing/2014/main" id="{7386A5B9-53C9-4044-B18A-51C5AFB692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Image result for phishing">
            <a:extLst>
              <a:ext uri="{FF2B5EF4-FFF2-40B4-BE49-F238E27FC236}">
                <a16:creationId xmlns:a16="http://schemas.microsoft.com/office/drawing/2014/main" id="{8037287C-6BB0-4DE0-9222-100B32564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470" y="478029"/>
            <a:ext cx="3009403" cy="161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91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3ogVDAErno"/>
          <p:cNvPicPr>
            <a:picLocks noGrp="1" noRot="1" noChangeAspect="1"/>
          </p:cNvPicPr>
          <p:nvPr>
            <p:ph idx="1"/>
            <a:videoFile r:link="rId1"/>
          </p:nvPr>
        </p:nvPicPr>
        <p:blipFill>
          <a:blip r:embed="rId3"/>
          <a:stretch>
            <a:fillRect/>
          </a:stretch>
        </p:blipFill>
        <p:spPr>
          <a:xfrm>
            <a:off x="1223142" y="653143"/>
            <a:ext cx="9796311" cy="5510425"/>
          </a:xfrm>
          <a:prstGeom prst="rect">
            <a:avLst/>
          </a:prstGeom>
        </p:spPr>
      </p:pic>
    </p:spTree>
    <p:extLst>
      <p:ext uri="{BB962C8B-B14F-4D97-AF65-F5344CB8AC3E}">
        <p14:creationId xmlns:p14="http://schemas.microsoft.com/office/powerpoint/2010/main" val="202484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SPAMMING</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Spam can be defined as irrelevant or unsolicited messages sent over the Internet. These are usually sent to a large number of users for a variety of use cases such as advertising, phishing, spreading malware, etc.</a:t>
            </a:r>
          </a:p>
          <a:p>
            <a:pPr fontAlgn="base"/>
            <a:r>
              <a:rPr lang="en-US" dirty="0"/>
              <a:t>In the past, spam used to favor email as it was the primary communication tool. Email addresses were relatively easy to harvest via chat rooms, websites, customer lists and that impact a user’s address book. Eventually, email filters became more sophisticated, and more effectively decreased spam from clogging the inbox.</a:t>
            </a:r>
          </a:p>
          <a:p>
            <a:pPr fontAlgn="base"/>
            <a:r>
              <a:rPr lang="en-US" dirty="0"/>
              <a:t>Since then, spammers have moved onto a new target: social applications.</a:t>
            </a:r>
          </a:p>
          <a:p>
            <a:pPr marL="0" indent="0">
              <a:buNone/>
            </a:pPr>
            <a:r>
              <a:rPr lang="en-US" dirty="0" smtClean="0">
                <a:hlinkClick r:id="rId2"/>
              </a:rPr>
              <a:t>Source: https</a:t>
            </a:r>
            <a:r>
              <a:rPr lang="en-US" dirty="0">
                <a:hlinkClick r:id="rId2"/>
              </a:rPr>
              <a:t>://thenextweb.com/future-of-communications/2015/04/06/5-types-of-social-spam-and-how-to-prevent-them/</a:t>
            </a:r>
            <a:endParaRPr lang="en-US" dirty="0"/>
          </a:p>
        </p:txBody>
      </p:sp>
    </p:spTree>
    <p:extLst>
      <p:ext uri="{BB962C8B-B14F-4D97-AF65-F5344CB8AC3E}">
        <p14:creationId xmlns:p14="http://schemas.microsoft.com/office/powerpoint/2010/main" val="3969771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3864</TotalTime>
  <Words>413</Words>
  <Application>Microsoft Office PowerPoint</Application>
  <PresentationFormat>Widescreen</PresentationFormat>
  <Paragraphs>27</Paragraphs>
  <Slides>12</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TSS 2.1 </vt:lpstr>
      <vt:lpstr>PowerPoint Presentation</vt:lpstr>
      <vt:lpstr>Social engineering</vt:lpstr>
      <vt:lpstr>PowerPoint Presentation</vt:lpstr>
      <vt:lpstr>Don’t click!</vt:lpstr>
      <vt:lpstr>How to Recognize and Avoid Phishing Scams From the federal trade commision</vt:lpstr>
      <vt:lpstr>phishing</vt:lpstr>
      <vt:lpstr>PowerPoint Presentation</vt:lpstr>
      <vt:lpstr>SPAMMING</vt:lpstr>
      <vt:lpstr>Identity Theft</vt:lpstr>
      <vt:lpstr>passwords</vt:lpstr>
      <vt:lpstr>TSS 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Firewall Awareness</dc:title>
  <dc:creator>Heiser Family</dc:creator>
  <cp:lastModifiedBy>Stephen D. Heiser</cp:lastModifiedBy>
  <cp:revision>29</cp:revision>
  <dcterms:created xsi:type="dcterms:W3CDTF">2017-08-08T03:38:05Z</dcterms:created>
  <dcterms:modified xsi:type="dcterms:W3CDTF">2020-07-21T21:02:19Z</dcterms:modified>
</cp:coreProperties>
</file>