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71" r:id="rId4"/>
    <p:sldId id="266" r:id="rId5"/>
    <p:sldId id="270" r:id="rId6"/>
    <p:sldId id="267" r:id="rId7"/>
    <p:sldId id="268" r:id="rId8"/>
    <p:sldId id="26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7B9Ej4BFgw"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owasp.org/www-project-top-ten/OWASP_Top_Ten_2017/Top_10-2017_A1-Inj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wasp.org/www-project-top-ten/OWASP_Top_Ten_2017/Top_10-2017_A3-Sensitive_Data_Exposure" TargetMode="External"/><Relationship Id="rId2" Type="http://schemas.openxmlformats.org/officeDocument/2006/relationships/hyperlink" Target="https://owasp.org/www-project-top-ten/OWASP_Top_Ten_2017/Top_10-2017_A2-Broken_Authentic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wasp.org/www-project-top-ten/OWASP_Top_Ten_2017/Top_10-2017_A5-Broken_Access_Control" TargetMode="External"/><Relationship Id="rId2" Type="http://schemas.openxmlformats.org/officeDocument/2006/relationships/hyperlink" Target="https://owasp.org/www-project-top-ten/OWASP_Top_Ten_2017/Top_10-2017_A4-XML_External_Entities_(XX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wasp.org/www-project-top-ten/OWASP_Top_Ten_2017/Top_10-2017_A7-Cross-Site_Scripting_(XSS)" TargetMode="External"/><Relationship Id="rId2" Type="http://schemas.openxmlformats.org/officeDocument/2006/relationships/hyperlink" Target="https://owasp.org/www-project-top-ten/OWASP_Top_Ten_2017/Top_10-2017_A6-Security_Misconfigur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wasp.org/www-project-top-ten/OWASP_Top_Ten_2017/Top_10-2017_A9-Using_Components_with_Known_Vulnerabilities" TargetMode="External"/><Relationship Id="rId2" Type="http://schemas.openxmlformats.org/officeDocument/2006/relationships/hyperlink" Target="https://owasp.org/www-project-top-ten/OWASP_Top_Ten_2017/Top_10-2017_A8-Insecure_Deserialization" TargetMode="External"/><Relationship Id="rId1" Type="http://schemas.openxmlformats.org/officeDocument/2006/relationships/slideLayout" Target="../slideLayouts/slideLayout2.xml"/><Relationship Id="rId4" Type="http://schemas.openxmlformats.org/officeDocument/2006/relationships/hyperlink" Target="https://owasp.org/www-project-top-ten/OWASP_Top_Ten_2017/Top_10-2017_A10-Insufficient_Logging%252526Monito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17B2-231C-47E2-B895-497374D9E6EA}"/>
              </a:ext>
            </a:extLst>
          </p:cNvPr>
          <p:cNvSpPr>
            <a:spLocks noGrp="1"/>
          </p:cNvSpPr>
          <p:nvPr>
            <p:ph type="ctrTitle"/>
          </p:nvPr>
        </p:nvSpPr>
        <p:spPr/>
        <p:txBody>
          <a:bodyPr>
            <a:normAutofit/>
          </a:bodyPr>
          <a:lstStyle/>
          <a:p>
            <a:r>
              <a:rPr lang="en-US" dirty="0" smtClean="0"/>
              <a:t>TSS 2.2 </a:t>
            </a:r>
            <a:br>
              <a:rPr lang="en-US" dirty="0" smtClean="0"/>
            </a:br>
            <a:r>
              <a:rPr lang="en-US" dirty="0" smtClean="0"/>
              <a:t>Software </a:t>
            </a:r>
            <a:r>
              <a:rPr lang="en-US" dirty="0"/>
              <a:t>Vulnerabilities</a:t>
            </a:r>
            <a:r>
              <a:rPr lang="en-US" dirty="0"/>
              <a:t/>
            </a:r>
            <a:br>
              <a:rPr lang="en-US" dirty="0"/>
            </a:br>
            <a:endParaRPr lang="en-US" dirty="0"/>
          </a:p>
        </p:txBody>
      </p:sp>
      <p:sp>
        <p:nvSpPr>
          <p:cNvPr id="3" name="Subtitle 2">
            <a:extLst>
              <a:ext uri="{FF2B5EF4-FFF2-40B4-BE49-F238E27FC236}">
                <a16:creationId xmlns:a16="http://schemas.microsoft.com/office/drawing/2014/main" id="{09E900E1-86AD-42DB-9190-6797FD942084}"/>
              </a:ext>
            </a:extLst>
          </p:cNvPr>
          <p:cNvSpPr>
            <a:spLocks noGrp="1"/>
          </p:cNvSpPr>
          <p:nvPr>
            <p:ph type="subTitle" idx="1"/>
          </p:nvPr>
        </p:nvSpPr>
        <p:spPr/>
        <p:txBody>
          <a:bodyPr/>
          <a:lstStyle/>
          <a:p>
            <a:r>
              <a:rPr lang="en-US" dirty="0"/>
              <a:t>I can describe potential vulnerabilities in software (e.g. OWASP’s Top 10)</a:t>
            </a:r>
            <a:endParaRPr lang="en-US" dirty="0"/>
          </a:p>
        </p:txBody>
      </p:sp>
    </p:spTree>
    <p:extLst>
      <p:ext uri="{BB962C8B-B14F-4D97-AF65-F5344CB8AC3E}">
        <p14:creationId xmlns:p14="http://schemas.microsoft.com/office/powerpoint/2010/main" val="2012659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endParaRPr lang="en-US" dirty="0"/>
          </a:p>
        </p:txBody>
      </p:sp>
      <p:sp>
        <p:nvSpPr>
          <p:cNvPr id="3" name="Content Placeholder 2"/>
          <p:cNvSpPr>
            <a:spLocks noGrp="1"/>
          </p:cNvSpPr>
          <p:nvPr>
            <p:ph idx="1"/>
          </p:nvPr>
        </p:nvSpPr>
        <p:spPr/>
        <p:txBody>
          <a:bodyPr/>
          <a:lstStyle/>
          <a:p>
            <a:r>
              <a:rPr lang="en-US" dirty="0"/>
              <a:t>Open Web Application Security Project</a:t>
            </a:r>
            <a:r>
              <a:rPr lang="en-US" baseline="30000" dirty="0"/>
              <a:t>®</a:t>
            </a:r>
            <a:r>
              <a:rPr lang="en-US" dirty="0"/>
              <a:t> (OWASP) is a nonprofit foundation that works to improve the security of software. Through community-led open source software projects, hundreds of local chapters worldwide, tens of thousands of members, and leading educational and training conferences, the OWASP Foundation is the source for developers and technologists to secure the web.</a:t>
            </a:r>
            <a:endParaRPr lang="en-US" dirty="0"/>
          </a:p>
        </p:txBody>
      </p:sp>
      <p:pic>
        <p:nvPicPr>
          <p:cNvPr id="7170" name="Picture 2" descr="https://owasp.org/assets/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784" y="870505"/>
            <a:ext cx="2800560" cy="97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35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9Ej4BFgw"/>
          <p:cNvPicPr>
            <a:picLocks noGrp="1" noRot="1" noChangeAspect="1"/>
          </p:cNvPicPr>
          <p:nvPr>
            <p:ph idx="1"/>
            <a:videoFile r:link="rId1"/>
          </p:nvPr>
        </p:nvPicPr>
        <p:blipFill>
          <a:blip r:embed="rId3"/>
          <a:stretch>
            <a:fillRect/>
          </a:stretch>
        </p:blipFill>
        <p:spPr>
          <a:xfrm>
            <a:off x="1326470" y="452923"/>
            <a:ext cx="9860731" cy="5546661"/>
          </a:xfrm>
          <a:prstGeom prst="rect">
            <a:avLst/>
          </a:prstGeom>
        </p:spPr>
      </p:pic>
    </p:spTree>
    <p:extLst>
      <p:ext uri="{BB962C8B-B14F-4D97-AF65-F5344CB8AC3E}">
        <p14:creationId xmlns:p14="http://schemas.microsoft.com/office/powerpoint/2010/main" val="3283456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10 Web Application Security </a:t>
            </a:r>
            <a:r>
              <a:rPr lang="en-US" b="1" dirty="0" smtClean="0"/>
              <a:t>Risks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a:hlinkClick r:id="rId2"/>
              </a:rPr>
              <a:t>Injection</a:t>
            </a:r>
            <a:r>
              <a:rPr lang="en-US" dirty="0"/>
              <a:t>. Injection flaws, such as SQL, NoSQL, OS, and LDAP injection, occur when untrusted data is sent to an interpreter as part of a command or query. The attacker’s hostile data can trick the interpreter into executing unintended commands or accessing data without proper authorization.</a:t>
            </a:r>
            <a:endParaRPr lang="en-US" dirty="0"/>
          </a:p>
        </p:txBody>
      </p:sp>
    </p:spTree>
    <p:extLst>
      <p:ext uri="{BB962C8B-B14F-4D97-AF65-F5344CB8AC3E}">
        <p14:creationId xmlns:p14="http://schemas.microsoft.com/office/powerpoint/2010/main" val="2536966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10 Web Application Security </a:t>
            </a:r>
            <a:r>
              <a:rPr lang="en-US" b="1" dirty="0" smtClean="0"/>
              <a:t>Risks</a:t>
            </a:r>
            <a:endParaRPr lang="en-US" dirty="0"/>
          </a:p>
        </p:txBody>
      </p:sp>
      <p:sp>
        <p:nvSpPr>
          <p:cNvPr id="3" name="Content Placeholder 2"/>
          <p:cNvSpPr>
            <a:spLocks noGrp="1"/>
          </p:cNvSpPr>
          <p:nvPr>
            <p:ph idx="1"/>
          </p:nvPr>
        </p:nvSpPr>
        <p:spPr>
          <a:xfrm>
            <a:off x="1141412" y="1810138"/>
            <a:ext cx="9905999" cy="4441371"/>
          </a:xfrm>
        </p:spPr>
        <p:txBody>
          <a:bodyPr>
            <a:normAutofit fontScale="92500"/>
          </a:bodyPr>
          <a:lstStyle/>
          <a:p>
            <a:pPr marL="457200" indent="-457200">
              <a:buAutoNum type="arabicPeriod" startAt="2"/>
            </a:pPr>
            <a:r>
              <a:rPr lang="en-US" b="1" dirty="0" smtClean="0">
                <a:hlinkClick r:id="rId2"/>
              </a:rPr>
              <a:t>Broken </a:t>
            </a:r>
            <a:r>
              <a:rPr lang="en-US" b="1" dirty="0">
                <a:hlinkClick r:id="rId2"/>
              </a:rPr>
              <a:t>Authentication</a:t>
            </a:r>
            <a:r>
              <a:rPr lang="en-US" dirty="0"/>
              <a:t>. 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dirty="0" smtClean="0"/>
              <a:t>.</a:t>
            </a:r>
          </a:p>
          <a:p>
            <a:pPr marL="457200" indent="-457200">
              <a:buAutoNum type="arabicPeriod" startAt="2"/>
            </a:pPr>
            <a:r>
              <a:rPr lang="en-US" b="1" dirty="0">
                <a:hlinkClick r:id="rId3"/>
              </a:rPr>
              <a:t>Sensitive Data Exposure</a:t>
            </a:r>
            <a:r>
              <a:rPr lang="en-US" dirty="0"/>
              <a:t>. 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endParaRPr lang="en-US" dirty="0"/>
          </a:p>
        </p:txBody>
      </p:sp>
    </p:spTree>
    <p:extLst>
      <p:ext uri="{BB962C8B-B14F-4D97-AF65-F5344CB8AC3E}">
        <p14:creationId xmlns:p14="http://schemas.microsoft.com/office/powerpoint/2010/main" val="420172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10 Web Application Security Risks</a:t>
            </a:r>
            <a:endParaRPr lang="en-US" dirty="0"/>
          </a:p>
        </p:txBody>
      </p:sp>
      <p:sp>
        <p:nvSpPr>
          <p:cNvPr id="3" name="Content Placeholder 2"/>
          <p:cNvSpPr>
            <a:spLocks noGrp="1"/>
          </p:cNvSpPr>
          <p:nvPr>
            <p:ph idx="1"/>
          </p:nvPr>
        </p:nvSpPr>
        <p:spPr>
          <a:xfrm>
            <a:off x="1141412" y="1772816"/>
            <a:ext cx="9905999" cy="4674637"/>
          </a:xfrm>
        </p:spPr>
        <p:txBody>
          <a:bodyPr>
            <a:normAutofit/>
          </a:bodyPr>
          <a:lstStyle/>
          <a:p>
            <a:pPr marL="457200" indent="-457200">
              <a:buAutoNum type="arabicPeriod" startAt="4"/>
            </a:pPr>
            <a:r>
              <a:rPr lang="en-US" b="1" dirty="0" smtClean="0">
                <a:hlinkClick r:id="rId2"/>
              </a:rPr>
              <a:t>XML </a:t>
            </a:r>
            <a:r>
              <a:rPr lang="en-US" b="1" dirty="0">
                <a:hlinkClick r:id="rId2"/>
              </a:rPr>
              <a:t>External Entities (XXE)</a:t>
            </a:r>
            <a:r>
              <a:rPr lang="en-US" dirty="0"/>
              <a:t>. 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r>
              <a:rPr lang="en-US" dirty="0" smtClean="0"/>
              <a:t>.</a:t>
            </a:r>
          </a:p>
          <a:p>
            <a:pPr marL="457200" indent="-457200">
              <a:buAutoNum type="arabicPeriod" startAt="4"/>
            </a:pPr>
            <a:r>
              <a:rPr lang="en-US" b="1" dirty="0">
                <a:hlinkClick r:id="rId3"/>
              </a:rPr>
              <a:t>Broken Access Control</a:t>
            </a:r>
            <a:r>
              <a:rPr lang="en-US" dirty="0"/>
              <a:t>. 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endParaRPr lang="en-US" dirty="0" smtClean="0"/>
          </a:p>
        </p:txBody>
      </p:sp>
    </p:spTree>
    <p:extLst>
      <p:ext uri="{BB962C8B-B14F-4D97-AF65-F5344CB8AC3E}">
        <p14:creationId xmlns:p14="http://schemas.microsoft.com/office/powerpoint/2010/main" val="148014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10 Web Application Security Risks</a:t>
            </a:r>
            <a:endParaRPr lang="en-US" dirty="0"/>
          </a:p>
        </p:txBody>
      </p:sp>
      <p:sp>
        <p:nvSpPr>
          <p:cNvPr id="3" name="Content Placeholder 2"/>
          <p:cNvSpPr>
            <a:spLocks noGrp="1"/>
          </p:cNvSpPr>
          <p:nvPr>
            <p:ph idx="1"/>
          </p:nvPr>
        </p:nvSpPr>
        <p:spPr>
          <a:xfrm>
            <a:off x="1141412" y="1586204"/>
            <a:ext cx="9905999" cy="4823927"/>
          </a:xfrm>
        </p:spPr>
        <p:txBody>
          <a:bodyPr>
            <a:normAutofit fontScale="92500" lnSpcReduction="10000"/>
          </a:bodyPr>
          <a:lstStyle/>
          <a:p>
            <a:pPr marL="457200" indent="-457200">
              <a:buAutoNum type="arabicPeriod" startAt="6"/>
            </a:pPr>
            <a:r>
              <a:rPr lang="en-US" b="1" dirty="0" smtClean="0">
                <a:hlinkClick r:id="rId2"/>
              </a:rPr>
              <a:t>Security </a:t>
            </a:r>
            <a:r>
              <a:rPr lang="en-US" b="1" dirty="0">
                <a:hlinkClick r:id="rId2"/>
              </a:rPr>
              <a:t>Misconfiguration</a:t>
            </a:r>
            <a:r>
              <a:rPr lang="en-US" dirty="0"/>
              <a:t>. 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patched/upgraded in a timely fashion</a:t>
            </a:r>
            <a:r>
              <a:rPr lang="en-US" dirty="0" smtClean="0"/>
              <a:t>.</a:t>
            </a:r>
          </a:p>
          <a:p>
            <a:pPr marL="457200" indent="-457200">
              <a:buAutoNum type="arabicPeriod" startAt="6"/>
            </a:pPr>
            <a:r>
              <a:rPr lang="en-US" b="1" dirty="0">
                <a:hlinkClick r:id="rId3"/>
              </a:rPr>
              <a:t>Cross-Site Scripting XSS</a:t>
            </a:r>
            <a:r>
              <a:rPr lang="en-US" dirty="0"/>
              <a:t>. 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endParaRPr lang="en-US" dirty="0" smtClean="0"/>
          </a:p>
        </p:txBody>
      </p:sp>
    </p:spTree>
    <p:extLst>
      <p:ext uri="{BB962C8B-B14F-4D97-AF65-F5344CB8AC3E}">
        <p14:creationId xmlns:p14="http://schemas.microsoft.com/office/powerpoint/2010/main" val="223324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10 Web Application Security Risks</a:t>
            </a:r>
            <a:endParaRPr lang="en-US" dirty="0"/>
          </a:p>
        </p:txBody>
      </p:sp>
      <p:sp>
        <p:nvSpPr>
          <p:cNvPr id="3" name="Content Placeholder 2"/>
          <p:cNvSpPr>
            <a:spLocks noGrp="1"/>
          </p:cNvSpPr>
          <p:nvPr>
            <p:ph idx="1"/>
          </p:nvPr>
        </p:nvSpPr>
        <p:spPr>
          <a:xfrm>
            <a:off x="1141412" y="1660850"/>
            <a:ext cx="9905999" cy="4767942"/>
          </a:xfrm>
        </p:spPr>
        <p:txBody>
          <a:bodyPr>
            <a:normAutofit fontScale="85000" lnSpcReduction="10000"/>
          </a:bodyPr>
          <a:lstStyle/>
          <a:p>
            <a:pPr marL="457200" indent="-457200">
              <a:buAutoNum type="arabicPeriod" startAt="8"/>
            </a:pPr>
            <a:r>
              <a:rPr lang="en-US" b="1" dirty="0" smtClean="0">
                <a:hlinkClick r:id="rId2"/>
              </a:rPr>
              <a:t>Insecure </a:t>
            </a:r>
            <a:r>
              <a:rPr lang="en-US" b="1" dirty="0">
                <a:hlinkClick r:id="rId2"/>
              </a:rPr>
              <a:t>Deserialization</a:t>
            </a:r>
            <a:r>
              <a:rPr lang="en-US" dirty="0"/>
              <a:t>. Insecure deserialization often leads to remote code execution. Even if deserialization flaws do not result in remote code execution, they can be used to perform attacks, including replay attacks, injection attacks, and privilege escalation attacks</a:t>
            </a:r>
            <a:r>
              <a:rPr lang="en-US" dirty="0" smtClean="0"/>
              <a:t>.</a:t>
            </a:r>
          </a:p>
          <a:p>
            <a:pPr marL="457200" indent="-457200">
              <a:buAutoNum type="arabicPeriod" startAt="8"/>
            </a:pPr>
            <a:r>
              <a:rPr lang="en-US" b="1" dirty="0">
                <a:hlinkClick r:id="rId3"/>
              </a:rPr>
              <a:t>Using Components with Known Vulnerabilities</a:t>
            </a:r>
            <a:r>
              <a:rPr lang="en-US" dirty="0"/>
              <a:t>. 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a:t>
            </a:r>
            <a:r>
              <a:rPr lang="en-US" dirty="0" smtClean="0"/>
              <a:t>.</a:t>
            </a:r>
          </a:p>
          <a:p>
            <a:pPr marL="457200" indent="-457200">
              <a:buAutoNum type="arabicPeriod" startAt="8"/>
            </a:pPr>
            <a:r>
              <a:rPr lang="en-US" b="1" dirty="0">
                <a:hlinkClick r:id="rId4"/>
              </a:rPr>
              <a:t>Insufficient Logging &amp; Monitoring</a:t>
            </a:r>
            <a:r>
              <a:rPr lang="en-US" dirty="0"/>
              <a:t>. 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a:t>
            </a:r>
            <a:endParaRPr lang="en-US" dirty="0" smtClean="0"/>
          </a:p>
        </p:txBody>
      </p:sp>
    </p:spTree>
    <p:extLst>
      <p:ext uri="{BB962C8B-B14F-4D97-AF65-F5344CB8AC3E}">
        <p14:creationId xmlns:p14="http://schemas.microsoft.com/office/powerpoint/2010/main" val="61740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17B2-231C-47E2-B895-497374D9E6EA}"/>
              </a:ext>
            </a:extLst>
          </p:cNvPr>
          <p:cNvSpPr>
            <a:spLocks noGrp="1"/>
          </p:cNvSpPr>
          <p:nvPr>
            <p:ph type="ctrTitle"/>
          </p:nvPr>
        </p:nvSpPr>
        <p:spPr/>
        <p:txBody>
          <a:bodyPr>
            <a:normAutofit/>
          </a:bodyPr>
          <a:lstStyle/>
          <a:p>
            <a:r>
              <a:rPr lang="en-US" dirty="0" smtClean="0"/>
              <a:t>TSS 2.2 </a:t>
            </a:r>
            <a:br>
              <a:rPr lang="en-US" dirty="0" smtClean="0"/>
            </a:br>
            <a:r>
              <a:rPr lang="en-US" dirty="0" smtClean="0"/>
              <a:t>Software </a:t>
            </a:r>
            <a:r>
              <a:rPr lang="en-US" dirty="0"/>
              <a:t>Vulnerabilities</a:t>
            </a:r>
            <a:r>
              <a:rPr lang="en-US" dirty="0"/>
              <a:t/>
            </a:r>
            <a:br>
              <a:rPr lang="en-US" dirty="0"/>
            </a:br>
            <a:endParaRPr lang="en-US" dirty="0"/>
          </a:p>
        </p:txBody>
      </p:sp>
      <p:sp>
        <p:nvSpPr>
          <p:cNvPr id="3" name="Subtitle 2">
            <a:extLst>
              <a:ext uri="{FF2B5EF4-FFF2-40B4-BE49-F238E27FC236}">
                <a16:creationId xmlns:a16="http://schemas.microsoft.com/office/drawing/2014/main" id="{09E900E1-86AD-42DB-9190-6797FD942084}"/>
              </a:ext>
            </a:extLst>
          </p:cNvPr>
          <p:cNvSpPr>
            <a:spLocks noGrp="1"/>
          </p:cNvSpPr>
          <p:nvPr>
            <p:ph type="subTitle" idx="1"/>
          </p:nvPr>
        </p:nvSpPr>
        <p:spPr/>
        <p:txBody>
          <a:bodyPr/>
          <a:lstStyle/>
          <a:p>
            <a:r>
              <a:rPr lang="en-US" dirty="0"/>
              <a:t>I can describe potential vulnerabilities in software (e.g. OWASP’s Top 10)</a:t>
            </a:r>
            <a:endParaRPr lang="en-US" dirty="0"/>
          </a:p>
        </p:txBody>
      </p:sp>
    </p:spTree>
    <p:extLst>
      <p:ext uri="{BB962C8B-B14F-4D97-AF65-F5344CB8AC3E}">
        <p14:creationId xmlns:p14="http://schemas.microsoft.com/office/powerpoint/2010/main" val="30138687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5082</TotalTime>
  <Words>675</Words>
  <Application>Microsoft Office PowerPoint</Application>
  <PresentationFormat>Widescreen</PresentationFormat>
  <Paragraphs>21</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TSS 2.2  Software Vulnerabilities </vt:lpstr>
      <vt:lpstr>What is                      ?</vt:lpstr>
      <vt:lpstr>PowerPoint Presentation</vt:lpstr>
      <vt:lpstr>Top 10 Web Application Security Risks</vt:lpstr>
      <vt:lpstr>Top 10 Web Application Security Risks</vt:lpstr>
      <vt:lpstr>Top 10 Web Application Security Risks</vt:lpstr>
      <vt:lpstr>Top 10 Web Application Security Risks</vt:lpstr>
      <vt:lpstr>Top 10 Web Application Security Risks</vt:lpstr>
      <vt:lpstr>TSS 2.2  Software Vulnerabilities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Firewall Awareness</dc:title>
  <dc:creator>Heiser Family</dc:creator>
  <cp:lastModifiedBy>Stephen D. Heiser</cp:lastModifiedBy>
  <cp:revision>24</cp:revision>
  <dcterms:created xsi:type="dcterms:W3CDTF">2017-08-08T03:38:05Z</dcterms:created>
  <dcterms:modified xsi:type="dcterms:W3CDTF">2020-07-21T21:00:34Z</dcterms:modified>
</cp:coreProperties>
</file>