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7" r:id="rId2"/>
    <p:sldId id="385" r:id="rId3"/>
    <p:sldId id="386" r:id="rId4"/>
    <p:sldId id="38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defRPr sz="2000" b="1" u="sng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defRPr sz="2000" b="1" u="sng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defRPr sz="2000" b="1" u="sng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defRPr sz="2000" b="1" u="sng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defRPr sz="2000" b="1" u="sng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u="sng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u="sng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u="sng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u="sng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5C3"/>
    <a:srgbClr val="0099FF"/>
    <a:srgbClr val="FF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16" autoAdjust="0"/>
    <p:restoredTop sz="94667" autoAdjust="0"/>
  </p:normalViewPr>
  <p:slideViewPr>
    <p:cSldViewPr>
      <p:cViewPr varScale="1">
        <p:scale>
          <a:sx n="82" d="100"/>
          <a:sy n="82" d="100"/>
        </p:scale>
        <p:origin x="2011" y="67"/>
      </p:cViewPr>
      <p:guideLst>
        <p:guide orient="horz" pos="364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7DC5F-1FAB-495B-A1DA-BC1EDCA6F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48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1CA31-48BF-4414-84D3-801E7C095F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0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F36AF-A655-481F-8EFA-8299577BC0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78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13BF-3A66-4B4F-A28A-286DC233D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52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46CD4-6ED1-4BB9-BB5D-C5FD87756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5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FD246-48CF-4BD7-9C07-31488CBD5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62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29A01-650B-4AEB-8C17-489E123AB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8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BD234-3AF8-4768-9A43-058C51DA5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4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66B79-CED1-4AE5-B4F7-8CAC323274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68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67E98-2319-481A-BF4F-ECA9DFEB86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00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076DF-8720-4EEE-9019-3E3BF21E92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19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99FF"/>
          </a:fgClr>
          <a:bgClr>
            <a:srgbClr val="0075C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fld id="{DB282D5D-BD01-4429-81FE-F1866B604C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228600" y="583863"/>
            <a:ext cx="23580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800" u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Lesson </a:t>
            </a:r>
            <a:r>
              <a:rPr lang="en-US" altLang="en-US" sz="28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Goals</a:t>
            </a:r>
          </a:p>
        </p:txBody>
      </p:sp>
      <p:sp>
        <p:nvSpPr>
          <p:cNvPr id="4170" name="Rectangle 74"/>
          <p:cNvSpPr>
            <a:spLocks noChangeArrowheads="1"/>
          </p:cNvSpPr>
          <p:nvPr/>
        </p:nvSpPr>
        <p:spPr bwMode="auto">
          <a:xfrm>
            <a:off x="555625" y="5591175"/>
            <a:ext cx="68818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0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To use  _______________________________________ 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1989138" y="5286375"/>
            <a:ext cx="46212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altLang="en-US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Scanner</a:t>
            </a:r>
            <a:r>
              <a:rPr lang="en-US" altLang="en-US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altLang="en-US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FileReader</a:t>
            </a:r>
            <a:r>
              <a:rPr lang="en-US" altLang="en-US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classes</a:t>
            </a:r>
          </a:p>
          <a:p>
            <a:pPr algn="ctr">
              <a:lnSpc>
                <a:spcPct val="100000"/>
              </a:lnSpc>
            </a:pPr>
            <a:r>
              <a:rPr lang="en-US" altLang="en-US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read data from a text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/>
      <p:bldP spid="4170" grpId="0"/>
      <p:bldP spid="4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229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This section will discuss the common task of reading files that contain  _____ .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5178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4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Using Scanner To Read From A File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533400" y="1400175"/>
            <a:ext cx="8229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147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147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147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147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147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7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7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7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7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The simplest mechanism for reading text is the use the  _________  class.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533400" y="1730375"/>
            <a:ext cx="8229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To read from a disk  ____ ,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533400" y="1733550"/>
            <a:ext cx="8229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542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42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42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42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42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42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42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42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42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first construct a  ____________  object with the name of the input file,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533400" y="2057400"/>
            <a:ext cx="8229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then use a  </a:t>
            </a:r>
            <a:r>
              <a:rPr lang="en-US" altLang="en-US" sz="1800" u="none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FileReader</a:t>
            </a:r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to construct a  __________  object.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647700" y="1419225"/>
            <a:ext cx="406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text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628650" y="1771650"/>
            <a:ext cx="955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Scanner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5162550" y="1762125"/>
            <a:ext cx="33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file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619125" y="2114550"/>
            <a:ext cx="1365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FileReader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3819525" y="2419350"/>
            <a:ext cx="955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Scanner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1066800" y="2895600"/>
            <a:ext cx="6702425" cy="6413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864" tIns="27432" rIns="54864" bIns="27432">
            <a:spAutoFit/>
          </a:bodyPr>
          <a:lstStyle>
            <a:lvl1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FileReader reader = new FileReader("input.txt");</a:t>
            </a:r>
          </a:p>
          <a:p>
            <a:pPr>
              <a:lnSpc>
                <a:spcPct val="100000"/>
              </a:lnSpc>
            </a:pPr>
            <a:r>
              <a:rPr lang="en-US" altLang="en-US" sz="18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Scanner file = new Scanner(reader);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8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/>
      <p:bldP spid="271363" grpId="0" autoUpdateAnimBg="0"/>
      <p:bldP spid="271364" grpId="0"/>
      <p:bldP spid="271365" grpId="0"/>
      <p:bldP spid="271366" grpId="0"/>
      <p:bldP spid="271367" grpId="0"/>
      <p:bldP spid="271368" grpId="0"/>
      <p:bldP spid="271369" grpId="0"/>
      <p:bldP spid="271370" grpId="0"/>
      <p:bldP spid="271371" grpId="0"/>
      <p:bldP spid="271372" grpId="0"/>
      <p:bldP spid="2713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533400" y="1797050"/>
            <a:ext cx="8229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The above code will not compile, however, unless you allow for the possibility that the file to be read may  __________ .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5178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4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Using Scanner To Read From A File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066800" y="958850"/>
            <a:ext cx="6702425" cy="64135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864" tIns="27432" rIns="54864" bIns="27432">
            <a:spAutoFit/>
          </a:bodyPr>
          <a:lstStyle>
            <a:lvl1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FileReader reader = new FileReader("input.txt");</a:t>
            </a:r>
          </a:p>
          <a:p>
            <a:pPr>
              <a:lnSpc>
                <a:spcPct val="100000"/>
              </a:lnSpc>
            </a:pPr>
            <a:r>
              <a:rPr lang="en-US" altLang="en-US" sz="18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Scanner file = new Scanner(reader);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533400" y="2124075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6000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000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000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000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000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000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That is, the </a:t>
            </a:r>
            <a:r>
              <a:rPr lang="en-US" altLang="en-US" sz="1800" u="none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FileReader</a:t>
            </a:r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class may not be able to open the requested file and as a result throw a  ________________________ .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533400" y="2771775"/>
            <a:ext cx="8229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52022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2022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2022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2022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2022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22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22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22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2022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At this time, we will handle this problem with a  ________  clause as illustrated below: 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4886325" y="2152650"/>
            <a:ext cx="939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 exist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2247900" y="2838450"/>
            <a:ext cx="2867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FileNotFoundException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2857500" y="3152775"/>
            <a:ext cx="819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throws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457200" y="3851275"/>
            <a:ext cx="8583613" cy="1558925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864" tIns="27432" rIns="54864" bIns="27432">
            <a:spAutoFit/>
          </a:bodyPr>
          <a:lstStyle>
            <a:lvl1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6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public static void main(String[ ] args) throws FileNotFoundException </a:t>
            </a:r>
          </a:p>
          <a:p>
            <a:pPr>
              <a:lnSpc>
                <a:spcPct val="100000"/>
              </a:lnSpc>
            </a:pPr>
            <a:r>
              <a:rPr lang="en-US" altLang="en-US" sz="16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en-US" sz="16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FileReader reader = new FileReader("input.txt");</a:t>
            </a:r>
          </a:p>
          <a:p>
            <a:pPr>
              <a:lnSpc>
                <a:spcPct val="100000"/>
              </a:lnSpc>
            </a:pPr>
            <a:r>
              <a:rPr lang="en-US" altLang="en-US" sz="16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Scanner file = new Scanner(reader);</a:t>
            </a:r>
          </a:p>
          <a:p>
            <a:pPr>
              <a:lnSpc>
                <a:spcPct val="100000"/>
              </a:lnSpc>
            </a:pPr>
            <a:r>
              <a:rPr lang="en-US" altLang="en-US" sz="16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...</a:t>
            </a:r>
          </a:p>
          <a:p>
            <a:pPr>
              <a:lnSpc>
                <a:spcPct val="100000"/>
              </a:lnSpc>
            </a:pPr>
            <a:r>
              <a:rPr lang="en-US" altLang="en-US" sz="16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72395" name="Group 11"/>
          <p:cNvGrpSpPr>
            <a:grpSpLocks/>
          </p:cNvGrpSpPr>
          <p:nvPr/>
        </p:nvGrpSpPr>
        <p:grpSpPr bwMode="auto">
          <a:xfrm>
            <a:off x="2667000" y="3124200"/>
            <a:ext cx="6248400" cy="1066800"/>
            <a:chOff x="1680" y="1968"/>
            <a:chExt cx="3936" cy="672"/>
          </a:xfrm>
        </p:grpSpPr>
        <p:sp>
          <p:nvSpPr>
            <p:cNvPr id="272396" name="AutoShape 12"/>
            <p:cNvSpPr>
              <a:spLocks noChangeArrowheads="1"/>
            </p:cNvSpPr>
            <p:nvPr/>
          </p:nvSpPr>
          <p:spPr bwMode="auto">
            <a:xfrm>
              <a:off x="1680" y="1968"/>
              <a:ext cx="768" cy="240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7" name="AutoShape 13"/>
            <p:cNvSpPr>
              <a:spLocks noChangeArrowheads="1"/>
            </p:cNvSpPr>
            <p:nvPr/>
          </p:nvSpPr>
          <p:spPr bwMode="auto">
            <a:xfrm>
              <a:off x="3360" y="2400"/>
              <a:ext cx="2256" cy="240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8" name="Line 14"/>
            <p:cNvSpPr>
              <a:spLocks noChangeShapeType="1"/>
            </p:cNvSpPr>
            <p:nvPr/>
          </p:nvSpPr>
          <p:spPr bwMode="auto">
            <a:xfrm>
              <a:off x="2496" y="2208"/>
              <a:ext cx="816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533400" y="5638800"/>
            <a:ext cx="8229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The code shown above should be thought of as a temporary fix for the exception problem.</a:t>
            </a: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533400" y="5972175"/>
            <a:ext cx="8229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4590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4590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4590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4590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4590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90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90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90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90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Exceptions and how to handle them will be discussed in a later chapter.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/>
      <p:bldP spid="272388" grpId="0" animBg="1"/>
      <p:bldP spid="272389" grpId="0"/>
      <p:bldP spid="272390" grpId="0"/>
      <p:bldP spid="272391" grpId="0"/>
      <p:bldP spid="272392" grpId="0"/>
      <p:bldP spid="272393" grpId="0"/>
      <p:bldP spid="272394" grpId="0" animBg="1"/>
      <p:bldP spid="272399" grpId="0"/>
      <p:bldP spid="2724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178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4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Using Scanner To Read From A File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04200" cy="17399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864" tIns="27432" rIns="54864" bIns="27432">
            <a:spAutoFit/>
          </a:bodyPr>
          <a:lstStyle>
            <a:lvl1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public static void main(String[ ] args) throws IOException </a:t>
            </a:r>
          </a:p>
          <a:p>
            <a:pPr>
              <a:lnSpc>
                <a:spcPct val="100000"/>
              </a:lnSpc>
            </a:pPr>
            <a:r>
              <a:rPr lang="en-US" altLang="en-US" sz="18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en-US" sz="18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FileReader reader = new FileReader("input.txt");</a:t>
            </a:r>
          </a:p>
          <a:p>
            <a:pPr>
              <a:lnSpc>
                <a:spcPct val="100000"/>
              </a:lnSpc>
            </a:pPr>
            <a:r>
              <a:rPr lang="en-US" altLang="en-US" sz="18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Scanner file = new Scanner(reader);</a:t>
            </a:r>
          </a:p>
          <a:p>
            <a:pPr>
              <a:lnSpc>
                <a:spcPct val="100000"/>
              </a:lnSpc>
            </a:pPr>
            <a:r>
              <a:rPr lang="en-US" altLang="en-US" sz="18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...</a:t>
            </a:r>
          </a:p>
          <a:p>
            <a:pPr>
              <a:lnSpc>
                <a:spcPct val="100000"/>
              </a:lnSpc>
            </a:pPr>
            <a:r>
              <a:rPr lang="en-US" altLang="en-US" sz="1800" u="non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8229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Once the  </a:t>
            </a:r>
            <a:r>
              <a:rPr lang="en-US" altLang="en-US" sz="1800" u="none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FileReader</a:t>
            </a:r>
            <a:r>
              <a:rPr lang="en-US" altLang="en-US" sz="1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 and  </a:t>
            </a:r>
            <a:r>
              <a:rPr lang="en-US" altLang="en-US" sz="1800" u="none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Scanner</a:t>
            </a:r>
            <a:r>
              <a:rPr lang="en-US" altLang="en-US" sz="1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 objects are created, you can read from the file using the  </a:t>
            </a:r>
            <a:r>
              <a:rPr lang="en-US" altLang="en-US" sz="1800" u="none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Scanner</a:t>
            </a:r>
            <a:r>
              <a:rPr lang="en-US" altLang="en-US" sz="1800" u="none">
                <a:effectLst>
                  <a:outerShdw blurRad="38100" dist="38100" dir="2700000" algn="tl">
                    <a:srgbClr val="000000"/>
                  </a:outerShdw>
                </a:effectLst>
              </a:rPr>
              <a:t>  methods: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762000" y="3733800"/>
            <a:ext cx="800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6075" indent="-346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•	_______  to read a word as a string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1295400" y="3781425"/>
            <a:ext cx="546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next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762000" y="4343400"/>
            <a:ext cx="800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6075" indent="-346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•	___________  to read a line of text into a string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1295400" y="4391025"/>
            <a:ext cx="1092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nextLine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762000" y="4953000"/>
            <a:ext cx="800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6075" indent="-346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•	__________  to read an </a:t>
            </a:r>
            <a:r>
              <a:rPr lang="en-US" altLang="en-US" sz="1800" u="none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1295400" y="4991100"/>
            <a:ext cx="955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nextInt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762000" y="5486400"/>
            <a:ext cx="800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6075" indent="-346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u="non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•	_____________  to read a  </a:t>
            </a:r>
            <a:r>
              <a:rPr lang="en-US" altLang="en-US" sz="1800" u="none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double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1295400" y="5524500"/>
            <a:ext cx="1365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u="none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nextDouble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animBg="1"/>
      <p:bldP spid="273412" grpId="0"/>
      <p:bldP spid="273413" grpId="0"/>
      <p:bldP spid="273414" grpId="0"/>
      <p:bldP spid="273415" grpId="0"/>
      <p:bldP spid="273416" grpId="0"/>
      <p:bldP spid="273417" grpId="0"/>
      <p:bldP spid="273418" grpId="0"/>
      <p:bldP spid="273419" grpId="0"/>
      <p:bldP spid="273420" grpId="0"/>
    </p:bldLst>
  </p:timing>
</p:sld>
</file>

<file path=ppt/theme/theme1.xml><?xml version="1.0" encoding="utf-8"?>
<a:theme xmlns:a="http://schemas.openxmlformats.org/drawingml/2006/main" name="intro_12">
  <a:themeElements>
    <a:clrScheme name="intro_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tro_1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6858000" algn="l"/>
          </a:tabLst>
          <a:defRPr kumimoji="0" lang="en-US" altLang="en-US" sz="2000" b="1" i="0" u="sng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6858000" algn="l"/>
          </a:tabLst>
          <a:defRPr kumimoji="0" lang="en-US" altLang="en-US" sz="2000" b="1" i="0" u="sng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intro_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_1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1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Documents\C++ PowerPoint\intro_12.ppt</Template>
  <TotalTime>13067</TotalTime>
  <Words>218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Times New Roman</vt:lpstr>
      <vt:lpstr>Times</vt:lpstr>
      <vt:lpstr>Arial</vt:lpstr>
      <vt:lpstr>Courier New</vt:lpstr>
      <vt:lpstr>intro_12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David Johnson</dc:creator>
  <cp:lastModifiedBy>Stephen D. Heiser</cp:lastModifiedBy>
  <cp:revision>690</cp:revision>
  <dcterms:created xsi:type="dcterms:W3CDTF">1999-07-19T20:24:40Z</dcterms:created>
  <dcterms:modified xsi:type="dcterms:W3CDTF">2022-10-25T15:40:21Z</dcterms:modified>
</cp:coreProperties>
</file>