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687" r:id="rId2"/>
    <p:sldId id="700" r:id="rId3"/>
    <p:sldId id="691" r:id="rId4"/>
    <p:sldId id="693" r:id="rId5"/>
    <p:sldId id="701" r:id="rId6"/>
    <p:sldId id="702" r:id="rId7"/>
    <p:sldId id="703" r:id="rId8"/>
    <p:sldId id="70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taliano" id="{A5E3EB29-0BFE-4511-95EB-F185B5D5E708}">
          <p14:sldIdLst>
            <p14:sldId id="687"/>
            <p14:sldId id="700"/>
            <p14:sldId id="691"/>
            <p14:sldId id="693"/>
          </p14:sldIdLst>
        </p14:section>
        <p14:section name="Inglese" id="{4EAB7CC6-A346-4EFD-AB07-64DAA6B82C48}">
          <p14:sldIdLst>
            <p14:sldId id="701"/>
            <p14:sldId id="702"/>
            <p14:sldId id="703"/>
            <p14:sldId id="7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E6"/>
    <a:srgbClr val="FFFFFF"/>
    <a:srgbClr val="8DDCF8"/>
    <a:srgbClr val="00B0F0"/>
    <a:srgbClr val="0DC0FF"/>
    <a:srgbClr val="009BD2"/>
    <a:srgbClr val="0097A9"/>
    <a:srgbClr val="00CCFF"/>
    <a:srgbClr val="33CCCC"/>
    <a:srgbClr val="A6B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3557" autoAdjust="0"/>
  </p:normalViewPr>
  <p:slideViewPr>
    <p:cSldViewPr snapToGrid="0" snapToObjects="1">
      <p:cViewPr varScale="1">
        <p:scale>
          <a:sx n="64" d="100"/>
          <a:sy n="64" d="100"/>
        </p:scale>
        <p:origin x="768" y="44"/>
      </p:cViewPr>
      <p:guideLst/>
    </p:cSldViewPr>
  </p:slideViewPr>
  <p:outlineViewPr>
    <p:cViewPr>
      <p:scale>
        <a:sx n="33" d="100"/>
        <a:sy n="33" d="100"/>
      </p:scale>
      <p:origin x="0" y="-114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79C78-2647-A844-BC3A-58517A2C7DD5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F201A-48BC-944B-BB6D-0FA7CE08C8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28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MDN: </a:t>
            </a:r>
            <a:r>
              <a:rPr lang="en-GB" dirty="0" smtClean="0"/>
              <a:t>Message Disposition Notification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F201A-48BC-944B-BB6D-0FA7CE08C83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252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MDN: </a:t>
            </a:r>
            <a:r>
              <a:rPr lang="en-GB" dirty="0" smtClean="0"/>
              <a:t>Message Disposition Notification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F201A-48BC-944B-BB6D-0FA7CE08C83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02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3FC-F9E4-6F4F-B69A-3ACA9CC0EF97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FB7-DCD0-5348-8B2E-D1DDC2C9E3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58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3FC-F9E4-6F4F-B69A-3ACA9CC0EF97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FB7-DCD0-5348-8B2E-D1DDC2C9E3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90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3FC-F9E4-6F4F-B69A-3ACA9CC0EF97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FB7-DCD0-5348-8B2E-D1DDC2C9E3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3FC-F9E4-6F4F-B69A-3ACA9CC0EF97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FB7-DCD0-5348-8B2E-D1DDC2C9E3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1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3FC-F9E4-6F4F-B69A-3ACA9CC0EF97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FB7-DCD0-5348-8B2E-D1DDC2C9E3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38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3FC-F9E4-6F4F-B69A-3ACA9CC0EF97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FB7-DCD0-5348-8B2E-D1DDC2C9E3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90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3FC-F9E4-6F4F-B69A-3ACA9CC0EF97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FB7-DCD0-5348-8B2E-D1DDC2C9E3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07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3FC-F9E4-6F4F-B69A-3ACA9CC0EF97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FB7-DCD0-5348-8B2E-D1DDC2C9E3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06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3FC-F9E4-6F4F-B69A-3ACA9CC0EF97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FB7-DCD0-5348-8B2E-D1DDC2C9E3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56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3FC-F9E4-6F4F-B69A-3ACA9CC0EF97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FB7-DCD0-5348-8B2E-D1DDC2C9E3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8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3FC-F9E4-6F4F-B69A-3ACA9CC0EF97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FB7-DCD0-5348-8B2E-D1DDC2C9E3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5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73FC-F9E4-6F4F-B69A-3ACA9CC0EF97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0FB7-DCD0-5348-8B2E-D1DDC2C9E3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447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7830573" y="6469265"/>
            <a:ext cx="950901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700" dirty="0" smtClean="0">
                <a:solidFill>
                  <a:schemeClr val="bg1">
                    <a:lumMod val="50000"/>
                  </a:schemeClr>
                </a:solidFill>
              </a:rPr>
              <a:t>Corner 4</a:t>
            </a:r>
            <a:endParaRPr lang="it-IT" sz="1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20047" y="6469265"/>
            <a:ext cx="950901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700" dirty="0" smtClean="0">
                <a:solidFill>
                  <a:schemeClr val="bg1">
                    <a:lumMod val="50000"/>
                  </a:schemeClr>
                </a:solidFill>
              </a:rPr>
              <a:t>Corner 1</a:t>
            </a:r>
            <a:endParaRPr lang="it-IT" sz="1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CasellaDiTesto 56">
            <a:extLst>
              <a:ext uri="{FF2B5EF4-FFF2-40B4-BE49-F238E27FC236}">
                <a16:creationId xmlns:a16="http://schemas.microsoft.com/office/drawing/2014/main" id="{17C950C6-EDE3-8844-9335-92E1D35F62D5}"/>
              </a:ext>
            </a:extLst>
          </p:cNvPr>
          <p:cNvSpPr txBox="1">
            <a:spLocks noChangeAspect="1"/>
          </p:cNvSpPr>
          <p:nvPr/>
        </p:nvSpPr>
        <p:spPr>
          <a:xfrm rot="19299343">
            <a:off x="870720" y="2194478"/>
            <a:ext cx="1224000" cy="11814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lvl="1" algn="ctr"/>
            <a:r>
              <a:rPr lang="it-IT" sz="1700" dirty="0">
                <a:solidFill>
                  <a:schemeClr val="bg2">
                    <a:lumMod val="50000"/>
                  </a:schemeClr>
                </a:solidFill>
                <a:cs typeface="Microsoft Tai Le" panose="020B0502040204020203" pitchFamily="34" charset="0"/>
              </a:rPr>
              <a:t>Corner 2</a:t>
            </a:r>
          </a:p>
        </p:txBody>
      </p:sp>
      <p:sp>
        <p:nvSpPr>
          <p:cNvPr id="60" name="CasellaDiTesto 10">
            <a:extLst>
              <a:ext uri="{FF2B5EF4-FFF2-40B4-BE49-F238E27FC236}">
                <a16:creationId xmlns:a16="http://schemas.microsoft.com/office/drawing/2014/main" id="{A9529CA9-7812-F440-B0E1-004F4A298BB7}"/>
              </a:ext>
            </a:extLst>
          </p:cNvPr>
          <p:cNvSpPr txBox="1">
            <a:spLocks noChangeAspect="1"/>
          </p:cNvSpPr>
          <p:nvPr/>
        </p:nvSpPr>
        <p:spPr>
          <a:xfrm>
            <a:off x="7681026" y="5361027"/>
            <a:ext cx="1240608" cy="1336766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lvl="1" algn="ctr"/>
            <a:r>
              <a:rPr lang="it-IT" sz="3000" b="1" dirty="0" smtClean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rPr>
              <a:t>Pubblica Amministrazione</a:t>
            </a:r>
            <a:endParaRPr lang="it-IT" sz="3000" b="1" dirty="0">
              <a:solidFill>
                <a:schemeClr val="bg1">
                  <a:lumMod val="50000"/>
                </a:schemeClr>
              </a:solidFill>
              <a:cs typeface="Microsoft Tai Le" panose="020B0502040204020203" pitchFamily="34" charset="0"/>
            </a:endParaRPr>
          </a:p>
        </p:txBody>
      </p:sp>
      <p:sp>
        <p:nvSpPr>
          <p:cNvPr id="17" name="Ovale 25">
            <a:extLst>
              <a:ext uri="{FF2B5EF4-FFF2-40B4-BE49-F238E27FC236}">
                <a16:creationId xmlns:a16="http://schemas.microsoft.com/office/drawing/2014/main" id="{A5FA5396-FFD3-674E-A0DA-9F495638DB5F}"/>
              </a:ext>
            </a:extLst>
          </p:cNvPr>
          <p:cNvSpPr>
            <a:spLocks/>
          </p:cNvSpPr>
          <p:nvPr/>
        </p:nvSpPr>
        <p:spPr>
          <a:xfrm>
            <a:off x="7851330" y="5548396"/>
            <a:ext cx="900000" cy="90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9" name="Immagine 27">
            <a:extLst>
              <a:ext uri="{FF2B5EF4-FFF2-40B4-BE49-F238E27FC236}">
                <a16:creationId xmlns:a16="http://schemas.microsoft.com/office/drawing/2014/main" id="{1506E2A6-C1C1-F344-88E1-EDE839949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450" y="5698579"/>
            <a:ext cx="525761" cy="540000"/>
          </a:xfrm>
          <a:prstGeom prst="rect">
            <a:avLst/>
          </a:prstGeom>
        </p:spPr>
      </p:pic>
      <p:sp>
        <p:nvSpPr>
          <p:cNvPr id="56" name="CasellaDiTesto 54">
            <a:extLst>
              <a:ext uri="{FF2B5EF4-FFF2-40B4-BE49-F238E27FC236}">
                <a16:creationId xmlns:a16="http://schemas.microsoft.com/office/drawing/2014/main" id="{5C9B8DD0-6329-D542-A17A-B6BF60B71C3D}"/>
              </a:ext>
            </a:extLst>
          </p:cNvPr>
          <p:cNvSpPr txBox="1">
            <a:spLocks noChangeAspect="1"/>
          </p:cNvSpPr>
          <p:nvPr/>
        </p:nvSpPr>
        <p:spPr>
          <a:xfrm rot="2739068">
            <a:off x="7656975" y="2178637"/>
            <a:ext cx="1238778" cy="1154808"/>
          </a:xfrm>
          <a:prstGeom prst="rect">
            <a:avLst/>
          </a:prstGeom>
          <a:noFill/>
        </p:spPr>
        <p:txBody>
          <a:bodyPr spcFirstLastPara="1" wrap="square" numCol="1" rtlCol="0">
            <a:prstTxWarp prst="textArchUp">
              <a:avLst/>
            </a:prstTxWarp>
            <a:spAutoFit/>
          </a:bodyPr>
          <a:lstStyle>
            <a:defPPr>
              <a:defRPr lang="it-IT"/>
            </a:defPPr>
            <a:lvl2pPr marL="0" lvl="1" algn="ctr">
              <a:defRPr>
                <a:solidFill>
                  <a:schemeClr val="bg2">
                    <a:lumMod val="50000"/>
                  </a:schemeClr>
                </a:solidFill>
                <a:cs typeface="Microsoft Tai Le" panose="020B0502040204020203" pitchFamily="34" charset="0"/>
              </a:defRPr>
            </a:lvl2pPr>
          </a:lstStyle>
          <a:p>
            <a:pPr lvl="1"/>
            <a:r>
              <a:rPr lang="it-IT" sz="1700" dirty="0"/>
              <a:t>Corner 3</a:t>
            </a:r>
          </a:p>
        </p:txBody>
      </p:sp>
      <p:sp>
        <p:nvSpPr>
          <p:cNvPr id="59" name="Ovale 53">
            <a:extLst>
              <a:ext uri="{FF2B5EF4-FFF2-40B4-BE49-F238E27FC236}">
                <a16:creationId xmlns:a16="http://schemas.microsoft.com/office/drawing/2014/main" id="{1A5F4569-9E6E-904B-B5B1-DF0E5B6EB786}"/>
              </a:ext>
            </a:extLst>
          </p:cNvPr>
          <p:cNvSpPr/>
          <p:nvPr/>
        </p:nvSpPr>
        <p:spPr>
          <a:xfrm>
            <a:off x="7851330" y="2311416"/>
            <a:ext cx="900000" cy="90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AP</a:t>
            </a:r>
          </a:p>
        </p:txBody>
      </p:sp>
      <p:sp>
        <p:nvSpPr>
          <p:cNvPr id="63" name="Ovale 52">
            <a:extLst>
              <a:ext uri="{FF2B5EF4-FFF2-40B4-BE49-F238E27FC236}">
                <a16:creationId xmlns:a16="http://schemas.microsoft.com/office/drawing/2014/main" id="{E8F33FAB-A4BB-AA43-928A-5A1102A1F91A}"/>
              </a:ext>
            </a:extLst>
          </p:cNvPr>
          <p:cNvSpPr/>
          <p:nvPr/>
        </p:nvSpPr>
        <p:spPr>
          <a:xfrm>
            <a:off x="1045497" y="2311416"/>
            <a:ext cx="900000" cy="90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AP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1495497" y="3404939"/>
            <a:ext cx="0" cy="1800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48">
            <a:extLst>
              <a:ext uri="{FF2B5EF4-FFF2-40B4-BE49-F238E27FC236}">
                <a16:creationId xmlns:a16="http://schemas.microsoft.com/office/drawing/2014/main" id="{4712E8E1-7F44-BE42-B06E-4480CB8A08A7}"/>
              </a:ext>
            </a:extLst>
          </p:cNvPr>
          <p:cNvSpPr txBox="1"/>
          <p:nvPr/>
        </p:nvSpPr>
        <p:spPr>
          <a:xfrm>
            <a:off x="3976577" y="2815250"/>
            <a:ext cx="183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lang="it-IT" sz="1200" dirty="0" smtClean="0">
                <a:solidFill>
                  <a:schemeClr val="bg1">
                    <a:lumMod val="50000"/>
                  </a:schemeClr>
                </a:solidFill>
              </a:rPr>
              <a:t>Rete </a:t>
            </a:r>
            <a:r>
              <a:rPr lang="it-IT" sz="1200" dirty="0" err="1" smtClean="0">
                <a:solidFill>
                  <a:schemeClr val="bg1">
                    <a:lumMod val="50000"/>
                  </a:schemeClr>
                </a:solidFill>
              </a:rPr>
              <a:t>Peppol</a:t>
            </a:r>
            <a:endParaRPr lang="it-IT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2076250" y="942938"/>
            <a:ext cx="5962200" cy="161870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arrow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48">
            <a:extLst>
              <a:ext uri="{FF2B5EF4-FFF2-40B4-BE49-F238E27FC236}">
                <a16:creationId xmlns:a16="http://schemas.microsoft.com/office/drawing/2014/main" id="{4712E8E1-7F44-BE42-B06E-4480CB8A08A7}"/>
              </a:ext>
            </a:extLst>
          </p:cNvPr>
          <p:cNvSpPr txBox="1"/>
          <p:nvPr/>
        </p:nvSpPr>
        <p:spPr>
          <a:xfrm>
            <a:off x="7383330" y="203874"/>
            <a:ext cx="1836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it-IT" sz="1400" b="1" dirty="0" err="1" smtClean="0">
                <a:solidFill>
                  <a:srgbClr val="0097A9"/>
                </a:solidFill>
              </a:rPr>
              <a:t>Peppol</a:t>
            </a:r>
            <a:endParaRPr lang="it-IT" sz="1400" b="1" dirty="0" smtClean="0">
              <a:solidFill>
                <a:srgbClr val="0097A9"/>
              </a:solidFill>
            </a:endParaRPr>
          </a:p>
          <a:p>
            <a:pPr algn="ctr">
              <a:lnSpc>
                <a:spcPts val="1500"/>
              </a:lnSpc>
            </a:pPr>
            <a:r>
              <a:rPr lang="it-IT" sz="1400" b="1" dirty="0" smtClean="0">
                <a:solidFill>
                  <a:srgbClr val="0097A9"/>
                </a:solidFill>
              </a:rPr>
              <a:t>SMP</a:t>
            </a:r>
            <a:r>
              <a:rPr lang="it-IT" sz="1400" b="1" dirty="0">
                <a:solidFill>
                  <a:srgbClr val="0097A9"/>
                </a:solidFill>
              </a:rPr>
              <a:t> </a:t>
            </a:r>
            <a:r>
              <a:rPr lang="it-IT" sz="1400" b="1" dirty="0" smtClean="0">
                <a:solidFill>
                  <a:srgbClr val="0097A9"/>
                </a:solidFill>
              </a:rPr>
              <a:t>Nazionale</a:t>
            </a:r>
            <a:endParaRPr lang="it-IT" sz="1600" b="1" dirty="0">
              <a:solidFill>
                <a:srgbClr val="0097A9"/>
              </a:solidFill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3"/>
          <a:srcRect l="45283" t="34066" r="48121" b="54587"/>
          <a:stretch/>
        </p:blipFill>
        <p:spPr>
          <a:xfrm>
            <a:off x="8133627" y="656605"/>
            <a:ext cx="335407" cy="360000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 flipV="1">
            <a:off x="1957255" y="818648"/>
            <a:ext cx="2700000" cy="15490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arrow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48">
            <a:extLst>
              <a:ext uri="{FF2B5EF4-FFF2-40B4-BE49-F238E27FC236}">
                <a16:creationId xmlns:a16="http://schemas.microsoft.com/office/drawing/2014/main" id="{4712E8E1-7F44-BE42-B06E-4480CB8A08A7}"/>
              </a:ext>
            </a:extLst>
          </p:cNvPr>
          <p:cNvSpPr txBox="1"/>
          <p:nvPr/>
        </p:nvSpPr>
        <p:spPr>
          <a:xfrm>
            <a:off x="3976577" y="203874"/>
            <a:ext cx="1836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it-IT" sz="1400" b="1" dirty="0" err="1" smtClean="0">
                <a:solidFill>
                  <a:srgbClr val="0097A9"/>
                </a:solidFill>
              </a:rPr>
              <a:t>Peppol</a:t>
            </a:r>
            <a:endParaRPr lang="it-IT" sz="1400" b="1" dirty="0" smtClean="0">
              <a:solidFill>
                <a:srgbClr val="0097A9"/>
              </a:solidFill>
            </a:endParaRPr>
          </a:p>
          <a:p>
            <a:pPr algn="ctr">
              <a:lnSpc>
                <a:spcPts val="1500"/>
              </a:lnSpc>
            </a:pPr>
            <a:r>
              <a:rPr lang="it-IT" sz="1400" b="1" dirty="0" smtClean="0">
                <a:solidFill>
                  <a:srgbClr val="0097A9"/>
                </a:solidFill>
              </a:rPr>
              <a:t>SML</a:t>
            </a:r>
            <a:endParaRPr lang="it-IT" sz="1600" b="1" dirty="0">
              <a:solidFill>
                <a:srgbClr val="0097A9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3"/>
          <a:srcRect l="45283" t="34066" r="48121" b="54587"/>
          <a:stretch/>
        </p:blipFill>
        <p:spPr>
          <a:xfrm>
            <a:off x="4726874" y="656605"/>
            <a:ext cx="335407" cy="360000"/>
          </a:xfrm>
          <a:prstGeom prst="rect">
            <a:avLst/>
          </a:prstGeom>
        </p:spPr>
      </p:pic>
      <p:sp>
        <p:nvSpPr>
          <p:cNvPr id="9" name="CasellaDiTesto 14">
            <a:extLst>
              <a:ext uri="{FF2B5EF4-FFF2-40B4-BE49-F238E27FC236}">
                <a16:creationId xmlns:a16="http://schemas.microsoft.com/office/drawing/2014/main" id="{01DA726A-0F26-8D46-B4BB-FC1ADDFDC8C0}"/>
              </a:ext>
            </a:extLst>
          </p:cNvPr>
          <p:cNvSpPr txBox="1">
            <a:spLocks noChangeAspect="1"/>
          </p:cNvSpPr>
          <p:nvPr/>
        </p:nvSpPr>
        <p:spPr>
          <a:xfrm rot="226707">
            <a:off x="905392" y="5398462"/>
            <a:ext cx="1180211" cy="1336766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lvl="1" algn="ctr"/>
            <a:r>
              <a:rPr lang="it-IT" b="1" dirty="0" smtClean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rPr>
              <a:t>Fornitore</a:t>
            </a:r>
            <a:endParaRPr lang="it-IT" sz="2000" b="1" dirty="0">
              <a:solidFill>
                <a:schemeClr val="bg1">
                  <a:lumMod val="50000"/>
                </a:schemeClr>
              </a:solidFill>
              <a:cs typeface="Microsoft Tai Le" panose="020B0502040204020203" pitchFamily="34" charset="0"/>
            </a:endParaRPr>
          </a:p>
        </p:txBody>
      </p:sp>
      <p:sp>
        <p:nvSpPr>
          <p:cNvPr id="16" name="Ovale 24">
            <a:extLst>
              <a:ext uri="{FF2B5EF4-FFF2-40B4-BE49-F238E27FC236}">
                <a16:creationId xmlns:a16="http://schemas.microsoft.com/office/drawing/2014/main" id="{50D8BFA5-6756-CD44-BB0B-98D8D9BB7267}"/>
              </a:ext>
            </a:extLst>
          </p:cNvPr>
          <p:cNvSpPr>
            <a:spLocks/>
          </p:cNvSpPr>
          <p:nvPr/>
        </p:nvSpPr>
        <p:spPr>
          <a:xfrm>
            <a:off x="1045497" y="5548396"/>
            <a:ext cx="900000" cy="90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8" name="Immagine 26">
            <a:extLst>
              <a:ext uri="{FF2B5EF4-FFF2-40B4-BE49-F238E27FC236}">
                <a16:creationId xmlns:a16="http://schemas.microsoft.com/office/drawing/2014/main" id="{23150A83-BBFF-624C-BAA4-3732F8C70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17" y="5728396"/>
            <a:ext cx="525761" cy="540000"/>
          </a:xfrm>
          <a:prstGeom prst="rect">
            <a:avLst/>
          </a:prstGeom>
        </p:spPr>
      </p:pic>
      <p:sp>
        <p:nvSpPr>
          <p:cNvPr id="62" name="Ovale 53">
            <a:extLst>
              <a:ext uri="{FF2B5EF4-FFF2-40B4-BE49-F238E27FC236}">
                <a16:creationId xmlns:a16="http://schemas.microsoft.com/office/drawing/2014/main" id="{1A5F4569-9E6E-904B-B5B1-DF0E5B6EB786}"/>
              </a:ext>
            </a:extLst>
          </p:cNvPr>
          <p:cNvSpPr/>
          <p:nvPr/>
        </p:nvSpPr>
        <p:spPr>
          <a:xfrm>
            <a:off x="10061133" y="3827562"/>
            <a:ext cx="900000" cy="90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3" name="Immagine 83">
            <a:extLst>
              <a:ext uri="{FF2B5EF4-FFF2-40B4-BE49-F238E27FC236}">
                <a16:creationId xmlns:a16="http://schemas.microsoft.com/office/drawing/2014/main" id="{81795359-13CA-6E4C-903E-D608F34F28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79" y="4007562"/>
            <a:ext cx="531507" cy="540000"/>
          </a:xfrm>
          <a:prstGeom prst="rect">
            <a:avLst/>
          </a:prstGeom>
        </p:spPr>
      </p:pic>
      <p:sp>
        <p:nvSpPr>
          <p:cNvPr id="83" name="CasellaDiTesto 54">
            <a:extLst>
              <a:ext uri="{FF2B5EF4-FFF2-40B4-BE49-F238E27FC236}">
                <a16:creationId xmlns:a16="http://schemas.microsoft.com/office/drawing/2014/main" id="{5C9B8DD0-6329-D542-A17A-B6BF60B71C3D}"/>
              </a:ext>
            </a:extLst>
          </p:cNvPr>
          <p:cNvSpPr txBox="1">
            <a:spLocks noChangeAspect="1"/>
          </p:cNvSpPr>
          <p:nvPr/>
        </p:nvSpPr>
        <p:spPr>
          <a:xfrm>
            <a:off x="9903869" y="3685679"/>
            <a:ext cx="1188456" cy="1154808"/>
          </a:xfrm>
          <a:prstGeom prst="rect">
            <a:avLst/>
          </a:prstGeom>
          <a:noFill/>
        </p:spPr>
        <p:txBody>
          <a:bodyPr spcFirstLastPara="1" wrap="square" numCol="1" rtlCol="0">
            <a:prstTxWarp prst="textArchUp">
              <a:avLst>
                <a:gd name="adj" fmla="val 11161042"/>
              </a:avLst>
            </a:prstTxWarp>
            <a:spAutoFit/>
          </a:bodyPr>
          <a:lstStyle>
            <a:defPPr>
              <a:defRPr lang="it-IT"/>
            </a:defPPr>
            <a:lvl2pPr marL="0" lvl="1" algn="ctr">
              <a:defRPr>
                <a:solidFill>
                  <a:schemeClr val="bg2">
                    <a:lumMod val="50000"/>
                  </a:schemeClr>
                </a:solidFill>
                <a:cs typeface="Microsoft Tai Le" panose="020B0502040204020203" pitchFamily="34" charset="0"/>
              </a:defRPr>
            </a:lvl2pPr>
          </a:lstStyle>
          <a:p>
            <a:pPr lvl="1"/>
            <a:r>
              <a:rPr lang="it-IT" sz="4400" b="1" dirty="0" smtClean="0"/>
              <a:t>SDI</a:t>
            </a:r>
            <a:r>
              <a:rPr lang="it-IT" sz="3200" b="1" dirty="0" smtClean="0"/>
              <a:t> </a:t>
            </a:r>
            <a:r>
              <a:rPr lang="it-IT" sz="1700" b="1" dirty="0" smtClean="0"/>
              <a:t> </a:t>
            </a:r>
            <a:r>
              <a:rPr lang="it-IT" sz="2800" b="1" dirty="0"/>
              <a:t>S</a:t>
            </a:r>
            <a:r>
              <a:rPr lang="it-IT" sz="2800" b="1" dirty="0" smtClean="0"/>
              <a:t>istema di Interscambio</a:t>
            </a:r>
            <a:endParaRPr lang="it-IT" sz="2800" b="1" dirty="0"/>
          </a:p>
        </p:txBody>
      </p:sp>
      <p:sp>
        <p:nvSpPr>
          <p:cNvPr id="14" name="Oval 13"/>
          <p:cNvSpPr/>
          <p:nvPr/>
        </p:nvSpPr>
        <p:spPr>
          <a:xfrm>
            <a:off x="7509330" y="1962100"/>
            <a:ext cx="1584000" cy="1584000"/>
          </a:xfrm>
          <a:prstGeom prst="ellipse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3"/>
          <a:srcRect l="45283" t="34066" r="48121" b="54587"/>
          <a:stretch/>
        </p:blipFill>
        <p:spPr>
          <a:xfrm>
            <a:off x="11518713" y="656605"/>
            <a:ext cx="335407" cy="360000"/>
          </a:xfrm>
          <a:prstGeom prst="rect">
            <a:avLst/>
          </a:prstGeom>
        </p:spPr>
      </p:pic>
      <p:sp>
        <p:nvSpPr>
          <p:cNvPr id="98" name="CasellaDiTesto 48">
            <a:extLst>
              <a:ext uri="{FF2B5EF4-FFF2-40B4-BE49-F238E27FC236}">
                <a16:creationId xmlns:a16="http://schemas.microsoft.com/office/drawing/2014/main" id="{4712E8E1-7F44-BE42-B06E-4480CB8A08A7}"/>
              </a:ext>
            </a:extLst>
          </p:cNvPr>
          <p:cNvSpPr txBox="1"/>
          <p:nvPr/>
        </p:nvSpPr>
        <p:spPr>
          <a:xfrm>
            <a:off x="10768416" y="396235"/>
            <a:ext cx="1836000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it-IT" sz="1600" b="1" dirty="0" smtClean="0">
                <a:solidFill>
                  <a:srgbClr val="0097A9"/>
                </a:solidFill>
              </a:rPr>
              <a:t>IPA</a:t>
            </a:r>
            <a:endParaRPr lang="it-IT" sz="1600" b="1" dirty="0">
              <a:solidFill>
                <a:srgbClr val="0097A9"/>
              </a:solidFill>
            </a:endParaRPr>
          </a:p>
        </p:txBody>
      </p:sp>
      <p:sp>
        <p:nvSpPr>
          <p:cNvPr id="99" name="CasellaDiTesto 48">
            <a:extLst>
              <a:ext uri="{FF2B5EF4-FFF2-40B4-BE49-F238E27FC236}">
                <a16:creationId xmlns:a16="http://schemas.microsoft.com/office/drawing/2014/main" id="{4712E8E1-7F44-BE42-B06E-4480CB8A08A7}"/>
              </a:ext>
            </a:extLst>
          </p:cNvPr>
          <p:cNvSpPr txBox="1"/>
          <p:nvPr/>
        </p:nvSpPr>
        <p:spPr>
          <a:xfrm>
            <a:off x="9082932" y="565828"/>
            <a:ext cx="1836000" cy="25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lang="it-IT" sz="1400" b="1" dirty="0" smtClean="0">
                <a:solidFill>
                  <a:schemeClr val="bg1">
                    <a:lumMod val="50000"/>
                  </a:schemeClr>
                </a:solidFill>
              </a:rPr>
              <a:t>1 Participant ID: 1 UFE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867891" y="4149239"/>
            <a:ext cx="498454" cy="311401"/>
            <a:chOff x="867891" y="4236161"/>
            <a:chExt cx="498454" cy="311401"/>
          </a:xfrm>
        </p:grpSpPr>
        <p:pic>
          <p:nvPicPr>
            <p:cNvPr id="95" name="Immagine 41">
              <a:extLst>
                <a:ext uri="{FF2B5EF4-FFF2-40B4-BE49-F238E27FC236}">
                  <a16:creationId xmlns:a16="http://schemas.microsoft.com/office/drawing/2014/main" id="{9EE94B9D-264E-FC4A-ADA4-9943EC486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891" y="4236161"/>
              <a:ext cx="303189" cy="311401"/>
            </a:xfrm>
            <a:prstGeom prst="rect">
              <a:avLst/>
            </a:prstGeom>
          </p:spPr>
        </p:pic>
        <p:pic>
          <p:nvPicPr>
            <p:cNvPr id="46" name="Picture 19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643" y="4285700"/>
              <a:ext cx="211702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8" name="Picture 19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92" y="6096047"/>
            <a:ext cx="211702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37263" y="6073242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solidFill>
                  <a:schemeClr val="bg1">
                    <a:lumMod val="50000"/>
                  </a:schemeClr>
                </a:solidFill>
              </a:rPr>
              <a:t>Formato UBL</a:t>
            </a:r>
            <a:endParaRPr lang="it-IT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37263" y="6406636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solidFill>
                  <a:schemeClr val="bg1">
                    <a:lumMod val="50000"/>
                  </a:schemeClr>
                </a:solidFill>
              </a:rPr>
              <a:t>Formato </a:t>
            </a:r>
            <a:r>
              <a:rPr lang="it-IT" sz="1100" dirty="0" err="1" smtClean="0">
                <a:solidFill>
                  <a:schemeClr val="bg1">
                    <a:lumMod val="50000"/>
                  </a:schemeClr>
                </a:solidFill>
              </a:rPr>
              <a:t>FatturaPA</a:t>
            </a:r>
            <a:r>
              <a:rPr lang="it-IT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it-IT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4" name="Immagine 41">
            <a:extLst>
              <a:ext uri="{FF2B5EF4-FFF2-40B4-BE49-F238E27FC236}">
                <a16:creationId xmlns:a16="http://schemas.microsoft.com/office/drawing/2014/main" id="{9EE94B9D-264E-FC4A-ADA4-9943EC4865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507" y="4628088"/>
            <a:ext cx="303189" cy="311401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4645350" y="2365273"/>
            <a:ext cx="498454" cy="311401"/>
            <a:chOff x="4633533" y="2365273"/>
            <a:chExt cx="498454" cy="311401"/>
          </a:xfrm>
        </p:grpSpPr>
        <p:pic>
          <p:nvPicPr>
            <p:cNvPr id="61" name="Immagine 41">
              <a:extLst>
                <a:ext uri="{FF2B5EF4-FFF2-40B4-BE49-F238E27FC236}">
                  <a16:creationId xmlns:a16="http://schemas.microsoft.com/office/drawing/2014/main" id="{9EE94B9D-264E-FC4A-ADA4-9943EC486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3533" y="2365273"/>
              <a:ext cx="303189" cy="311401"/>
            </a:xfrm>
            <a:prstGeom prst="rect">
              <a:avLst/>
            </a:prstGeom>
          </p:spPr>
        </p:pic>
        <p:pic>
          <p:nvPicPr>
            <p:cNvPr id="65" name="Picture 19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285" y="2414812"/>
              <a:ext cx="211702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8" name="Straight Arrow Connector 67"/>
          <p:cNvCxnSpPr/>
          <p:nvPr/>
        </p:nvCxnSpPr>
        <p:spPr>
          <a:xfrm>
            <a:off x="8781474" y="2946400"/>
            <a:ext cx="1109361" cy="82036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48">
            <a:extLst>
              <a:ext uri="{FF2B5EF4-FFF2-40B4-BE49-F238E27FC236}">
                <a16:creationId xmlns:a16="http://schemas.microsoft.com/office/drawing/2014/main" id="{4712E8E1-7F44-BE42-B06E-4480CB8A08A7}"/>
              </a:ext>
            </a:extLst>
          </p:cNvPr>
          <p:cNvSpPr txBox="1"/>
          <p:nvPr/>
        </p:nvSpPr>
        <p:spPr>
          <a:xfrm rot="2198379">
            <a:off x="8478068" y="3433610"/>
            <a:ext cx="180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lang="it-IT" sz="1050" dirty="0">
                <a:solidFill>
                  <a:schemeClr val="bg1">
                    <a:lumMod val="50000"/>
                  </a:schemeClr>
                </a:solidFill>
              </a:rPr>
              <a:t>PEC, FTP, WS</a:t>
            </a:r>
            <a:endParaRPr lang="it-IT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CasellaDiTesto 48">
            <a:extLst>
              <a:ext uri="{FF2B5EF4-FFF2-40B4-BE49-F238E27FC236}">
                <a16:creationId xmlns:a16="http://schemas.microsoft.com/office/drawing/2014/main" id="{4712E8E1-7F44-BE42-B06E-4480CB8A08A7}"/>
              </a:ext>
            </a:extLst>
          </p:cNvPr>
          <p:cNvSpPr txBox="1"/>
          <p:nvPr/>
        </p:nvSpPr>
        <p:spPr>
          <a:xfrm rot="19280405">
            <a:off x="8732054" y="4993871"/>
            <a:ext cx="180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lang="it-IT" sz="1050" dirty="0">
                <a:solidFill>
                  <a:schemeClr val="bg1">
                    <a:lumMod val="50000"/>
                  </a:schemeClr>
                </a:solidFill>
              </a:rPr>
              <a:t>PEC, FTP, WS</a:t>
            </a:r>
            <a:endParaRPr lang="it-IT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" name="Picture 80"/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" t="15007" r="1699" b="20869"/>
          <a:stretch/>
        </p:blipFill>
        <p:spPr>
          <a:xfrm>
            <a:off x="9183530" y="4682683"/>
            <a:ext cx="208120" cy="202211"/>
          </a:xfrm>
          <a:prstGeom prst="roundRect">
            <a:avLst/>
          </a:prstGeom>
        </p:spPr>
      </p:pic>
      <p:cxnSp>
        <p:nvCxnSpPr>
          <p:cNvPr id="84" name="Straight Arrow Connector 83"/>
          <p:cNvCxnSpPr/>
          <p:nvPr/>
        </p:nvCxnSpPr>
        <p:spPr>
          <a:xfrm flipH="1">
            <a:off x="8926327" y="4628877"/>
            <a:ext cx="1122686" cy="876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19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96" y="4675788"/>
            <a:ext cx="211702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" name="Group 89"/>
          <p:cNvGrpSpPr/>
          <p:nvPr/>
        </p:nvGrpSpPr>
        <p:grpSpPr>
          <a:xfrm>
            <a:off x="9411207" y="3063976"/>
            <a:ext cx="492662" cy="311401"/>
            <a:chOff x="9411207" y="3063976"/>
            <a:chExt cx="492662" cy="311401"/>
          </a:xfrm>
        </p:grpSpPr>
        <p:pic>
          <p:nvPicPr>
            <p:cNvPr id="100" name="Immagine 41">
              <a:extLst>
                <a:ext uri="{FF2B5EF4-FFF2-40B4-BE49-F238E27FC236}">
                  <a16:creationId xmlns:a16="http://schemas.microsoft.com/office/drawing/2014/main" id="{9EE94B9D-264E-FC4A-ADA4-9943EC486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1207" y="3063976"/>
              <a:ext cx="303189" cy="311401"/>
            </a:xfrm>
            <a:prstGeom prst="rect">
              <a:avLst/>
            </a:prstGeom>
          </p:spPr>
        </p:pic>
        <p:pic>
          <p:nvPicPr>
            <p:cNvPr id="67" name="Picture 19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2167" y="3111676"/>
              <a:ext cx="211702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5" name="Straight Arrow Connector 84"/>
          <p:cNvCxnSpPr/>
          <p:nvPr/>
        </p:nvCxnSpPr>
        <p:spPr>
          <a:xfrm rot="5400000" flipV="1">
            <a:off x="4894577" y="-64584"/>
            <a:ext cx="0" cy="5652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" t="15007" r="1699" b="20869"/>
          <a:stretch/>
        </p:blipFill>
        <p:spPr>
          <a:xfrm>
            <a:off x="4159092" y="6436336"/>
            <a:ext cx="208120" cy="202211"/>
          </a:xfrm>
          <a:prstGeom prst="round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rot="5400000" flipH="1" flipV="1">
            <a:off x="7896481" y="2268605"/>
            <a:ext cx="5012813" cy="2608206"/>
          </a:xfrm>
          <a:prstGeom prst="bentConnector3">
            <a:avLst>
              <a:gd name="adj1" fmla="val -163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119000" y="836343"/>
            <a:ext cx="2880000" cy="525"/>
          </a:xfrm>
          <a:prstGeom prst="straightConnector1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8560932" y="836343"/>
            <a:ext cx="2880000" cy="525"/>
          </a:xfrm>
          <a:prstGeom prst="straightConnector1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0" y="2"/>
            <a:ext cx="2911685" cy="729193"/>
            <a:chOff x="480" y="2"/>
            <a:chExt cx="2911685" cy="729193"/>
          </a:xfrm>
        </p:grpSpPr>
        <p:sp>
          <p:nvSpPr>
            <p:cNvPr id="57" name="Rectangle 56"/>
            <p:cNvSpPr/>
            <p:nvPr/>
          </p:nvSpPr>
          <p:spPr>
            <a:xfrm>
              <a:off x="480" y="2"/>
              <a:ext cx="2911685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8831" y="13590"/>
              <a:ext cx="2274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Trasmissione fattura</a:t>
              </a:r>
              <a:endParaRPr lang="it-IT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80" y="348613"/>
              <a:ext cx="1365865" cy="380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1587" y="362201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Fattura</a:t>
              </a:r>
              <a:endParaRPr lang="it-IT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7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4537" y="217973"/>
            <a:ext cx="10497788" cy="6611292"/>
            <a:chOff x="594537" y="217973"/>
            <a:chExt cx="10497788" cy="6611292"/>
          </a:xfrm>
        </p:grpSpPr>
        <p:sp>
          <p:nvSpPr>
            <p:cNvPr id="71" name="TextBox 70"/>
            <p:cNvSpPr txBox="1"/>
            <p:nvPr/>
          </p:nvSpPr>
          <p:spPr>
            <a:xfrm>
              <a:off x="7830573" y="6469265"/>
              <a:ext cx="950901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00" dirty="0" smtClean="0">
                  <a:solidFill>
                    <a:schemeClr val="bg1">
                      <a:lumMod val="50000"/>
                    </a:schemeClr>
                  </a:solidFill>
                </a:rPr>
                <a:t>Corner 4</a:t>
              </a:r>
              <a:endParaRPr lang="it-IT" sz="1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CasellaDiTesto 14">
              <a:extLst>
                <a:ext uri="{FF2B5EF4-FFF2-40B4-BE49-F238E27FC236}">
                  <a16:creationId xmlns:a16="http://schemas.microsoft.com/office/drawing/2014/main" id="{01DA726A-0F26-8D46-B4BB-FC1ADDFDC8C0}"/>
                </a:ext>
              </a:extLst>
            </p:cNvPr>
            <p:cNvSpPr txBox="1">
              <a:spLocks noChangeAspect="1"/>
            </p:cNvSpPr>
            <p:nvPr/>
          </p:nvSpPr>
          <p:spPr>
            <a:xfrm rot="226707">
              <a:off x="922432" y="5398462"/>
              <a:ext cx="1180211" cy="133676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Fornitore</a:t>
              </a:r>
              <a:endParaRPr lang="it-IT" sz="20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14679" y="6469265"/>
              <a:ext cx="950901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00" dirty="0" smtClean="0">
                  <a:solidFill>
                    <a:schemeClr val="bg1">
                      <a:lumMod val="50000"/>
                    </a:schemeClr>
                  </a:solidFill>
                </a:rPr>
                <a:t>Corner 1</a:t>
              </a:r>
              <a:endParaRPr lang="it-IT" sz="1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5" name="Immagine 37">
              <a:extLst>
                <a:ext uri="{FF2B5EF4-FFF2-40B4-BE49-F238E27FC236}">
                  <a16:creationId xmlns:a16="http://schemas.microsoft.com/office/drawing/2014/main" id="{FF4FB1CD-989C-8F4B-92C0-775B6F8E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3878" y="3072587"/>
              <a:ext cx="259973" cy="267014"/>
            </a:xfrm>
            <a:prstGeom prst="rect">
              <a:avLst/>
            </a:prstGeom>
          </p:spPr>
        </p:pic>
        <p:pic>
          <p:nvPicPr>
            <p:cNvPr id="61" name="Immagine 37">
              <a:extLst>
                <a:ext uri="{FF2B5EF4-FFF2-40B4-BE49-F238E27FC236}">
                  <a16:creationId xmlns:a16="http://schemas.microsoft.com/office/drawing/2014/main" id="{FF4FB1CD-989C-8F4B-92C0-775B6F8E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922" y="4666899"/>
              <a:ext cx="259973" cy="267014"/>
            </a:xfrm>
            <a:prstGeom prst="rect">
              <a:avLst/>
            </a:prstGeom>
          </p:spPr>
        </p:pic>
        <p:sp>
          <p:nvSpPr>
            <p:cNvPr id="64" name="CasellaDiTesto 56">
              <a:extLst>
                <a:ext uri="{FF2B5EF4-FFF2-40B4-BE49-F238E27FC236}">
                  <a16:creationId xmlns:a16="http://schemas.microsoft.com/office/drawing/2014/main" id="{17C950C6-EDE3-8844-9335-92E1D35F62D5}"/>
                </a:ext>
              </a:extLst>
            </p:cNvPr>
            <p:cNvSpPr txBox="1">
              <a:spLocks noChangeAspect="1"/>
            </p:cNvSpPr>
            <p:nvPr/>
          </p:nvSpPr>
          <p:spPr>
            <a:xfrm rot="18719328">
              <a:off x="870720" y="2194478"/>
              <a:ext cx="1224000" cy="118145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sz="1700" dirty="0">
                  <a:solidFill>
                    <a:schemeClr val="bg2">
                      <a:lumMod val="50000"/>
                    </a:schemeClr>
                  </a:solidFill>
                  <a:cs typeface="Microsoft Tai Le" panose="020B0502040204020203" pitchFamily="34" charset="0"/>
                </a:rPr>
                <a:t>Corner 2</a:t>
              </a:r>
            </a:p>
          </p:txBody>
        </p:sp>
        <p:sp>
          <p:nvSpPr>
            <p:cNvPr id="60" name="CasellaDiTesto 10">
              <a:extLst>
                <a:ext uri="{FF2B5EF4-FFF2-40B4-BE49-F238E27FC236}">
                  <a16:creationId xmlns:a16="http://schemas.microsoft.com/office/drawing/2014/main" id="{A9529CA9-7812-F440-B0E1-004F4A298B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5719" y="5361027"/>
              <a:ext cx="1240608" cy="133676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sz="3000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Pubblica Amministrazione</a:t>
              </a:r>
              <a:endParaRPr lang="it-IT" sz="30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  <p:sp>
          <p:nvSpPr>
            <p:cNvPr id="17" name="Ovale 25">
              <a:extLst>
                <a:ext uri="{FF2B5EF4-FFF2-40B4-BE49-F238E27FC236}">
                  <a16:creationId xmlns:a16="http://schemas.microsoft.com/office/drawing/2014/main" id="{A5FA5396-FFD3-674E-A0DA-9F495638DB5F}"/>
                </a:ext>
              </a:extLst>
            </p:cNvPr>
            <p:cNvSpPr>
              <a:spLocks/>
            </p:cNvSpPr>
            <p:nvPr/>
          </p:nvSpPr>
          <p:spPr>
            <a:xfrm>
              <a:off x="7856023" y="5548396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9" name="Immagine 27">
              <a:extLst>
                <a:ext uri="{FF2B5EF4-FFF2-40B4-BE49-F238E27FC236}">
                  <a16:creationId xmlns:a16="http://schemas.microsoft.com/office/drawing/2014/main" id="{1506E2A6-C1C1-F344-88E1-EDE839949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3143" y="5698579"/>
              <a:ext cx="525761" cy="540000"/>
            </a:xfrm>
            <a:prstGeom prst="rect">
              <a:avLst/>
            </a:prstGeom>
          </p:spPr>
        </p:pic>
        <p:sp>
          <p:nvSpPr>
            <p:cNvPr id="56" name="CasellaDiTesto 54">
              <a:extLst>
                <a:ext uri="{FF2B5EF4-FFF2-40B4-BE49-F238E27FC236}">
                  <a16:creationId xmlns:a16="http://schemas.microsoft.com/office/drawing/2014/main" id="{5C9B8DD0-6329-D542-A17A-B6BF60B71C3D}"/>
                </a:ext>
              </a:extLst>
            </p:cNvPr>
            <p:cNvSpPr txBox="1">
              <a:spLocks noChangeAspect="1"/>
            </p:cNvSpPr>
            <p:nvPr/>
          </p:nvSpPr>
          <p:spPr>
            <a:xfrm rot="2739068">
              <a:off x="7656975" y="2178637"/>
              <a:ext cx="1238778" cy="1154808"/>
            </a:xfrm>
            <a:prstGeom prst="rect">
              <a:avLst/>
            </a:prstGeom>
            <a:noFill/>
          </p:spPr>
          <p:txBody>
            <a:bodyPr spcFirstLastPara="1" wrap="square" numCol="1" rtlCol="0">
              <a:prstTxWarp prst="textArchUp">
                <a:avLst/>
              </a:prstTxWarp>
              <a:spAutoFit/>
            </a:bodyPr>
            <a:lstStyle>
              <a:defPPr>
                <a:defRPr lang="it-IT"/>
              </a:defPPr>
              <a:lvl2pPr marL="0" lvl="1" algn="ctr">
                <a:defRPr>
                  <a:solidFill>
                    <a:schemeClr val="bg2">
                      <a:lumMod val="50000"/>
                    </a:schemeClr>
                  </a:solidFill>
                  <a:cs typeface="Microsoft Tai Le" panose="020B0502040204020203" pitchFamily="34" charset="0"/>
                </a:defRPr>
              </a:lvl2pPr>
            </a:lstStyle>
            <a:p>
              <a:pPr lvl="1"/>
              <a:r>
                <a:rPr lang="it-IT" sz="1700" dirty="0"/>
                <a:t>Corner 3</a:t>
              </a:r>
            </a:p>
          </p:txBody>
        </p:sp>
        <p:sp>
          <p:nvSpPr>
            <p:cNvPr id="59" name="Ovale 53">
              <a:extLst>
                <a:ext uri="{FF2B5EF4-FFF2-40B4-BE49-F238E27FC236}">
                  <a16:creationId xmlns:a16="http://schemas.microsoft.com/office/drawing/2014/main" id="{1A5F4569-9E6E-904B-B5B1-DF0E5B6EB786}"/>
                </a:ext>
              </a:extLst>
            </p:cNvPr>
            <p:cNvSpPr/>
            <p:nvPr/>
          </p:nvSpPr>
          <p:spPr>
            <a:xfrm>
              <a:off x="7856023" y="2311416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</a:t>
              </a:r>
            </a:p>
          </p:txBody>
        </p:sp>
        <p:sp>
          <p:nvSpPr>
            <p:cNvPr id="63" name="Ovale 52">
              <a:extLst>
                <a:ext uri="{FF2B5EF4-FFF2-40B4-BE49-F238E27FC236}">
                  <a16:creationId xmlns:a16="http://schemas.microsoft.com/office/drawing/2014/main" id="{E8F33FAB-A4BB-AA43-928A-5A1102A1F91A}"/>
                </a:ext>
              </a:extLst>
            </p:cNvPr>
            <p:cNvSpPr/>
            <p:nvPr/>
          </p:nvSpPr>
          <p:spPr>
            <a:xfrm>
              <a:off x="1062537" y="2311416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1512537" y="3404939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3964760" y="2815250"/>
              <a:ext cx="1836000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300" dirty="0" smtClean="0">
                  <a:solidFill>
                    <a:srgbClr val="00AAE6"/>
                  </a:solidFill>
                </a:rPr>
                <a:t>INVOICE RESPONSE</a:t>
              </a:r>
              <a:endParaRPr lang="it-IT" sz="1300" dirty="0">
                <a:solidFill>
                  <a:srgbClr val="00AAE6"/>
                </a:solidFill>
              </a:endParaRP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/>
            <a:srcRect l="45283" t="34066" r="48121" b="54587"/>
            <a:stretch/>
          </p:blipFill>
          <p:spPr>
            <a:xfrm>
              <a:off x="1344834" y="656605"/>
              <a:ext cx="335407" cy="360000"/>
            </a:xfrm>
            <a:prstGeom prst="rect">
              <a:avLst/>
            </a:prstGeom>
          </p:spPr>
        </p:pic>
        <p:sp>
          <p:nvSpPr>
            <p:cNvPr id="79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3954821" y="217973"/>
              <a:ext cx="1836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it-IT" sz="1400" b="1" dirty="0" err="1" smtClean="0">
                  <a:solidFill>
                    <a:srgbClr val="0097A9"/>
                  </a:solidFill>
                </a:rPr>
                <a:t>Peppol</a:t>
              </a:r>
              <a:endParaRPr lang="it-IT" sz="1400" b="1" dirty="0" smtClean="0">
                <a:solidFill>
                  <a:srgbClr val="0097A9"/>
                </a:solidFill>
              </a:endParaRPr>
            </a:p>
            <a:p>
              <a:pPr algn="ctr">
                <a:lnSpc>
                  <a:spcPts val="1500"/>
                </a:lnSpc>
              </a:pPr>
              <a:r>
                <a:rPr lang="it-IT" sz="1400" b="1" dirty="0" smtClean="0">
                  <a:solidFill>
                    <a:srgbClr val="0097A9"/>
                  </a:solidFill>
                </a:rPr>
                <a:t>SML</a:t>
              </a:r>
              <a:endParaRPr lang="it-IT" sz="1600" b="1" dirty="0">
                <a:solidFill>
                  <a:srgbClr val="0097A9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4"/>
            <a:srcRect l="45283" t="34066" r="48121" b="54587"/>
            <a:stretch/>
          </p:blipFill>
          <p:spPr>
            <a:xfrm>
              <a:off x="4715057" y="656605"/>
              <a:ext cx="335407" cy="360000"/>
            </a:xfrm>
            <a:prstGeom prst="rect">
              <a:avLst/>
            </a:prstGeom>
          </p:spPr>
        </p:pic>
        <p:sp>
          <p:nvSpPr>
            <p:cNvPr id="16" name="Ovale 24">
              <a:extLst>
                <a:ext uri="{FF2B5EF4-FFF2-40B4-BE49-F238E27FC236}">
                  <a16:creationId xmlns:a16="http://schemas.microsoft.com/office/drawing/2014/main" id="{50D8BFA5-6756-CD44-BB0B-98D8D9BB7267}"/>
                </a:ext>
              </a:extLst>
            </p:cNvPr>
            <p:cNvSpPr>
              <a:spLocks/>
            </p:cNvSpPr>
            <p:nvPr/>
          </p:nvSpPr>
          <p:spPr>
            <a:xfrm>
              <a:off x="1045497" y="5548396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8" name="Immagine 26">
              <a:extLst>
                <a:ext uri="{FF2B5EF4-FFF2-40B4-BE49-F238E27FC236}">
                  <a16:creationId xmlns:a16="http://schemas.microsoft.com/office/drawing/2014/main" id="{23150A83-BBFF-624C-BAA4-3732F8C70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617" y="5728396"/>
              <a:ext cx="525761" cy="540000"/>
            </a:xfrm>
            <a:prstGeom prst="rect">
              <a:avLst/>
            </a:prstGeom>
          </p:spPr>
        </p:pic>
        <p:sp>
          <p:nvSpPr>
            <p:cNvPr id="62" name="Ovale 53">
              <a:extLst>
                <a:ext uri="{FF2B5EF4-FFF2-40B4-BE49-F238E27FC236}">
                  <a16:creationId xmlns:a16="http://schemas.microsoft.com/office/drawing/2014/main" id="{1A5F4569-9E6E-904B-B5B1-DF0E5B6EB786}"/>
                </a:ext>
              </a:extLst>
            </p:cNvPr>
            <p:cNvSpPr/>
            <p:nvPr/>
          </p:nvSpPr>
          <p:spPr>
            <a:xfrm>
              <a:off x="10061133" y="3827562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73" name="Immagine 83">
              <a:extLst>
                <a:ext uri="{FF2B5EF4-FFF2-40B4-BE49-F238E27FC236}">
                  <a16:creationId xmlns:a16="http://schemas.microsoft.com/office/drawing/2014/main" id="{81795359-13CA-6E4C-903E-D608F34F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5379" y="4007562"/>
              <a:ext cx="531507" cy="54000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7524666" y="1962100"/>
              <a:ext cx="1584000" cy="15840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8781474" y="2946400"/>
              <a:ext cx="1109361" cy="82036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 rot="2198379">
              <a:off x="8478068" y="3433610"/>
              <a:ext cx="180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050" dirty="0">
                  <a:solidFill>
                    <a:schemeClr val="bg1">
                      <a:lumMod val="50000"/>
                    </a:schemeClr>
                  </a:solidFill>
                </a:rPr>
                <a:t>PEC, FTP, WS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rot="60000">
              <a:off x="5087857" y="844758"/>
              <a:ext cx="2772000" cy="148537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677801" y="995310"/>
              <a:ext cx="6076264" cy="1592365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926327" y="4628877"/>
              <a:ext cx="1122686" cy="87619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 rot="19280405">
              <a:off x="8702237" y="5013749"/>
              <a:ext cx="180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050" dirty="0">
                  <a:solidFill>
                    <a:schemeClr val="bg1">
                      <a:lumMod val="50000"/>
                    </a:schemeClr>
                  </a:solidFill>
                </a:rPr>
                <a:t>PEC, FTP, WS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3" name="Picture 52"/>
            <p:cNvPicPr>
              <a:picLocks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57" t="15006" b="16497"/>
            <a:stretch/>
          </p:blipFill>
          <p:spPr>
            <a:xfrm>
              <a:off x="9385662" y="4701063"/>
              <a:ext cx="211702" cy="198687"/>
            </a:xfrm>
            <a:prstGeom prst="round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103639" y="4116685"/>
              <a:ext cx="399710" cy="358698"/>
              <a:chOff x="1093700" y="4030178"/>
              <a:chExt cx="399710" cy="358698"/>
            </a:xfrm>
          </p:grpSpPr>
          <p:pic>
            <p:nvPicPr>
              <p:cNvPr id="43" name="Immagine 37">
                <a:extLst>
                  <a:ext uri="{FF2B5EF4-FFF2-40B4-BE49-F238E27FC236}">
                    <a16:creationId xmlns:a16="http://schemas.microsoft.com/office/drawing/2014/main" id="{FF4FB1CD-989C-8F4B-92C0-775B6F8E1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700" y="4121862"/>
                <a:ext cx="259973" cy="267014"/>
              </a:xfrm>
              <a:prstGeom prst="rect">
                <a:avLst/>
              </a:prstGeom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1231800" y="403017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 smtClean="0">
                    <a:solidFill>
                      <a:srgbClr val="00B0F0"/>
                    </a:solidFill>
                  </a:rPr>
                  <a:t>*</a:t>
                </a:r>
                <a:endParaRPr lang="it-IT" sz="1200" dirty="0">
                  <a:solidFill>
                    <a:srgbClr val="00B0F0"/>
                  </a:solidFill>
                </a:endParaRPr>
              </a:p>
            </p:txBody>
          </p:sp>
        </p:grpSp>
        <p:pic>
          <p:nvPicPr>
            <p:cNvPr id="87" name="Picture 86"/>
            <p:cNvPicPr>
              <a:picLocks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57" t="15006" b="16497"/>
            <a:stretch/>
          </p:blipFill>
          <p:spPr>
            <a:xfrm>
              <a:off x="9708352" y="3106751"/>
              <a:ext cx="211702" cy="198687"/>
            </a:xfrm>
            <a:prstGeom prst="roundRect">
              <a:avLst/>
            </a:prstGeom>
          </p:spPr>
        </p:pic>
        <p:sp>
          <p:nvSpPr>
            <p:cNvPr id="90" name="CasellaDiTesto 54">
              <a:extLst>
                <a:ext uri="{FF2B5EF4-FFF2-40B4-BE49-F238E27FC236}">
                  <a16:creationId xmlns:a16="http://schemas.microsoft.com/office/drawing/2014/main" id="{5C9B8DD0-6329-D542-A17A-B6BF60B71C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903869" y="3685679"/>
              <a:ext cx="1188456" cy="1154808"/>
            </a:xfrm>
            <a:prstGeom prst="rect">
              <a:avLst/>
            </a:prstGeom>
            <a:noFill/>
          </p:spPr>
          <p:txBody>
            <a:bodyPr spcFirstLastPara="1" wrap="square" numCol="1" rtlCol="0">
              <a:prstTxWarp prst="textArchUp">
                <a:avLst>
                  <a:gd name="adj" fmla="val 11161042"/>
                </a:avLst>
              </a:prstTxWarp>
              <a:spAutoFit/>
            </a:bodyPr>
            <a:lstStyle>
              <a:defPPr>
                <a:defRPr lang="it-IT"/>
              </a:defPPr>
              <a:lvl2pPr marL="0" lvl="1" algn="ctr">
                <a:defRPr>
                  <a:solidFill>
                    <a:schemeClr val="bg2">
                      <a:lumMod val="50000"/>
                    </a:schemeClr>
                  </a:solidFill>
                  <a:cs typeface="Microsoft Tai Le" panose="020B0502040204020203" pitchFamily="34" charset="0"/>
                </a:defRPr>
              </a:lvl2pPr>
            </a:lstStyle>
            <a:p>
              <a:pPr lvl="1"/>
              <a:r>
                <a:rPr lang="it-IT" sz="4400" b="1" dirty="0" smtClean="0"/>
                <a:t>SDI</a:t>
              </a:r>
              <a:r>
                <a:rPr lang="it-IT" sz="3200" b="1" dirty="0" smtClean="0"/>
                <a:t> </a:t>
              </a:r>
              <a:r>
                <a:rPr lang="it-IT" sz="1700" b="1" dirty="0" smtClean="0"/>
                <a:t> </a:t>
              </a:r>
              <a:r>
                <a:rPr lang="it-IT" sz="2800" b="1" dirty="0"/>
                <a:t>S</a:t>
              </a:r>
              <a:r>
                <a:rPr lang="it-IT" sz="2800" b="1" dirty="0" smtClean="0"/>
                <a:t>istema di Interscambio</a:t>
              </a:r>
              <a:endParaRPr lang="it-IT" sz="28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5400000" flipV="1">
              <a:off x="4882760" y="-46584"/>
              <a:ext cx="0" cy="5616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4638489" y="2400256"/>
              <a:ext cx="488542" cy="267014"/>
              <a:chOff x="4752774" y="2400256"/>
              <a:chExt cx="488542" cy="267014"/>
            </a:xfrm>
          </p:grpSpPr>
          <p:pic>
            <p:nvPicPr>
              <p:cNvPr id="46" name="Immagine 37">
                <a:extLst>
                  <a:ext uri="{FF2B5EF4-FFF2-40B4-BE49-F238E27FC236}">
                    <a16:creationId xmlns:a16="http://schemas.microsoft.com/office/drawing/2014/main" id="{FF4FB1CD-989C-8F4B-92C0-775B6F8E1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2774" y="2400256"/>
                <a:ext cx="259973" cy="267014"/>
              </a:xfrm>
              <a:prstGeom prst="rect">
                <a:avLst/>
              </a:prstGeom>
            </p:spPr>
          </p:pic>
          <p:pic>
            <p:nvPicPr>
              <p:cNvPr id="49" name="Picture 19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614" y="2425763"/>
                <a:ext cx="211702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9" name="TextBox 68"/>
            <p:cNvSpPr txBox="1"/>
            <p:nvPr/>
          </p:nvSpPr>
          <p:spPr>
            <a:xfrm>
              <a:off x="3720368" y="648392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>
                  <a:solidFill>
                    <a:srgbClr val="00B0F0"/>
                  </a:solidFill>
                </a:rPr>
                <a:t>*</a:t>
              </a:r>
              <a:endParaRPr lang="it-IT" sz="1200" dirty="0">
                <a:solidFill>
                  <a:srgbClr val="00B0F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69062" y="6460865"/>
              <a:ext cx="2012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>
                  <a:solidFill>
                    <a:schemeClr val="bg1">
                      <a:lumMod val="50000"/>
                    </a:schemeClr>
                  </a:solidFill>
                </a:rPr>
                <a:t>Notifica concordata tra le parti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8" name="Picture 19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322" y="5854578"/>
              <a:ext cx="211702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4069062" y="5831773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>
                  <a:solidFill>
                    <a:schemeClr val="bg1">
                      <a:lumMod val="50000"/>
                    </a:schemeClr>
                  </a:solidFill>
                </a:rPr>
                <a:t>Formato UBL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69062" y="6146319"/>
              <a:ext cx="13051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>
                  <a:solidFill>
                    <a:schemeClr val="bg1">
                      <a:lumMod val="50000"/>
                    </a:schemeClr>
                  </a:solidFill>
                </a:rPr>
                <a:t>Formato </a:t>
              </a:r>
              <a:r>
                <a:rPr lang="it-IT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FatturaPA</a:t>
              </a:r>
              <a:r>
                <a:rPr lang="it-IT" sz="11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7" name="Picture 76"/>
            <p:cNvPicPr>
              <a:picLocks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59" t="15007" r="1699" b="20869"/>
            <a:stretch/>
          </p:blipFill>
          <p:spPr>
            <a:xfrm>
              <a:off x="3747113" y="6176143"/>
              <a:ext cx="208120" cy="202211"/>
            </a:xfrm>
            <a:prstGeom prst="roundRect">
              <a:avLst/>
            </a:prstGeom>
          </p:spPr>
        </p:pic>
        <p:cxnSp>
          <p:nvCxnSpPr>
            <p:cNvPr id="78" name="Straight Arrow Connector 77"/>
            <p:cNvCxnSpPr/>
            <p:nvPr/>
          </p:nvCxnSpPr>
          <p:spPr>
            <a:xfrm flipV="1">
              <a:off x="1773653" y="836343"/>
              <a:ext cx="2880000" cy="525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  <a:headEnd type="none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512537" y="1041669"/>
              <a:ext cx="0" cy="1152000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  <a:headEnd type="none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94537" y="217973"/>
              <a:ext cx="1836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it-IT" sz="1400" b="1" dirty="0" err="1" smtClean="0">
                  <a:solidFill>
                    <a:srgbClr val="0097A9"/>
                  </a:solidFill>
                </a:rPr>
                <a:t>Peppol</a:t>
              </a:r>
              <a:endParaRPr lang="it-IT" sz="1400" b="1" dirty="0" smtClean="0">
                <a:solidFill>
                  <a:srgbClr val="0097A9"/>
                </a:solidFill>
              </a:endParaRPr>
            </a:p>
            <a:p>
              <a:pPr algn="ctr">
                <a:lnSpc>
                  <a:spcPts val="1500"/>
                </a:lnSpc>
              </a:pPr>
              <a:r>
                <a:rPr lang="it-IT" sz="1400" b="1" dirty="0" smtClean="0">
                  <a:solidFill>
                    <a:srgbClr val="0097A9"/>
                  </a:solidFill>
                </a:rPr>
                <a:t>SMP</a:t>
              </a:r>
              <a:r>
                <a:rPr lang="it-IT" sz="1400" b="1" dirty="0">
                  <a:solidFill>
                    <a:srgbClr val="0097A9"/>
                  </a:solidFill>
                </a:rPr>
                <a:t> </a:t>
              </a:r>
              <a:r>
                <a:rPr lang="it-IT" sz="1400" b="1" dirty="0" smtClean="0">
                  <a:solidFill>
                    <a:srgbClr val="0097A9"/>
                  </a:solidFill>
                </a:rPr>
                <a:t>Corner 2</a:t>
              </a:r>
              <a:endParaRPr lang="it-IT" sz="1600" b="1" dirty="0">
                <a:solidFill>
                  <a:srgbClr val="0097A9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280315" y="-33504"/>
            <a:ext cx="2915242" cy="729193"/>
            <a:chOff x="9280315" y="-33504"/>
            <a:chExt cx="2915242" cy="729193"/>
          </a:xfrm>
        </p:grpSpPr>
        <p:sp>
          <p:nvSpPr>
            <p:cNvPr id="57" name="Rectangle 56"/>
            <p:cNvSpPr/>
            <p:nvPr/>
          </p:nvSpPr>
          <p:spPr>
            <a:xfrm>
              <a:off x="9280315" y="-33504"/>
              <a:ext cx="2911685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505692" y="-19916"/>
              <a:ext cx="2460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Trasmissione notifiche</a:t>
              </a:r>
              <a:endParaRPr lang="it-IT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829692" y="328695"/>
              <a:ext cx="1365865" cy="366994"/>
              <a:chOff x="9458093" y="315107"/>
              <a:chExt cx="1365865" cy="38058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9458093" y="315107"/>
                <a:ext cx="1365865" cy="380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9679200" y="328695"/>
                <a:ext cx="9236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Fattura</a:t>
                </a:r>
                <a:endParaRPr lang="it-IT" sz="14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20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083296" y="-297731"/>
            <a:ext cx="8025409" cy="7150588"/>
            <a:chOff x="2083296" y="-297731"/>
            <a:chExt cx="8025409" cy="7150588"/>
          </a:xfrm>
        </p:grpSpPr>
        <p:sp>
          <p:nvSpPr>
            <p:cNvPr id="99" name="Freeform 684"/>
            <p:cNvSpPr>
              <a:spLocks noChangeAspect="1" noEditPoints="1"/>
            </p:cNvSpPr>
            <p:nvPr/>
          </p:nvSpPr>
          <p:spPr bwMode="auto">
            <a:xfrm>
              <a:off x="4413896" y="3022825"/>
              <a:ext cx="315369" cy="252000"/>
            </a:xfrm>
            <a:custGeom>
              <a:avLst/>
              <a:gdLst>
                <a:gd name="T0" fmla="*/ 313 w 322"/>
                <a:gd name="T1" fmla="*/ 22 h 257"/>
                <a:gd name="T2" fmla="*/ 276 w 322"/>
                <a:gd name="T3" fmla="*/ 31 h 257"/>
                <a:gd name="T4" fmla="*/ 246 w 322"/>
                <a:gd name="T5" fmla="*/ 185 h 257"/>
                <a:gd name="T6" fmla="*/ 235 w 322"/>
                <a:gd name="T7" fmla="*/ 193 h 257"/>
                <a:gd name="T8" fmla="*/ 235 w 322"/>
                <a:gd name="T9" fmla="*/ 193 h 257"/>
                <a:gd name="T10" fmla="*/ 235 w 322"/>
                <a:gd name="T11" fmla="*/ 193 h 257"/>
                <a:gd name="T12" fmla="*/ 54 w 322"/>
                <a:gd name="T13" fmla="*/ 193 h 257"/>
                <a:gd name="T14" fmla="*/ 43 w 322"/>
                <a:gd name="T15" fmla="*/ 183 h 257"/>
                <a:gd name="T16" fmla="*/ 54 w 322"/>
                <a:gd name="T17" fmla="*/ 172 h 257"/>
                <a:gd name="T18" fmla="*/ 227 w 322"/>
                <a:gd name="T19" fmla="*/ 172 h 257"/>
                <a:gd name="T20" fmla="*/ 257 w 322"/>
                <a:gd name="T21" fmla="*/ 21 h 257"/>
                <a:gd name="T22" fmla="*/ 265 w 322"/>
                <a:gd name="T23" fmla="*/ 12 h 257"/>
                <a:gd name="T24" fmla="*/ 307 w 322"/>
                <a:gd name="T25" fmla="*/ 2 h 257"/>
                <a:gd name="T26" fmla="*/ 320 w 322"/>
                <a:gd name="T27" fmla="*/ 9 h 257"/>
                <a:gd name="T28" fmla="*/ 313 w 322"/>
                <a:gd name="T29" fmla="*/ 22 h 257"/>
                <a:gd name="T30" fmla="*/ 203 w 322"/>
                <a:gd name="T31" fmla="*/ 140 h 257"/>
                <a:gd name="T32" fmla="*/ 193 w 322"/>
                <a:gd name="T33" fmla="*/ 129 h 257"/>
                <a:gd name="T34" fmla="*/ 41 w 322"/>
                <a:gd name="T35" fmla="*/ 129 h 257"/>
                <a:gd name="T36" fmla="*/ 25 w 322"/>
                <a:gd name="T37" fmla="*/ 65 h 257"/>
                <a:gd name="T38" fmla="*/ 214 w 322"/>
                <a:gd name="T39" fmla="*/ 65 h 257"/>
                <a:gd name="T40" fmla="*/ 225 w 322"/>
                <a:gd name="T41" fmla="*/ 55 h 257"/>
                <a:gd name="T42" fmla="*/ 214 w 322"/>
                <a:gd name="T43" fmla="*/ 44 h 257"/>
                <a:gd name="T44" fmla="*/ 11 w 322"/>
                <a:gd name="T45" fmla="*/ 44 h 257"/>
                <a:gd name="T46" fmla="*/ 3 w 322"/>
                <a:gd name="T47" fmla="*/ 48 h 257"/>
                <a:gd name="T48" fmla="*/ 1 w 322"/>
                <a:gd name="T49" fmla="*/ 57 h 257"/>
                <a:gd name="T50" fmla="*/ 22 w 322"/>
                <a:gd name="T51" fmla="*/ 143 h 257"/>
                <a:gd name="T52" fmla="*/ 33 w 322"/>
                <a:gd name="T53" fmla="*/ 151 h 257"/>
                <a:gd name="T54" fmla="*/ 193 w 322"/>
                <a:gd name="T55" fmla="*/ 151 h 257"/>
                <a:gd name="T56" fmla="*/ 203 w 322"/>
                <a:gd name="T57" fmla="*/ 140 h 257"/>
                <a:gd name="T58" fmla="*/ 65 w 322"/>
                <a:gd name="T59" fmla="*/ 87 h 257"/>
                <a:gd name="T60" fmla="*/ 54 w 322"/>
                <a:gd name="T61" fmla="*/ 97 h 257"/>
                <a:gd name="T62" fmla="*/ 65 w 322"/>
                <a:gd name="T63" fmla="*/ 108 h 257"/>
                <a:gd name="T64" fmla="*/ 203 w 322"/>
                <a:gd name="T65" fmla="*/ 108 h 257"/>
                <a:gd name="T66" fmla="*/ 214 w 322"/>
                <a:gd name="T67" fmla="*/ 97 h 257"/>
                <a:gd name="T68" fmla="*/ 203 w 322"/>
                <a:gd name="T69" fmla="*/ 87 h 257"/>
                <a:gd name="T70" fmla="*/ 65 w 322"/>
                <a:gd name="T71" fmla="*/ 87 h 257"/>
                <a:gd name="T72" fmla="*/ 75 w 322"/>
                <a:gd name="T73" fmla="*/ 215 h 257"/>
                <a:gd name="T74" fmla="*/ 54 w 322"/>
                <a:gd name="T75" fmla="*/ 236 h 257"/>
                <a:gd name="T76" fmla="*/ 75 w 322"/>
                <a:gd name="T77" fmla="*/ 257 h 257"/>
                <a:gd name="T78" fmla="*/ 97 w 322"/>
                <a:gd name="T79" fmla="*/ 236 h 257"/>
                <a:gd name="T80" fmla="*/ 75 w 322"/>
                <a:gd name="T81" fmla="*/ 215 h 257"/>
                <a:gd name="T82" fmla="*/ 214 w 322"/>
                <a:gd name="T83" fmla="*/ 215 h 257"/>
                <a:gd name="T84" fmla="*/ 193 w 322"/>
                <a:gd name="T85" fmla="*/ 236 h 257"/>
                <a:gd name="T86" fmla="*/ 214 w 322"/>
                <a:gd name="T87" fmla="*/ 257 h 257"/>
                <a:gd name="T88" fmla="*/ 235 w 322"/>
                <a:gd name="T89" fmla="*/ 236 h 257"/>
                <a:gd name="T90" fmla="*/ 214 w 322"/>
                <a:gd name="T91" fmla="*/ 2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" h="257">
                  <a:moveTo>
                    <a:pt x="313" y="22"/>
                  </a:moveTo>
                  <a:cubicBezTo>
                    <a:pt x="276" y="31"/>
                    <a:pt x="276" y="31"/>
                    <a:pt x="276" y="31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45" y="190"/>
                    <a:pt x="240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48" y="193"/>
                    <a:pt x="43" y="189"/>
                    <a:pt x="43" y="183"/>
                  </a:cubicBezTo>
                  <a:cubicBezTo>
                    <a:pt x="43" y="177"/>
                    <a:pt x="48" y="172"/>
                    <a:pt x="54" y="172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8" y="17"/>
                    <a:pt x="261" y="13"/>
                    <a:pt x="265" y="1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13" y="0"/>
                    <a:pt x="319" y="4"/>
                    <a:pt x="320" y="9"/>
                  </a:cubicBezTo>
                  <a:cubicBezTo>
                    <a:pt x="322" y="15"/>
                    <a:pt x="318" y="21"/>
                    <a:pt x="313" y="22"/>
                  </a:cubicBezTo>
                  <a:close/>
                  <a:moveTo>
                    <a:pt x="203" y="140"/>
                  </a:moveTo>
                  <a:cubicBezTo>
                    <a:pt x="203" y="134"/>
                    <a:pt x="199" y="129"/>
                    <a:pt x="193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20" y="65"/>
                    <a:pt x="225" y="61"/>
                    <a:pt x="225" y="55"/>
                  </a:cubicBezTo>
                  <a:cubicBezTo>
                    <a:pt x="225" y="49"/>
                    <a:pt x="220" y="44"/>
                    <a:pt x="2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8" y="44"/>
                    <a:pt x="5" y="46"/>
                    <a:pt x="3" y="48"/>
                  </a:cubicBezTo>
                  <a:cubicBezTo>
                    <a:pt x="1" y="51"/>
                    <a:pt x="0" y="54"/>
                    <a:pt x="1" y="5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4" y="147"/>
                    <a:pt x="28" y="151"/>
                    <a:pt x="33" y="151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99" y="151"/>
                    <a:pt x="203" y="146"/>
                    <a:pt x="203" y="140"/>
                  </a:cubicBezTo>
                  <a:close/>
                  <a:moveTo>
                    <a:pt x="65" y="87"/>
                  </a:moveTo>
                  <a:cubicBezTo>
                    <a:pt x="59" y="87"/>
                    <a:pt x="54" y="91"/>
                    <a:pt x="54" y="97"/>
                  </a:cubicBezTo>
                  <a:cubicBezTo>
                    <a:pt x="54" y="103"/>
                    <a:pt x="59" y="108"/>
                    <a:pt x="65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9" y="108"/>
                    <a:pt x="214" y="103"/>
                    <a:pt x="214" y="97"/>
                  </a:cubicBezTo>
                  <a:cubicBezTo>
                    <a:pt x="214" y="91"/>
                    <a:pt x="209" y="87"/>
                    <a:pt x="203" y="87"/>
                  </a:cubicBezTo>
                  <a:lnTo>
                    <a:pt x="65" y="87"/>
                  </a:lnTo>
                  <a:close/>
                  <a:moveTo>
                    <a:pt x="75" y="215"/>
                  </a:moveTo>
                  <a:cubicBezTo>
                    <a:pt x="64" y="215"/>
                    <a:pt x="54" y="224"/>
                    <a:pt x="54" y="236"/>
                  </a:cubicBezTo>
                  <a:cubicBezTo>
                    <a:pt x="54" y="248"/>
                    <a:pt x="64" y="257"/>
                    <a:pt x="75" y="257"/>
                  </a:cubicBezTo>
                  <a:cubicBezTo>
                    <a:pt x="87" y="257"/>
                    <a:pt x="97" y="248"/>
                    <a:pt x="97" y="236"/>
                  </a:cubicBezTo>
                  <a:cubicBezTo>
                    <a:pt x="97" y="224"/>
                    <a:pt x="87" y="215"/>
                    <a:pt x="75" y="215"/>
                  </a:cubicBezTo>
                  <a:close/>
                  <a:moveTo>
                    <a:pt x="214" y="215"/>
                  </a:moveTo>
                  <a:cubicBezTo>
                    <a:pt x="202" y="215"/>
                    <a:pt x="193" y="224"/>
                    <a:pt x="193" y="236"/>
                  </a:cubicBezTo>
                  <a:cubicBezTo>
                    <a:pt x="193" y="248"/>
                    <a:pt x="202" y="257"/>
                    <a:pt x="214" y="257"/>
                  </a:cubicBezTo>
                  <a:cubicBezTo>
                    <a:pt x="226" y="257"/>
                    <a:pt x="235" y="248"/>
                    <a:pt x="235" y="236"/>
                  </a:cubicBezTo>
                  <a:cubicBezTo>
                    <a:pt x="235" y="224"/>
                    <a:pt x="226" y="215"/>
                    <a:pt x="214" y="215"/>
                  </a:cubicBezTo>
                  <a:close/>
                </a:path>
              </a:pathLst>
            </a:custGeom>
            <a:solidFill>
              <a:srgbClr val="00AAE6"/>
            </a:solidFill>
            <a:ln w="3175"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B0F0"/>
                </a:solidFill>
              </a:endParaRPr>
            </a:p>
          </p:txBody>
        </p:sp>
        <p:sp>
          <p:nvSpPr>
            <p:cNvPr id="56" name="CasellaDiTesto 54">
              <a:extLst>
                <a:ext uri="{FF2B5EF4-FFF2-40B4-BE49-F238E27FC236}">
                  <a16:creationId xmlns:a16="http://schemas.microsoft.com/office/drawing/2014/main" id="{5C9B8DD0-6329-D542-A17A-B6BF60B71C3D}"/>
                </a:ext>
              </a:extLst>
            </p:cNvPr>
            <p:cNvSpPr txBox="1">
              <a:spLocks noChangeAspect="1"/>
            </p:cNvSpPr>
            <p:nvPr/>
          </p:nvSpPr>
          <p:spPr>
            <a:xfrm rot="2739068">
              <a:off x="8869551" y="1969918"/>
              <a:ext cx="1238778" cy="1154808"/>
            </a:xfrm>
            <a:prstGeom prst="rect">
              <a:avLst/>
            </a:prstGeom>
            <a:noFill/>
          </p:spPr>
          <p:txBody>
            <a:bodyPr spcFirstLastPara="1" wrap="square" numCol="1" rtlCol="0">
              <a:prstTxWarp prst="textArchUp">
                <a:avLst/>
              </a:prstTxWarp>
              <a:spAutoFit/>
            </a:bodyPr>
            <a:lstStyle>
              <a:defPPr>
                <a:defRPr lang="it-IT"/>
              </a:defPPr>
              <a:lvl2pPr marL="0" lvl="1" algn="ctr">
                <a:defRPr>
                  <a:solidFill>
                    <a:schemeClr val="bg2">
                      <a:lumMod val="50000"/>
                    </a:schemeClr>
                  </a:solidFill>
                  <a:cs typeface="Microsoft Tai Le" panose="020B0502040204020203" pitchFamily="34" charset="0"/>
                </a:defRPr>
              </a:lvl2pPr>
            </a:lstStyle>
            <a:p>
              <a:pPr lvl="1"/>
              <a:r>
                <a:rPr lang="it-IT" sz="1700" dirty="0"/>
                <a:t>Corner 3</a:t>
              </a:r>
            </a:p>
          </p:txBody>
        </p:sp>
        <p:sp>
          <p:nvSpPr>
            <p:cNvPr id="59" name="Ovale 53">
              <a:extLst>
                <a:ext uri="{FF2B5EF4-FFF2-40B4-BE49-F238E27FC236}">
                  <a16:creationId xmlns:a16="http://schemas.microsoft.com/office/drawing/2014/main" id="{1A5F4569-9E6E-904B-B5B1-DF0E5B6EB786}"/>
                </a:ext>
              </a:extLst>
            </p:cNvPr>
            <p:cNvSpPr/>
            <p:nvPr/>
          </p:nvSpPr>
          <p:spPr>
            <a:xfrm>
              <a:off x="9068599" y="2102697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</a:t>
              </a:r>
            </a:p>
          </p:txBody>
        </p:sp>
        <p:sp>
          <p:nvSpPr>
            <p:cNvPr id="9" name="CasellaDiTesto 14">
              <a:extLst>
                <a:ext uri="{FF2B5EF4-FFF2-40B4-BE49-F238E27FC236}">
                  <a16:creationId xmlns:a16="http://schemas.microsoft.com/office/drawing/2014/main" id="{01DA726A-0F26-8D46-B4BB-FC1ADDFDC8C0}"/>
                </a:ext>
              </a:extLst>
            </p:cNvPr>
            <p:cNvSpPr txBox="1">
              <a:spLocks noChangeAspect="1"/>
            </p:cNvSpPr>
            <p:nvPr/>
          </p:nvSpPr>
          <p:spPr>
            <a:xfrm rot="226707">
              <a:off x="8928494" y="5227446"/>
              <a:ext cx="1180211" cy="133676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Fornitore</a:t>
              </a:r>
              <a:endParaRPr lang="it-IT" sz="20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  <p:sp>
          <p:nvSpPr>
            <p:cNvPr id="17" name="Ovale 25">
              <a:extLst>
                <a:ext uri="{FF2B5EF4-FFF2-40B4-BE49-F238E27FC236}">
                  <a16:creationId xmlns:a16="http://schemas.microsoft.com/office/drawing/2014/main" id="{A5FA5396-FFD3-674E-A0DA-9F495638DB5F}"/>
                </a:ext>
              </a:extLst>
            </p:cNvPr>
            <p:cNvSpPr>
              <a:spLocks/>
            </p:cNvSpPr>
            <p:nvPr/>
          </p:nvSpPr>
          <p:spPr>
            <a:xfrm>
              <a:off x="9068599" y="5358529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8" name="Immagine 26">
              <a:extLst>
                <a:ext uri="{FF2B5EF4-FFF2-40B4-BE49-F238E27FC236}">
                  <a16:creationId xmlns:a16="http://schemas.microsoft.com/office/drawing/2014/main" id="{23150A83-BBFF-624C-BAA4-3732F8C70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719" y="5531172"/>
              <a:ext cx="525761" cy="540000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9043149" y="6298249"/>
              <a:ext cx="950901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00" dirty="0" smtClean="0">
                  <a:solidFill>
                    <a:schemeClr val="bg1">
                      <a:lumMod val="50000"/>
                    </a:schemeClr>
                  </a:solidFill>
                </a:rPr>
                <a:t>Corner 4</a:t>
              </a:r>
              <a:endParaRPr lang="it-IT" sz="1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 rot="1167676">
              <a:off x="3387080" y="3289887"/>
              <a:ext cx="183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050" dirty="0">
                  <a:solidFill>
                    <a:schemeClr val="bg1">
                      <a:lumMod val="50000"/>
                    </a:schemeClr>
                  </a:solidFill>
                </a:rPr>
                <a:t>PEC, FTP, WS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21420000">
              <a:off x="3291224" y="2850150"/>
              <a:ext cx="2181308" cy="8981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21420000">
              <a:off x="3097484" y="3043984"/>
              <a:ext cx="2181308" cy="8981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sellaDiTesto 56">
              <a:extLst>
                <a:ext uri="{FF2B5EF4-FFF2-40B4-BE49-F238E27FC236}">
                  <a16:creationId xmlns:a16="http://schemas.microsoft.com/office/drawing/2014/main" id="{17C950C6-EDE3-8844-9335-92E1D35F62D5}"/>
                </a:ext>
              </a:extLst>
            </p:cNvPr>
            <p:cNvSpPr txBox="1">
              <a:spLocks noChangeAspect="1"/>
            </p:cNvSpPr>
            <p:nvPr/>
          </p:nvSpPr>
          <p:spPr>
            <a:xfrm rot="19299343">
              <a:off x="2083296" y="1985759"/>
              <a:ext cx="1224000" cy="118145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sz="1700" dirty="0">
                  <a:solidFill>
                    <a:schemeClr val="bg2">
                      <a:lumMod val="50000"/>
                    </a:schemeClr>
                  </a:solidFill>
                  <a:cs typeface="Microsoft Tai Le" panose="020B0502040204020203" pitchFamily="34" charset="0"/>
                </a:rPr>
                <a:t>Corner 2</a:t>
              </a:r>
            </a:p>
          </p:txBody>
        </p:sp>
        <p:sp>
          <p:nvSpPr>
            <p:cNvPr id="63" name="Ovale 52">
              <a:extLst>
                <a:ext uri="{FF2B5EF4-FFF2-40B4-BE49-F238E27FC236}">
                  <a16:creationId xmlns:a16="http://schemas.microsoft.com/office/drawing/2014/main" id="{E8F33FAB-A4BB-AA43-928A-5A1102A1F91A}"/>
                </a:ext>
              </a:extLst>
            </p:cNvPr>
            <p:cNvSpPr/>
            <p:nvPr/>
          </p:nvSpPr>
          <p:spPr>
            <a:xfrm>
              <a:off x="2258074" y="2102697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</a:t>
              </a:r>
            </a:p>
          </p:txBody>
        </p:sp>
        <p:sp>
          <p:nvSpPr>
            <p:cNvPr id="5" name="CasellaDiTesto 10">
              <a:extLst>
                <a:ext uri="{FF2B5EF4-FFF2-40B4-BE49-F238E27FC236}">
                  <a16:creationId xmlns:a16="http://schemas.microsoft.com/office/drawing/2014/main" id="{A9529CA9-7812-F440-B0E1-004F4A298B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87770" y="5206945"/>
              <a:ext cx="1240608" cy="133676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sz="3000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Pubblica Amministrazione</a:t>
              </a:r>
              <a:endParaRPr lang="it-IT" sz="30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  <p:sp>
          <p:nvSpPr>
            <p:cNvPr id="16" name="Ovale 24">
              <a:extLst>
                <a:ext uri="{FF2B5EF4-FFF2-40B4-BE49-F238E27FC236}">
                  <a16:creationId xmlns:a16="http://schemas.microsoft.com/office/drawing/2014/main" id="{50D8BFA5-6756-CD44-BB0B-98D8D9BB7267}"/>
                </a:ext>
              </a:extLst>
            </p:cNvPr>
            <p:cNvSpPr>
              <a:spLocks/>
            </p:cNvSpPr>
            <p:nvPr/>
          </p:nvSpPr>
          <p:spPr>
            <a:xfrm>
              <a:off x="2258074" y="5358528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9" name="Immagine 27">
              <a:extLst>
                <a:ext uri="{FF2B5EF4-FFF2-40B4-BE49-F238E27FC236}">
                  <a16:creationId xmlns:a16="http://schemas.microsoft.com/office/drawing/2014/main" id="{1506E2A6-C1C1-F344-88E1-EDE839949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194" y="5496138"/>
              <a:ext cx="525761" cy="54000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2232624" y="6298249"/>
              <a:ext cx="950901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00" dirty="0" smtClean="0">
                  <a:solidFill>
                    <a:schemeClr val="bg1">
                      <a:lumMod val="50000"/>
                    </a:schemeClr>
                  </a:solidFill>
                </a:rPr>
                <a:t>Corner 1</a:t>
              </a:r>
              <a:endParaRPr lang="it-IT" sz="1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4" name="Ovale 81">
              <a:extLst>
                <a:ext uri="{FF2B5EF4-FFF2-40B4-BE49-F238E27FC236}">
                  <a16:creationId xmlns:a16="http://schemas.microsoft.com/office/drawing/2014/main" id="{4B4B94D4-46DA-AD4C-86F9-DEA26E075BCD}"/>
                </a:ext>
              </a:extLst>
            </p:cNvPr>
            <p:cNvSpPr>
              <a:spLocks/>
            </p:cNvSpPr>
            <p:nvPr/>
          </p:nvSpPr>
          <p:spPr>
            <a:xfrm>
              <a:off x="5671462" y="3730613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072032" y="4838260"/>
              <a:ext cx="637731" cy="807703"/>
              <a:chOff x="5927078" y="4540090"/>
              <a:chExt cx="637731" cy="807703"/>
            </a:xfrm>
          </p:grpSpPr>
          <p:pic>
            <p:nvPicPr>
              <p:cNvPr id="88" name="Immagine 43">
                <a:extLst>
                  <a:ext uri="{FF2B5EF4-FFF2-40B4-BE49-F238E27FC236}">
                    <a16:creationId xmlns:a16="http://schemas.microsoft.com/office/drawing/2014/main" id="{135DBB40-CFF1-AA4F-89D5-67F2AE720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4170" y="4540090"/>
                <a:ext cx="403546" cy="414476"/>
              </a:xfrm>
              <a:prstGeom prst="rect">
                <a:avLst/>
              </a:prstGeom>
            </p:spPr>
          </p:pic>
          <p:sp>
            <p:nvSpPr>
              <p:cNvPr id="89" name="CasellaDiTesto 44">
                <a:extLst>
                  <a:ext uri="{FF2B5EF4-FFF2-40B4-BE49-F238E27FC236}">
                    <a16:creationId xmlns:a16="http://schemas.microsoft.com/office/drawing/2014/main" id="{794187CA-D373-9648-B58C-174A51E4D4B8}"/>
                  </a:ext>
                </a:extLst>
              </p:cNvPr>
              <p:cNvSpPr txBox="1"/>
              <p:nvPr/>
            </p:nvSpPr>
            <p:spPr>
              <a:xfrm>
                <a:off x="5927078" y="4886128"/>
                <a:ext cx="637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 smtClean="0">
                    <a:solidFill>
                      <a:srgbClr val="00B0F0"/>
                    </a:solidFill>
                  </a:rPr>
                  <a:t>Dati</a:t>
                </a:r>
                <a:endParaRPr lang="it-IT" sz="1200" dirty="0">
                  <a:solidFill>
                    <a:srgbClr val="00B0F0"/>
                  </a:solidFill>
                </a:endParaRPr>
              </a:p>
              <a:p>
                <a:pPr algn="ctr"/>
                <a:r>
                  <a:rPr lang="it-IT" sz="1200" dirty="0" smtClean="0">
                    <a:solidFill>
                      <a:srgbClr val="00B0F0"/>
                    </a:solidFill>
                  </a:rPr>
                  <a:t>ordine</a:t>
                </a:r>
                <a:endParaRPr lang="it-IT" sz="14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3051604" y="385692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>
                  <a:solidFill>
                    <a:srgbClr val="00B0F0"/>
                  </a:solidFill>
                </a:rPr>
                <a:t>*</a:t>
              </a:r>
              <a:endParaRPr lang="it-IT" sz="1200" dirty="0">
                <a:solidFill>
                  <a:srgbClr val="00B0F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913093" y="385692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>
                  <a:solidFill>
                    <a:srgbClr val="00B0F0"/>
                  </a:solidFill>
                </a:rPr>
                <a:t>*</a:t>
              </a:r>
              <a:endParaRPr lang="it-IT" sz="1200" dirty="0">
                <a:solidFill>
                  <a:srgbClr val="00B0F0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3204237" y="1587917"/>
              <a:ext cx="2643224" cy="69198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075477" y="321367"/>
              <a:ext cx="2784587" cy="176369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6305521" y="1597542"/>
              <a:ext cx="2684839" cy="657246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  <a:headEnd type="arrow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6679570" y="6575858"/>
              <a:ext cx="2310790" cy="276999"/>
              <a:chOff x="6944929" y="6575858"/>
              <a:chExt cx="2310790" cy="276999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6944929" y="657585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 smtClean="0">
                    <a:solidFill>
                      <a:srgbClr val="00B0F0"/>
                    </a:solidFill>
                  </a:rPr>
                  <a:t>*</a:t>
                </a:r>
                <a:endParaRPr lang="it-IT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96" name="CasellaDiTesto 48">
                <a:extLst>
                  <a:ext uri="{FF2B5EF4-FFF2-40B4-BE49-F238E27FC236}">
                    <a16:creationId xmlns:a16="http://schemas.microsoft.com/office/drawing/2014/main" id="{4712E8E1-7F44-BE42-B06E-4480CB8A08A7}"/>
                  </a:ext>
                </a:extLst>
              </p:cNvPr>
              <p:cNvSpPr txBox="1"/>
              <p:nvPr/>
            </p:nvSpPr>
            <p:spPr>
              <a:xfrm>
                <a:off x="7087455" y="6606636"/>
                <a:ext cx="21682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160"/>
                  </a:lnSpc>
                </a:pPr>
                <a:r>
                  <a:rPr lang="it-IT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Notifica concordata tra le parti</a:t>
                </a:r>
                <a:endParaRPr lang="it-IT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97" name="Freeform 684"/>
            <p:cNvSpPr>
              <a:spLocks noChangeAspect="1" noEditPoints="1"/>
            </p:cNvSpPr>
            <p:nvPr/>
          </p:nvSpPr>
          <p:spPr bwMode="auto">
            <a:xfrm>
              <a:off x="2192965" y="3961315"/>
              <a:ext cx="315369" cy="252000"/>
            </a:xfrm>
            <a:custGeom>
              <a:avLst/>
              <a:gdLst>
                <a:gd name="T0" fmla="*/ 313 w 322"/>
                <a:gd name="T1" fmla="*/ 22 h 257"/>
                <a:gd name="T2" fmla="*/ 276 w 322"/>
                <a:gd name="T3" fmla="*/ 31 h 257"/>
                <a:gd name="T4" fmla="*/ 246 w 322"/>
                <a:gd name="T5" fmla="*/ 185 h 257"/>
                <a:gd name="T6" fmla="*/ 235 w 322"/>
                <a:gd name="T7" fmla="*/ 193 h 257"/>
                <a:gd name="T8" fmla="*/ 235 w 322"/>
                <a:gd name="T9" fmla="*/ 193 h 257"/>
                <a:gd name="T10" fmla="*/ 235 w 322"/>
                <a:gd name="T11" fmla="*/ 193 h 257"/>
                <a:gd name="T12" fmla="*/ 54 w 322"/>
                <a:gd name="T13" fmla="*/ 193 h 257"/>
                <a:gd name="T14" fmla="*/ 43 w 322"/>
                <a:gd name="T15" fmla="*/ 183 h 257"/>
                <a:gd name="T16" fmla="*/ 54 w 322"/>
                <a:gd name="T17" fmla="*/ 172 h 257"/>
                <a:gd name="T18" fmla="*/ 227 w 322"/>
                <a:gd name="T19" fmla="*/ 172 h 257"/>
                <a:gd name="T20" fmla="*/ 257 w 322"/>
                <a:gd name="T21" fmla="*/ 21 h 257"/>
                <a:gd name="T22" fmla="*/ 265 w 322"/>
                <a:gd name="T23" fmla="*/ 12 h 257"/>
                <a:gd name="T24" fmla="*/ 307 w 322"/>
                <a:gd name="T25" fmla="*/ 2 h 257"/>
                <a:gd name="T26" fmla="*/ 320 w 322"/>
                <a:gd name="T27" fmla="*/ 9 h 257"/>
                <a:gd name="T28" fmla="*/ 313 w 322"/>
                <a:gd name="T29" fmla="*/ 22 h 257"/>
                <a:gd name="T30" fmla="*/ 203 w 322"/>
                <a:gd name="T31" fmla="*/ 140 h 257"/>
                <a:gd name="T32" fmla="*/ 193 w 322"/>
                <a:gd name="T33" fmla="*/ 129 h 257"/>
                <a:gd name="T34" fmla="*/ 41 w 322"/>
                <a:gd name="T35" fmla="*/ 129 h 257"/>
                <a:gd name="T36" fmla="*/ 25 w 322"/>
                <a:gd name="T37" fmla="*/ 65 h 257"/>
                <a:gd name="T38" fmla="*/ 214 w 322"/>
                <a:gd name="T39" fmla="*/ 65 h 257"/>
                <a:gd name="T40" fmla="*/ 225 w 322"/>
                <a:gd name="T41" fmla="*/ 55 h 257"/>
                <a:gd name="T42" fmla="*/ 214 w 322"/>
                <a:gd name="T43" fmla="*/ 44 h 257"/>
                <a:gd name="T44" fmla="*/ 11 w 322"/>
                <a:gd name="T45" fmla="*/ 44 h 257"/>
                <a:gd name="T46" fmla="*/ 3 w 322"/>
                <a:gd name="T47" fmla="*/ 48 h 257"/>
                <a:gd name="T48" fmla="*/ 1 w 322"/>
                <a:gd name="T49" fmla="*/ 57 h 257"/>
                <a:gd name="T50" fmla="*/ 22 w 322"/>
                <a:gd name="T51" fmla="*/ 143 h 257"/>
                <a:gd name="T52" fmla="*/ 33 w 322"/>
                <a:gd name="T53" fmla="*/ 151 h 257"/>
                <a:gd name="T54" fmla="*/ 193 w 322"/>
                <a:gd name="T55" fmla="*/ 151 h 257"/>
                <a:gd name="T56" fmla="*/ 203 w 322"/>
                <a:gd name="T57" fmla="*/ 140 h 257"/>
                <a:gd name="T58" fmla="*/ 65 w 322"/>
                <a:gd name="T59" fmla="*/ 87 h 257"/>
                <a:gd name="T60" fmla="*/ 54 w 322"/>
                <a:gd name="T61" fmla="*/ 97 h 257"/>
                <a:gd name="T62" fmla="*/ 65 w 322"/>
                <a:gd name="T63" fmla="*/ 108 h 257"/>
                <a:gd name="T64" fmla="*/ 203 w 322"/>
                <a:gd name="T65" fmla="*/ 108 h 257"/>
                <a:gd name="T66" fmla="*/ 214 w 322"/>
                <a:gd name="T67" fmla="*/ 97 h 257"/>
                <a:gd name="T68" fmla="*/ 203 w 322"/>
                <a:gd name="T69" fmla="*/ 87 h 257"/>
                <a:gd name="T70" fmla="*/ 65 w 322"/>
                <a:gd name="T71" fmla="*/ 87 h 257"/>
                <a:gd name="T72" fmla="*/ 75 w 322"/>
                <a:gd name="T73" fmla="*/ 215 h 257"/>
                <a:gd name="T74" fmla="*/ 54 w 322"/>
                <a:gd name="T75" fmla="*/ 236 h 257"/>
                <a:gd name="T76" fmla="*/ 75 w 322"/>
                <a:gd name="T77" fmla="*/ 257 h 257"/>
                <a:gd name="T78" fmla="*/ 97 w 322"/>
                <a:gd name="T79" fmla="*/ 236 h 257"/>
                <a:gd name="T80" fmla="*/ 75 w 322"/>
                <a:gd name="T81" fmla="*/ 215 h 257"/>
                <a:gd name="T82" fmla="*/ 214 w 322"/>
                <a:gd name="T83" fmla="*/ 215 h 257"/>
                <a:gd name="T84" fmla="*/ 193 w 322"/>
                <a:gd name="T85" fmla="*/ 236 h 257"/>
                <a:gd name="T86" fmla="*/ 214 w 322"/>
                <a:gd name="T87" fmla="*/ 257 h 257"/>
                <a:gd name="T88" fmla="*/ 235 w 322"/>
                <a:gd name="T89" fmla="*/ 236 h 257"/>
                <a:gd name="T90" fmla="*/ 214 w 322"/>
                <a:gd name="T91" fmla="*/ 2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" h="257">
                  <a:moveTo>
                    <a:pt x="313" y="22"/>
                  </a:moveTo>
                  <a:cubicBezTo>
                    <a:pt x="276" y="31"/>
                    <a:pt x="276" y="31"/>
                    <a:pt x="276" y="31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45" y="190"/>
                    <a:pt x="240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48" y="193"/>
                    <a:pt x="43" y="189"/>
                    <a:pt x="43" y="183"/>
                  </a:cubicBezTo>
                  <a:cubicBezTo>
                    <a:pt x="43" y="177"/>
                    <a:pt x="48" y="172"/>
                    <a:pt x="54" y="172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8" y="17"/>
                    <a:pt x="261" y="13"/>
                    <a:pt x="265" y="1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13" y="0"/>
                    <a:pt x="319" y="4"/>
                    <a:pt x="320" y="9"/>
                  </a:cubicBezTo>
                  <a:cubicBezTo>
                    <a:pt x="322" y="15"/>
                    <a:pt x="318" y="21"/>
                    <a:pt x="313" y="22"/>
                  </a:cubicBezTo>
                  <a:close/>
                  <a:moveTo>
                    <a:pt x="203" y="140"/>
                  </a:moveTo>
                  <a:cubicBezTo>
                    <a:pt x="203" y="134"/>
                    <a:pt x="199" y="129"/>
                    <a:pt x="193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20" y="65"/>
                    <a:pt x="225" y="61"/>
                    <a:pt x="225" y="55"/>
                  </a:cubicBezTo>
                  <a:cubicBezTo>
                    <a:pt x="225" y="49"/>
                    <a:pt x="220" y="44"/>
                    <a:pt x="2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8" y="44"/>
                    <a:pt x="5" y="46"/>
                    <a:pt x="3" y="48"/>
                  </a:cubicBezTo>
                  <a:cubicBezTo>
                    <a:pt x="1" y="51"/>
                    <a:pt x="0" y="54"/>
                    <a:pt x="1" y="5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4" y="147"/>
                    <a:pt x="28" y="151"/>
                    <a:pt x="33" y="151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99" y="151"/>
                    <a:pt x="203" y="146"/>
                    <a:pt x="203" y="140"/>
                  </a:cubicBezTo>
                  <a:close/>
                  <a:moveTo>
                    <a:pt x="65" y="87"/>
                  </a:moveTo>
                  <a:cubicBezTo>
                    <a:pt x="59" y="87"/>
                    <a:pt x="54" y="91"/>
                    <a:pt x="54" y="97"/>
                  </a:cubicBezTo>
                  <a:cubicBezTo>
                    <a:pt x="54" y="103"/>
                    <a:pt x="59" y="108"/>
                    <a:pt x="65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9" y="108"/>
                    <a:pt x="214" y="103"/>
                    <a:pt x="214" y="97"/>
                  </a:cubicBezTo>
                  <a:cubicBezTo>
                    <a:pt x="214" y="91"/>
                    <a:pt x="209" y="87"/>
                    <a:pt x="203" y="87"/>
                  </a:cubicBezTo>
                  <a:lnTo>
                    <a:pt x="65" y="87"/>
                  </a:lnTo>
                  <a:close/>
                  <a:moveTo>
                    <a:pt x="75" y="215"/>
                  </a:moveTo>
                  <a:cubicBezTo>
                    <a:pt x="64" y="215"/>
                    <a:pt x="54" y="224"/>
                    <a:pt x="54" y="236"/>
                  </a:cubicBezTo>
                  <a:cubicBezTo>
                    <a:pt x="54" y="248"/>
                    <a:pt x="64" y="257"/>
                    <a:pt x="75" y="257"/>
                  </a:cubicBezTo>
                  <a:cubicBezTo>
                    <a:pt x="87" y="257"/>
                    <a:pt x="97" y="248"/>
                    <a:pt x="97" y="236"/>
                  </a:cubicBezTo>
                  <a:cubicBezTo>
                    <a:pt x="97" y="224"/>
                    <a:pt x="87" y="215"/>
                    <a:pt x="75" y="215"/>
                  </a:cubicBezTo>
                  <a:close/>
                  <a:moveTo>
                    <a:pt x="214" y="215"/>
                  </a:moveTo>
                  <a:cubicBezTo>
                    <a:pt x="202" y="215"/>
                    <a:pt x="193" y="224"/>
                    <a:pt x="193" y="236"/>
                  </a:cubicBezTo>
                  <a:cubicBezTo>
                    <a:pt x="193" y="248"/>
                    <a:pt x="202" y="257"/>
                    <a:pt x="214" y="257"/>
                  </a:cubicBezTo>
                  <a:cubicBezTo>
                    <a:pt x="226" y="257"/>
                    <a:pt x="235" y="248"/>
                    <a:pt x="235" y="236"/>
                  </a:cubicBezTo>
                  <a:cubicBezTo>
                    <a:pt x="235" y="224"/>
                    <a:pt x="226" y="215"/>
                    <a:pt x="214" y="215"/>
                  </a:cubicBezTo>
                  <a:close/>
                </a:path>
              </a:pathLst>
            </a:custGeom>
            <a:solidFill>
              <a:srgbClr val="00AAE6"/>
            </a:solidFill>
            <a:ln w="3175"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B0F0"/>
                </a:solidFill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V="1">
              <a:off x="9399901" y="3187315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9637298" y="3187315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Immagine 37">
              <a:extLst>
                <a:ext uri="{FF2B5EF4-FFF2-40B4-BE49-F238E27FC236}">
                  <a16:creationId xmlns:a16="http://schemas.microsoft.com/office/drawing/2014/main" id="{FF4FB1CD-989C-8F4B-92C0-775B6F8E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1002" y="3953808"/>
              <a:ext cx="259973" cy="267014"/>
            </a:xfrm>
            <a:prstGeom prst="rect">
              <a:avLst/>
            </a:prstGeom>
          </p:spPr>
        </p:pic>
        <p:cxnSp>
          <p:nvCxnSpPr>
            <p:cNvPr id="74" name="Straight Arrow Connector 73"/>
            <p:cNvCxnSpPr/>
            <p:nvPr/>
          </p:nvCxnSpPr>
          <p:spPr>
            <a:xfrm flipV="1">
              <a:off x="2589376" y="3187315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826773" y="3187315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Immagine 37">
              <a:extLst>
                <a:ext uri="{FF2B5EF4-FFF2-40B4-BE49-F238E27FC236}">
                  <a16:creationId xmlns:a16="http://schemas.microsoft.com/office/drawing/2014/main" id="{FF4FB1CD-989C-8F4B-92C0-775B6F8E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7722" y="3953808"/>
              <a:ext cx="259973" cy="267014"/>
            </a:xfrm>
            <a:prstGeom prst="rect">
              <a:avLst/>
            </a:prstGeom>
          </p:spPr>
        </p:pic>
        <p:sp>
          <p:nvSpPr>
            <p:cNvPr id="98" name="Freeform 684"/>
            <p:cNvSpPr>
              <a:spLocks noChangeAspect="1" noEditPoints="1"/>
            </p:cNvSpPr>
            <p:nvPr/>
          </p:nvSpPr>
          <p:spPr bwMode="auto">
            <a:xfrm>
              <a:off x="9724277" y="3961315"/>
              <a:ext cx="315369" cy="252000"/>
            </a:xfrm>
            <a:custGeom>
              <a:avLst/>
              <a:gdLst>
                <a:gd name="T0" fmla="*/ 313 w 322"/>
                <a:gd name="T1" fmla="*/ 22 h 257"/>
                <a:gd name="T2" fmla="*/ 276 w 322"/>
                <a:gd name="T3" fmla="*/ 31 h 257"/>
                <a:gd name="T4" fmla="*/ 246 w 322"/>
                <a:gd name="T5" fmla="*/ 185 h 257"/>
                <a:gd name="T6" fmla="*/ 235 w 322"/>
                <a:gd name="T7" fmla="*/ 193 h 257"/>
                <a:gd name="T8" fmla="*/ 235 w 322"/>
                <a:gd name="T9" fmla="*/ 193 h 257"/>
                <a:gd name="T10" fmla="*/ 235 w 322"/>
                <a:gd name="T11" fmla="*/ 193 h 257"/>
                <a:gd name="T12" fmla="*/ 54 w 322"/>
                <a:gd name="T13" fmla="*/ 193 h 257"/>
                <a:gd name="T14" fmla="*/ 43 w 322"/>
                <a:gd name="T15" fmla="*/ 183 h 257"/>
                <a:gd name="T16" fmla="*/ 54 w 322"/>
                <a:gd name="T17" fmla="*/ 172 h 257"/>
                <a:gd name="T18" fmla="*/ 227 w 322"/>
                <a:gd name="T19" fmla="*/ 172 h 257"/>
                <a:gd name="T20" fmla="*/ 257 w 322"/>
                <a:gd name="T21" fmla="*/ 21 h 257"/>
                <a:gd name="T22" fmla="*/ 265 w 322"/>
                <a:gd name="T23" fmla="*/ 12 h 257"/>
                <a:gd name="T24" fmla="*/ 307 w 322"/>
                <a:gd name="T25" fmla="*/ 2 h 257"/>
                <a:gd name="T26" fmla="*/ 320 w 322"/>
                <a:gd name="T27" fmla="*/ 9 h 257"/>
                <a:gd name="T28" fmla="*/ 313 w 322"/>
                <a:gd name="T29" fmla="*/ 22 h 257"/>
                <a:gd name="T30" fmla="*/ 203 w 322"/>
                <a:gd name="T31" fmla="*/ 140 h 257"/>
                <a:gd name="T32" fmla="*/ 193 w 322"/>
                <a:gd name="T33" fmla="*/ 129 h 257"/>
                <a:gd name="T34" fmla="*/ 41 w 322"/>
                <a:gd name="T35" fmla="*/ 129 h 257"/>
                <a:gd name="T36" fmla="*/ 25 w 322"/>
                <a:gd name="T37" fmla="*/ 65 h 257"/>
                <a:gd name="T38" fmla="*/ 214 w 322"/>
                <a:gd name="T39" fmla="*/ 65 h 257"/>
                <a:gd name="T40" fmla="*/ 225 w 322"/>
                <a:gd name="T41" fmla="*/ 55 h 257"/>
                <a:gd name="T42" fmla="*/ 214 w 322"/>
                <a:gd name="T43" fmla="*/ 44 h 257"/>
                <a:gd name="T44" fmla="*/ 11 w 322"/>
                <a:gd name="T45" fmla="*/ 44 h 257"/>
                <a:gd name="T46" fmla="*/ 3 w 322"/>
                <a:gd name="T47" fmla="*/ 48 h 257"/>
                <a:gd name="T48" fmla="*/ 1 w 322"/>
                <a:gd name="T49" fmla="*/ 57 h 257"/>
                <a:gd name="T50" fmla="*/ 22 w 322"/>
                <a:gd name="T51" fmla="*/ 143 h 257"/>
                <a:gd name="T52" fmla="*/ 33 w 322"/>
                <a:gd name="T53" fmla="*/ 151 h 257"/>
                <a:gd name="T54" fmla="*/ 193 w 322"/>
                <a:gd name="T55" fmla="*/ 151 h 257"/>
                <a:gd name="T56" fmla="*/ 203 w 322"/>
                <a:gd name="T57" fmla="*/ 140 h 257"/>
                <a:gd name="T58" fmla="*/ 65 w 322"/>
                <a:gd name="T59" fmla="*/ 87 h 257"/>
                <a:gd name="T60" fmla="*/ 54 w 322"/>
                <a:gd name="T61" fmla="*/ 97 h 257"/>
                <a:gd name="T62" fmla="*/ 65 w 322"/>
                <a:gd name="T63" fmla="*/ 108 h 257"/>
                <a:gd name="T64" fmla="*/ 203 w 322"/>
                <a:gd name="T65" fmla="*/ 108 h 257"/>
                <a:gd name="T66" fmla="*/ 214 w 322"/>
                <a:gd name="T67" fmla="*/ 97 h 257"/>
                <a:gd name="T68" fmla="*/ 203 w 322"/>
                <a:gd name="T69" fmla="*/ 87 h 257"/>
                <a:gd name="T70" fmla="*/ 65 w 322"/>
                <a:gd name="T71" fmla="*/ 87 h 257"/>
                <a:gd name="T72" fmla="*/ 75 w 322"/>
                <a:gd name="T73" fmla="*/ 215 h 257"/>
                <a:gd name="T74" fmla="*/ 54 w 322"/>
                <a:gd name="T75" fmla="*/ 236 h 257"/>
                <a:gd name="T76" fmla="*/ 75 w 322"/>
                <a:gd name="T77" fmla="*/ 257 h 257"/>
                <a:gd name="T78" fmla="*/ 97 w 322"/>
                <a:gd name="T79" fmla="*/ 236 h 257"/>
                <a:gd name="T80" fmla="*/ 75 w 322"/>
                <a:gd name="T81" fmla="*/ 215 h 257"/>
                <a:gd name="T82" fmla="*/ 214 w 322"/>
                <a:gd name="T83" fmla="*/ 215 h 257"/>
                <a:gd name="T84" fmla="*/ 193 w 322"/>
                <a:gd name="T85" fmla="*/ 236 h 257"/>
                <a:gd name="T86" fmla="*/ 214 w 322"/>
                <a:gd name="T87" fmla="*/ 257 h 257"/>
                <a:gd name="T88" fmla="*/ 235 w 322"/>
                <a:gd name="T89" fmla="*/ 236 h 257"/>
                <a:gd name="T90" fmla="*/ 214 w 322"/>
                <a:gd name="T91" fmla="*/ 2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" h="257">
                  <a:moveTo>
                    <a:pt x="313" y="22"/>
                  </a:moveTo>
                  <a:cubicBezTo>
                    <a:pt x="276" y="31"/>
                    <a:pt x="276" y="31"/>
                    <a:pt x="276" y="31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45" y="190"/>
                    <a:pt x="240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48" y="193"/>
                    <a:pt x="43" y="189"/>
                    <a:pt x="43" y="183"/>
                  </a:cubicBezTo>
                  <a:cubicBezTo>
                    <a:pt x="43" y="177"/>
                    <a:pt x="48" y="172"/>
                    <a:pt x="54" y="172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8" y="17"/>
                    <a:pt x="261" y="13"/>
                    <a:pt x="265" y="1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13" y="0"/>
                    <a:pt x="319" y="4"/>
                    <a:pt x="320" y="9"/>
                  </a:cubicBezTo>
                  <a:cubicBezTo>
                    <a:pt x="322" y="15"/>
                    <a:pt x="318" y="21"/>
                    <a:pt x="313" y="22"/>
                  </a:cubicBezTo>
                  <a:close/>
                  <a:moveTo>
                    <a:pt x="203" y="140"/>
                  </a:moveTo>
                  <a:cubicBezTo>
                    <a:pt x="203" y="134"/>
                    <a:pt x="199" y="129"/>
                    <a:pt x="193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20" y="65"/>
                    <a:pt x="225" y="61"/>
                    <a:pt x="225" y="55"/>
                  </a:cubicBezTo>
                  <a:cubicBezTo>
                    <a:pt x="225" y="49"/>
                    <a:pt x="220" y="44"/>
                    <a:pt x="2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8" y="44"/>
                    <a:pt x="5" y="46"/>
                    <a:pt x="3" y="48"/>
                  </a:cubicBezTo>
                  <a:cubicBezTo>
                    <a:pt x="1" y="51"/>
                    <a:pt x="0" y="54"/>
                    <a:pt x="1" y="5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4" y="147"/>
                    <a:pt x="28" y="151"/>
                    <a:pt x="33" y="151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99" y="151"/>
                    <a:pt x="203" y="146"/>
                    <a:pt x="203" y="140"/>
                  </a:cubicBezTo>
                  <a:close/>
                  <a:moveTo>
                    <a:pt x="65" y="87"/>
                  </a:moveTo>
                  <a:cubicBezTo>
                    <a:pt x="59" y="87"/>
                    <a:pt x="54" y="91"/>
                    <a:pt x="54" y="97"/>
                  </a:cubicBezTo>
                  <a:cubicBezTo>
                    <a:pt x="54" y="103"/>
                    <a:pt x="59" y="108"/>
                    <a:pt x="65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9" y="108"/>
                    <a:pt x="214" y="103"/>
                    <a:pt x="214" y="97"/>
                  </a:cubicBezTo>
                  <a:cubicBezTo>
                    <a:pt x="214" y="91"/>
                    <a:pt x="209" y="87"/>
                    <a:pt x="203" y="87"/>
                  </a:cubicBezTo>
                  <a:lnTo>
                    <a:pt x="65" y="87"/>
                  </a:lnTo>
                  <a:close/>
                  <a:moveTo>
                    <a:pt x="75" y="215"/>
                  </a:moveTo>
                  <a:cubicBezTo>
                    <a:pt x="64" y="215"/>
                    <a:pt x="54" y="224"/>
                    <a:pt x="54" y="236"/>
                  </a:cubicBezTo>
                  <a:cubicBezTo>
                    <a:pt x="54" y="248"/>
                    <a:pt x="64" y="257"/>
                    <a:pt x="75" y="257"/>
                  </a:cubicBezTo>
                  <a:cubicBezTo>
                    <a:pt x="87" y="257"/>
                    <a:pt x="97" y="248"/>
                    <a:pt x="97" y="236"/>
                  </a:cubicBezTo>
                  <a:cubicBezTo>
                    <a:pt x="97" y="224"/>
                    <a:pt x="87" y="215"/>
                    <a:pt x="75" y="215"/>
                  </a:cubicBezTo>
                  <a:close/>
                  <a:moveTo>
                    <a:pt x="214" y="215"/>
                  </a:moveTo>
                  <a:cubicBezTo>
                    <a:pt x="202" y="215"/>
                    <a:pt x="193" y="224"/>
                    <a:pt x="193" y="236"/>
                  </a:cubicBezTo>
                  <a:cubicBezTo>
                    <a:pt x="193" y="248"/>
                    <a:pt x="202" y="257"/>
                    <a:pt x="214" y="257"/>
                  </a:cubicBezTo>
                  <a:cubicBezTo>
                    <a:pt x="226" y="257"/>
                    <a:pt x="235" y="248"/>
                    <a:pt x="235" y="236"/>
                  </a:cubicBezTo>
                  <a:cubicBezTo>
                    <a:pt x="235" y="224"/>
                    <a:pt x="226" y="215"/>
                    <a:pt x="214" y="215"/>
                  </a:cubicBezTo>
                  <a:close/>
                </a:path>
              </a:pathLst>
            </a:custGeom>
            <a:solidFill>
              <a:srgbClr val="00AAE6"/>
            </a:solidFill>
            <a:ln w="3175"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B0F0"/>
                </a:solidFill>
              </a:endParaRPr>
            </a:p>
          </p:txBody>
        </p:sp>
        <p:pic>
          <p:nvPicPr>
            <p:cNvPr id="95" name="Immagine 37">
              <a:extLst>
                <a:ext uri="{FF2B5EF4-FFF2-40B4-BE49-F238E27FC236}">
                  <a16:creationId xmlns:a16="http://schemas.microsoft.com/office/drawing/2014/main" id="{FF4FB1CD-989C-8F4B-92C0-775B6F8E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9967" y="3647545"/>
              <a:ext cx="259973" cy="267014"/>
            </a:xfrm>
            <a:prstGeom prst="rect">
              <a:avLst/>
            </a:prstGeom>
          </p:spPr>
        </p:pic>
        <p:sp>
          <p:nvSpPr>
            <p:cNvPr id="102" name="Freeform 904"/>
            <p:cNvSpPr>
              <a:spLocks noChangeAspect="1" noEditPoints="1"/>
            </p:cNvSpPr>
            <p:nvPr/>
          </p:nvSpPr>
          <p:spPr bwMode="auto">
            <a:xfrm>
              <a:off x="4151454" y="3588585"/>
              <a:ext cx="153829" cy="126000"/>
            </a:xfrm>
            <a:custGeom>
              <a:avLst/>
              <a:gdLst>
                <a:gd name="T0" fmla="*/ 296 w 300"/>
                <a:gd name="T1" fmla="*/ 25 h 246"/>
                <a:gd name="T2" fmla="*/ 281 w 300"/>
                <a:gd name="T3" fmla="*/ 24 h 246"/>
                <a:gd name="T4" fmla="*/ 245 w 300"/>
                <a:gd name="T5" fmla="*/ 55 h 246"/>
                <a:gd name="T6" fmla="*/ 245 w 300"/>
                <a:gd name="T7" fmla="*/ 11 h 246"/>
                <a:gd name="T8" fmla="*/ 235 w 300"/>
                <a:gd name="T9" fmla="*/ 0 h 246"/>
                <a:gd name="T10" fmla="*/ 11 w 300"/>
                <a:gd name="T11" fmla="*/ 0 h 246"/>
                <a:gd name="T12" fmla="*/ 0 w 300"/>
                <a:gd name="T13" fmla="*/ 11 h 246"/>
                <a:gd name="T14" fmla="*/ 0 w 300"/>
                <a:gd name="T15" fmla="*/ 235 h 246"/>
                <a:gd name="T16" fmla="*/ 11 w 300"/>
                <a:gd name="T17" fmla="*/ 246 h 246"/>
                <a:gd name="T18" fmla="*/ 235 w 300"/>
                <a:gd name="T19" fmla="*/ 246 h 246"/>
                <a:gd name="T20" fmla="*/ 245 w 300"/>
                <a:gd name="T21" fmla="*/ 235 h 246"/>
                <a:gd name="T22" fmla="*/ 245 w 300"/>
                <a:gd name="T23" fmla="*/ 84 h 246"/>
                <a:gd name="T24" fmla="*/ 295 w 300"/>
                <a:gd name="T25" fmla="*/ 40 h 246"/>
                <a:gd name="T26" fmla="*/ 296 w 300"/>
                <a:gd name="T27" fmla="*/ 25 h 246"/>
                <a:gd name="T28" fmla="*/ 224 w 300"/>
                <a:gd name="T29" fmla="*/ 224 h 246"/>
                <a:gd name="T30" fmla="*/ 21 w 300"/>
                <a:gd name="T31" fmla="*/ 224 h 246"/>
                <a:gd name="T32" fmla="*/ 21 w 300"/>
                <a:gd name="T33" fmla="*/ 22 h 246"/>
                <a:gd name="T34" fmla="*/ 224 w 300"/>
                <a:gd name="T35" fmla="*/ 22 h 246"/>
                <a:gd name="T36" fmla="*/ 224 w 300"/>
                <a:gd name="T37" fmla="*/ 74 h 246"/>
                <a:gd name="T38" fmla="*/ 119 w 300"/>
                <a:gd name="T39" fmla="*/ 166 h 246"/>
                <a:gd name="T40" fmla="*/ 72 w 300"/>
                <a:gd name="T41" fmla="*/ 111 h 246"/>
                <a:gd name="T42" fmla="*/ 57 w 300"/>
                <a:gd name="T43" fmla="*/ 109 h 246"/>
                <a:gd name="T44" fmla="*/ 56 w 300"/>
                <a:gd name="T45" fmla="*/ 125 h 246"/>
                <a:gd name="T46" fmla="*/ 109 w 300"/>
                <a:gd name="T47" fmla="*/ 189 h 246"/>
                <a:gd name="T48" fmla="*/ 109 w 300"/>
                <a:gd name="T49" fmla="*/ 189 h 246"/>
                <a:gd name="T50" fmla="*/ 117 w 300"/>
                <a:gd name="T51" fmla="*/ 192 h 246"/>
                <a:gd name="T52" fmla="*/ 124 w 300"/>
                <a:gd name="T53" fmla="*/ 190 h 246"/>
                <a:gd name="T54" fmla="*/ 224 w 300"/>
                <a:gd name="T55" fmla="*/ 103 h 246"/>
                <a:gd name="T56" fmla="*/ 224 w 300"/>
                <a:gd name="T57" fmla="*/ 2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0" h="246">
                  <a:moveTo>
                    <a:pt x="296" y="25"/>
                  </a:moveTo>
                  <a:cubicBezTo>
                    <a:pt x="292" y="21"/>
                    <a:pt x="285" y="20"/>
                    <a:pt x="281" y="24"/>
                  </a:cubicBezTo>
                  <a:cubicBezTo>
                    <a:pt x="245" y="55"/>
                    <a:pt x="245" y="55"/>
                    <a:pt x="245" y="55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5"/>
                    <a:pt x="241" y="0"/>
                    <a:pt x="23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1"/>
                    <a:pt x="5" y="246"/>
                    <a:pt x="11" y="246"/>
                  </a:cubicBezTo>
                  <a:cubicBezTo>
                    <a:pt x="235" y="246"/>
                    <a:pt x="235" y="246"/>
                    <a:pt x="235" y="246"/>
                  </a:cubicBezTo>
                  <a:cubicBezTo>
                    <a:pt x="241" y="246"/>
                    <a:pt x="245" y="241"/>
                    <a:pt x="245" y="235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95" y="40"/>
                    <a:pt x="295" y="40"/>
                    <a:pt x="295" y="40"/>
                  </a:cubicBezTo>
                  <a:cubicBezTo>
                    <a:pt x="299" y="36"/>
                    <a:pt x="300" y="30"/>
                    <a:pt x="296" y="25"/>
                  </a:cubicBezTo>
                  <a:close/>
                  <a:moveTo>
                    <a:pt x="224" y="224"/>
                  </a:moveTo>
                  <a:cubicBezTo>
                    <a:pt x="21" y="224"/>
                    <a:pt x="21" y="224"/>
                    <a:pt x="21" y="224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24" y="74"/>
                    <a:pt x="224" y="74"/>
                    <a:pt x="224" y="74"/>
                  </a:cubicBezTo>
                  <a:cubicBezTo>
                    <a:pt x="119" y="166"/>
                    <a:pt x="119" y="166"/>
                    <a:pt x="119" y="166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68" y="106"/>
                    <a:pt x="62" y="106"/>
                    <a:pt x="57" y="109"/>
                  </a:cubicBezTo>
                  <a:cubicBezTo>
                    <a:pt x="53" y="113"/>
                    <a:pt x="52" y="120"/>
                    <a:pt x="56" y="125"/>
                  </a:cubicBezTo>
                  <a:cubicBezTo>
                    <a:pt x="109" y="189"/>
                    <a:pt x="109" y="189"/>
                    <a:pt x="109" y="189"/>
                  </a:cubicBezTo>
                  <a:cubicBezTo>
                    <a:pt x="109" y="189"/>
                    <a:pt x="109" y="189"/>
                    <a:pt x="109" y="189"/>
                  </a:cubicBezTo>
                  <a:cubicBezTo>
                    <a:pt x="111" y="191"/>
                    <a:pt x="114" y="192"/>
                    <a:pt x="117" y="192"/>
                  </a:cubicBezTo>
                  <a:cubicBezTo>
                    <a:pt x="120" y="192"/>
                    <a:pt x="122" y="191"/>
                    <a:pt x="124" y="190"/>
                  </a:cubicBezTo>
                  <a:cubicBezTo>
                    <a:pt x="224" y="103"/>
                    <a:pt x="224" y="103"/>
                    <a:pt x="224" y="103"/>
                  </a:cubicBezTo>
                  <a:lnTo>
                    <a:pt x="224" y="224"/>
                  </a:ln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0" name="Ovale 81">
              <a:extLst>
                <a:ext uri="{FF2B5EF4-FFF2-40B4-BE49-F238E27FC236}">
                  <a16:creationId xmlns:a16="http://schemas.microsoft.com/office/drawing/2014/main" id="{4B4B94D4-46DA-AD4C-86F9-DEA26E075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3336" y="5851860"/>
              <a:ext cx="900000" cy="91438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1" name="CasellaDiTesto 45">
              <a:extLst>
                <a:ext uri="{FF2B5EF4-FFF2-40B4-BE49-F238E27FC236}">
                  <a16:creationId xmlns:a16="http://schemas.microsoft.com/office/drawing/2014/main" id="{93E6674F-7A4D-B64A-879C-CEF3BB19903C}"/>
                </a:ext>
              </a:extLst>
            </p:cNvPr>
            <p:cNvSpPr txBox="1"/>
            <p:nvPr/>
          </p:nvSpPr>
          <p:spPr>
            <a:xfrm>
              <a:off x="5582556" y="5944526"/>
              <a:ext cx="1061560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60"/>
                </a:lnSpc>
              </a:pPr>
              <a:r>
                <a:rPr lang="it-IT" sz="1100" b="1" dirty="0">
                  <a:solidFill>
                    <a:schemeClr val="bg1"/>
                  </a:solidFill>
                </a:rPr>
                <a:t>General Accounting Department 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rot="5400000" flipV="1">
              <a:off x="6113336" y="-311940"/>
              <a:ext cx="0" cy="5526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>
              <a:off x="3349610" y="2708335"/>
              <a:ext cx="5527453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6113336" y="505626"/>
              <a:ext cx="1" cy="504000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  <a:headEnd type="none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Freeform 684"/>
            <p:cNvSpPr>
              <a:spLocks noChangeAspect="1" noEditPoints="1"/>
            </p:cNvSpPr>
            <p:nvPr/>
          </p:nvSpPr>
          <p:spPr bwMode="auto">
            <a:xfrm>
              <a:off x="5955652" y="2142638"/>
              <a:ext cx="315369" cy="252000"/>
            </a:xfrm>
            <a:custGeom>
              <a:avLst/>
              <a:gdLst>
                <a:gd name="T0" fmla="*/ 313 w 322"/>
                <a:gd name="T1" fmla="*/ 22 h 257"/>
                <a:gd name="T2" fmla="*/ 276 w 322"/>
                <a:gd name="T3" fmla="*/ 31 h 257"/>
                <a:gd name="T4" fmla="*/ 246 w 322"/>
                <a:gd name="T5" fmla="*/ 185 h 257"/>
                <a:gd name="T6" fmla="*/ 235 w 322"/>
                <a:gd name="T7" fmla="*/ 193 h 257"/>
                <a:gd name="T8" fmla="*/ 235 w 322"/>
                <a:gd name="T9" fmla="*/ 193 h 257"/>
                <a:gd name="T10" fmla="*/ 235 w 322"/>
                <a:gd name="T11" fmla="*/ 193 h 257"/>
                <a:gd name="T12" fmla="*/ 54 w 322"/>
                <a:gd name="T13" fmla="*/ 193 h 257"/>
                <a:gd name="T14" fmla="*/ 43 w 322"/>
                <a:gd name="T15" fmla="*/ 183 h 257"/>
                <a:gd name="T16" fmla="*/ 54 w 322"/>
                <a:gd name="T17" fmla="*/ 172 h 257"/>
                <a:gd name="T18" fmla="*/ 227 w 322"/>
                <a:gd name="T19" fmla="*/ 172 h 257"/>
                <a:gd name="T20" fmla="*/ 257 w 322"/>
                <a:gd name="T21" fmla="*/ 21 h 257"/>
                <a:gd name="T22" fmla="*/ 265 w 322"/>
                <a:gd name="T23" fmla="*/ 12 h 257"/>
                <a:gd name="T24" fmla="*/ 307 w 322"/>
                <a:gd name="T25" fmla="*/ 2 h 257"/>
                <a:gd name="T26" fmla="*/ 320 w 322"/>
                <a:gd name="T27" fmla="*/ 9 h 257"/>
                <a:gd name="T28" fmla="*/ 313 w 322"/>
                <a:gd name="T29" fmla="*/ 22 h 257"/>
                <a:gd name="T30" fmla="*/ 203 w 322"/>
                <a:gd name="T31" fmla="*/ 140 h 257"/>
                <a:gd name="T32" fmla="*/ 193 w 322"/>
                <a:gd name="T33" fmla="*/ 129 h 257"/>
                <a:gd name="T34" fmla="*/ 41 w 322"/>
                <a:gd name="T35" fmla="*/ 129 h 257"/>
                <a:gd name="T36" fmla="*/ 25 w 322"/>
                <a:gd name="T37" fmla="*/ 65 h 257"/>
                <a:gd name="T38" fmla="*/ 214 w 322"/>
                <a:gd name="T39" fmla="*/ 65 h 257"/>
                <a:gd name="T40" fmla="*/ 225 w 322"/>
                <a:gd name="T41" fmla="*/ 55 h 257"/>
                <a:gd name="T42" fmla="*/ 214 w 322"/>
                <a:gd name="T43" fmla="*/ 44 h 257"/>
                <a:gd name="T44" fmla="*/ 11 w 322"/>
                <a:gd name="T45" fmla="*/ 44 h 257"/>
                <a:gd name="T46" fmla="*/ 3 w 322"/>
                <a:gd name="T47" fmla="*/ 48 h 257"/>
                <a:gd name="T48" fmla="*/ 1 w 322"/>
                <a:gd name="T49" fmla="*/ 57 h 257"/>
                <a:gd name="T50" fmla="*/ 22 w 322"/>
                <a:gd name="T51" fmla="*/ 143 h 257"/>
                <a:gd name="T52" fmla="*/ 33 w 322"/>
                <a:gd name="T53" fmla="*/ 151 h 257"/>
                <a:gd name="T54" fmla="*/ 193 w 322"/>
                <a:gd name="T55" fmla="*/ 151 h 257"/>
                <a:gd name="T56" fmla="*/ 203 w 322"/>
                <a:gd name="T57" fmla="*/ 140 h 257"/>
                <a:gd name="T58" fmla="*/ 65 w 322"/>
                <a:gd name="T59" fmla="*/ 87 h 257"/>
                <a:gd name="T60" fmla="*/ 54 w 322"/>
                <a:gd name="T61" fmla="*/ 97 h 257"/>
                <a:gd name="T62" fmla="*/ 65 w 322"/>
                <a:gd name="T63" fmla="*/ 108 h 257"/>
                <a:gd name="T64" fmla="*/ 203 w 322"/>
                <a:gd name="T65" fmla="*/ 108 h 257"/>
                <a:gd name="T66" fmla="*/ 214 w 322"/>
                <a:gd name="T67" fmla="*/ 97 h 257"/>
                <a:gd name="T68" fmla="*/ 203 w 322"/>
                <a:gd name="T69" fmla="*/ 87 h 257"/>
                <a:gd name="T70" fmla="*/ 65 w 322"/>
                <a:gd name="T71" fmla="*/ 87 h 257"/>
                <a:gd name="T72" fmla="*/ 75 w 322"/>
                <a:gd name="T73" fmla="*/ 215 h 257"/>
                <a:gd name="T74" fmla="*/ 54 w 322"/>
                <a:gd name="T75" fmla="*/ 236 h 257"/>
                <a:gd name="T76" fmla="*/ 75 w 322"/>
                <a:gd name="T77" fmla="*/ 257 h 257"/>
                <a:gd name="T78" fmla="*/ 97 w 322"/>
                <a:gd name="T79" fmla="*/ 236 h 257"/>
                <a:gd name="T80" fmla="*/ 75 w 322"/>
                <a:gd name="T81" fmla="*/ 215 h 257"/>
                <a:gd name="T82" fmla="*/ 214 w 322"/>
                <a:gd name="T83" fmla="*/ 215 h 257"/>
                <a:gd name="T84" fmla="*/ 193 w 322"/>
                <a:gd name="T85" fmla="*/ 236 h 257"/>
                <a:gd name="T86" fmla="*/ 214 w 322"/>
                <a:gd name="T87" fmla="*/ 257 h 257"/>
                <a:gd name="T88" fmla="*/ 235 w 322"/>
                <a:gd name="T89" fmla="*/ 236 h 257"/>
                <a:gd name="T90" fmla="*/ 214 w 322"/>
                <a:gd name="T91" fmla="*/ 2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" h="257">
                  <a:moveTo>
                    <a:pt x="313" y="22"/>
                  </a:moveTo>
                  <a:cubicBezTo>
                    <a:pt x="276" y="31"/>
                    <a:pt x="276" y="31"/>
                    <a:pt x="276" y="31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45" y="190"/>
                    <a:pt x="240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48" y="193"/>
                    <a:pt x="43" y="189"/>
                    <a:pt x="43" y="183"/>
                  </a:cubicBezTo>
                  <a:cubicBezTo>
                    <a:pt x="43" y="177"/>
                    <a:pt x="48" y="172"/>
                    <a:pt x="54" y="172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8" y="17"/>
                    <a:pt x="261" y="13"/>
                    <a:pt x="265" y="1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13" y="0"/>
                    <a:pt x="319" y="4"/>
                    <a:pt x="320" y="9"/>
                  </a:cubicBezTo>
                  <a:cubicBezTo>
                    <a:pt x="322" y="15"/>
                    <a:pt x="318" y="21"/>
                    <a:pt x="313" y="22"/>
                  </a:cubicBezTo>
                  <a:close/>
                  <a:moveTo>
                    <a:pt x="203" y="140"/>
                  </a:moveTo>
                  <a:cubicBezTo>
                    <a:pt x="203" y="134"/>
                    <a:pt x="199" y="129"/>
                    <a:pt x="193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20" y="65"/>
                    <a:pt x="225" y="61"/>
                    <a:pt x="225" y="55"/>
                  </a:cubicBezTo>
                  <a:cubicBezTo>
                    <a:pt x="225" y="49"/>
                    <a:pt x="220" y="44"/>
                    <a:pt x="2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8" y="44"/>
                    <a:pt x="5" y="46"/>
                    <a:pt x="3" y="48"/>
                  </a:cubicBezTo>
                  <a:cubicBezTo>
                    <a:pt x="1" y="51"/>
                    <a:pt x="0" y="54"/>
                    <a:pt x="1" y="5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4" y="147"/>
                    <a:pt x="28" y="151"/>
                    <a:pt x="33" y="151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99" y="151"/>
                    <a:pt x="203" y="146"/>
                    <a:pt x="203" y="140"/>
                  </a:cubicBezTo>
                  <a:close/>
                  <a:moveTo>
                    <a:pt x="65" y="87"/>
                  </a:moveTo>
                  <a:cubicBezTo>
                    <a:pt x="59" y="87"/>
                    <a:pt x="54" y="91"/>
                    <a:pt x="54" y="97"/>
                  </a:cubicBezTo>
                  <a:cubicBezTo>
                    <a:pt x="54" y="103"/>
                    <a:pt x="59" y="108"/>
                    <a:pt x="65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9" y="108"/>
                    <a:pt x="214" y="103"/>
                    <a:pt x="214" y="97"/>
                  </a:cubicBezTo>
                  <a:cubicBezTo>
                    <a:pt x="214" y="91"/>
                    <a:pt x="209" y="87"/>
                    <a:pt x="203" y="87"/>
                  </a:cubicBezTo>
                  <a:lnTo>
                    <a:pt x="65" y="87"/>
                  </a:lnTo>
                  <a:close/>
                  <a:moveTo>
                    <a:pt x="75" y="215"/>
                  </a:moveTo>
                  <a:cubicBezTo>
                    <a:pt x="64" y="215"/>
                    <a:pt x="54" y="224"/>
                    <a:pt x="54" y="236"/>
                  </a:cubicBezTo>
                  <a:cubicBezTo>
                    <a:pt x="54" y="248"/>
                    <a:pt x="64" y="257"/>
                    <a:pt x="75" y="257"/>
                  </a:cubicBezTo>
                  <a:cubicBezTo>
                    <a:pt x="87" y="257"/>
                    <a:pt x="97" y="248"/>
                    <a:pt x="97" y="236"/>
                  </a:cubicBezTo>
                  <a:cubicBezTo>
                    <a:pt x="97" y="224"/>
                    <a:pt x="87" y="215"/>
                    <a:pt x="75" y="215"/>
                  </a:cubicBezTo>
                  <a:close/>
                  <a:moveTo>
                    <a:pt x="214" y="215"/>
                  </a:moveTo>
                  <a:cubicBezTo>
                    <a:pt x="202" y="215"/>
                    <a:pt x="193" y="224"/>
                    <a:pt x="193" y="236"/>
                  </a:cubicBezTo>
                  <a:cubicBezTo>
                    <a:pt x="193" y="248"/>
                    <a:pt x="202" y="257"/>
                    <a:pt x="214" y="257"/>
                  </a:cubicBezTo>
                  <a:cubicBezTo>
                    <a:pt x="226" y="257"/>
                    <a:pt x="235" y="248"/>
                    <a:pt x="235" y="236"/>
                  </a:cubicBezTo>
                  <a:cubicBezTo>
                    <a:pt x="235" y="224"/>
                    <a:pt x="226" y="215"/>
                    <a:pt x="214" y="215"/>
                  </a:cubicBezTo>
                  <a:close/>
                </a:path>
              </a:pathLst>
            </a:custGeom>
            <a:solidFill>
              <a:srgbClr val="00AAE6"/>
            </a:solidFill>
            <a:ln w="3175"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B0F0"/>
                </a:solidFill>
              </a:endParaRPr>
            </a:p>
          </p:txBody>
        </p:sp>
        <p:sp>
          <p:nvSpPr>
            <p:cNvPr id="86" name="CasellaDiTesto 84">
              <a:extLst>
                <a:ext uri="{FF2B5EF4-FFF2-40B4-BE49-F238E27FC236}">
                  <a16:creationId xmlns:a16="http://schemas.microsoft.com/office/drawing/2014/main" id="{490071CF-B629-AC44-AED4-47A3FF9CB4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524913" y="3611499"/>
              <a:ext cx="1176847" cy="120970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822862"/>
                </a:avLst>
              </a:prstTxWarp>
              <a:spAutoFit/>
            </a:bodyPr>
            <a:lstStyle/>
            <a:p>
              <a:pPr marL="0" lvl="1" algn="ctr"/>
              <a:r>
                <a:rPr lang="it-IT" sz="400000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NSO</a:t>
              </a:r>
              <a:r>
                <a:rPr lang="it-IT" sz="307000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 Nodo Smistamento Ordini</a:t>
              </a:r>
              <a:endParaRPr lang="it-IT" sz="3684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  <p:pic>
          <p:nvPicPr>
            <p:cNvPr id="85" name="Immagine 83">
              <a:extLst>
                <a:ext uri="{FF2B5EF4-FFF2-40B4-BE49-F238E27FC236}">
                  <a16:creationId xmlns:a16="http://schemas.microsoft.com/office/drawing/2014/main" id="{81795359-13CA-6E4C-903E-D608F34F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583" y="3926472"/>
              <a:ext cx="531507" cy="540000"/>
            </a:xfrm>
            <a:prstGeom prst="rect">
              <a:avLst/>
            </a:prstGeom>
          </p:spPr>
        </p:pic>
        <p:cxnSp>
          <p:nvCxnSpPr>
            <p:cNvPr id="87" name="Connettore 2 42">
              <a:extLst>
                <a:ext uri="{FF2B5EF4-FFF2-40B4-BE49-F238E27FC236}">
                  <a16:creationId xmlns:a16="http://schemas.microsoft.com/office/drawing/2014/main" id="{F473FE2A-CA12-9844-A4D7-38B488516E02}"/>
                </a:ext>
              </a:extLst>
            </p:cNvPr>
            <p:cNvCxnSpPr/>
            <p:nvPr/>
          </p:nvCxnSpPr>
          <p:spPr>
            <a:xfrm flipV="1">
              <a:off x="6113336" y="4723833"/>
              <a:ext cx="0" cy="108576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195336" y="2466526"/>
              <a:ext cx="183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200" dirty="0" smtClean="0">
                  <a:solidFill>
                    <a:schemeClr val="bg1">
                      <a:lumMod val="50000"/>
                    </a:schemeClr>
                  </a:solidFill>
                </a:rPr>
                <a:t>Rete </a:t>
              </a:r>
              <a:r>
                <a:rPr lang="it-IT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Peppol</a:t>
              </a:r>
              <a:endParaRPr lang="it-IT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195336" y="-297731"/>
              <a:ext cx="1836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it-IT" sz="1400" b="1" dirty="0" err="1" smtClean="0">
                  <a:solidFill>
                    <a:srgbClr val="0097A9"/>
                  </a:solidFill>
                </a:rPr>
                <a:t>Peppol</a:t>
              </a:r>
              <a:endParaRPr lang="it-IT" sz="1400" b="1" dirty="0" smtClean="0">
                <a:solidFill>
                  <a:srgbClr val="0097A9"/>
                </a:solidFill>
              </a:endParaRPr>
            </a:p>
            <a:p>
              <a:pPr algn="ctr">
                <a:lnSpc>
                  <a:spcPts val="1500"/>
                </a:lnSpc>
              </a:pPr>
              <a:r>
                <a:rPr lang="it-IT" sz="1400" b="1" dirty="0" smtClean="0">
                  <a:solidFill>
                    <a:srgbClr val="0097A9"/>
                  </a:solidFill>
                </a:rPr>
                <a:t>SML</a:t>
              </a:r>
              <a:endParaRPr lang="it-IT" sz="1600" b="1" dirty="0">
                <a:solidFill>
                  <a:srgbClr val="0097A9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7"/>
            <a:srcRect l="45283" t="34066" r="48121" b="54587"/>
            <a:stretch/>
          </p:blipFill>
          <p:spPr>
            <a:xfrm>
              <a:off x="5945633" y="127889"/>
              <a:ext cx="335407" cy="360000"/>
            </a:xfrm>
            <a:prstGeom prst="rect">
              <a:avLst/>
            </a:prstGeom>
          </p:spPr>
        </p:pic>
        <p:sp>
          <p:nvSpPr>
            <p:cNvPr id="101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195336" y="2756295"/>
              <a:ext cx="1836000" cy="251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300" dirty="0" smtClean="0">
                  <a:solidFill>
                    <a:srgbClr val="00B0F0"/>
                  </a:solidFill>
                </a:rPr>
                <a:t>MDN</a:t>
              </a:r>
              <a:endParaRPr lang="it-IT" sz="1300" dirty="0">
                <a:solidFill>
                  <a:srgbClr val="00B0F0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7"/>
            <a:srcRect l="45283" t="34066" r="48121" b="54587"/>
            <a:stretch/>
          </p:blipFill>
          <p:spPr>
            <a:xfrm>
              <a:off x="5945633" y="1452718"/>
              <a:ext cx="335407" cy="360000"/>
            </a:xfrm>
            <a:prstGeom prst="rect">
              <a:avLst/>
            </a:prstGeom>
          </p:spPr>
        </p:pic>
        <p:sp>
          <p:nvSpPr>
            <p:cNvPr id="60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195336" y="1022441"/>
              <a:ext cx="1836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it-IT" sz="1400" b="1" dirty="0" err="1" smtClean="0">
                  <a:solidFill>
                    <a:srgbClr val="0097A9"/>
                  </a:solidFill>
                </a:rPr>
                <a:t>Peppol</a:t>
              </a:r>
              <a:endParaRPr lang="it-IT" sz="1400" b="1" dirty="0" smtClean="0">
                <a:solidFill>
                  <a:srgbClr val="0097A9"/>
                </a:solidFill>
              </a:endParaRPr>
            </a:p>
            <a:p>
              <a:pPr algn="ctr">
                <a:lnSpc>
                  <a:spcPts val="1500"/>
                </a:lnSpc>
              </a:pPr>
              <a:r>
                <a:rPr lang="it-IT" sz="1400" b="1" dirty="0" smtClean="0">
                  <a:solidFill>
                    <a:srgbClr val="0097A9"/>
                  </a:solidFill>
                </a:rPr>
                <a:t>SMP</a:t>
              </a:r>
              <a:r>
                <a:rPr lang="it-IT" sz="1400" b="1" dirty="0">
                  <a:solidFill>
                    <a:srgbClr val="0097A9"/>
                  </a:solidFill>
                </a:rPr>
                <a:t> </a:t>
              </a:r>
              <a:endParaRPr lang="it-IT" sz="1600" b="1" dirty="0">
                <a:solidFill>
                  <a:srgbClr val="0097A9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865" y="2"/>
            <a:ext cx="2508336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TextBox 60"/>
          <p:cNvSpPr txBox="1"/>
          <p:nvPr/>
        </p:nvSpPr>
        <p:spPr>
          <a:xfrm>
            <a:off x="212218" y="0"/>
            <a:ext cx="208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Scenario </a:t>
            </a:r>
            <a:r>
              <a:rPr lang="it-IT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completo</a:t>
            </a:r>
            <a:endParaRPr lang="it-IT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193118" y="2"/>
            <a:ext cx="2016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extBox 64"/>
          <p:cNvSpPr txBox="1"/>
          <p:nvPr/>
        </p:nvSpPr>
        <p:spPr>
          <a:xfrm>
            <a:off x="10286402" y="13590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NSO Validazione</a:t>
            </a:r>
            <a:endParaRPr lang="it-IT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83296" y="-218770"/>
            <a:ext cx="8025409" cy="7006492"/>
            <a:chOff x="2083296" y="-218770"/>
            <a:chExt cx="8025409" cy="7006492"/>
          </a:xfrm>
        </p:grpSpPr>
        <p:sp>
          <p:nvSpPr>
            <p:cNvPr id="80" name="TextBox 79"/>
            <p:cNvSpPr txBox="1"/>
            <p:nvPr/>
          </p:nvSpPr>
          <p:spPr>
            <a:xfrm>
              <a:off x="2232624" y="6427722"/>
              <a:ext cx="950901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00" dirty="0" smtClean="0">
                  <a:solidFill>
                    <a:schemeClr val="bg1">
                      <a:lumMod val="50000"/>
                    </a:schemeClr>
                  </a:solidFill>
                </a:rPr>
                <a:t>Corner 1</a:t>
              </a:r>
              <a:endParaRPr lang="it-IT" sz="1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2" name="CasellaDiTesto 14">
              <a:extLst>
                <a:ext uri="{FF2B5EF4-FFF2-40B4-BE49-F238E27FC236}">
                  <a16:creationId xmlns:a16="http://schemas.microsoft.com/office/drawing/2014/main" id="{01DA726A-0F26-8D46-B4BB-FC1ADDFDC8C0}"/>
                </a:ext>
              </a:extLst>
            </p:cNvPr>
            <p:cNvSpPr txBox="1">
              <a:spLocks noChangeAspect="1"/>
            </p:cNvSpPr>
            <p:nvPr/>
          </p:nvSpPr>
          <p:spPr>
            <a:xfrm rot="226707">
              <a:off x="8928494" y="5386736"/>
              <a:ext cx="1180211" cy="133676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Fornitore</a:t>
              </a:r>
              <a:endParaRPr lang="it-IT" sz="20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043149" y="6427722"/>
              <a:ext cx="950901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00" dirty="0" smtClean="0">
                  <a:solidFill>
                    <a:schemeClr val="bg1">
                      <a:lumMod val="50000"/>
                    </a:schemeClr>
                  </a:solidFill>
                </a:rPr>
                <a:t>Corner 4</a:t>
              </a:r>
              <a:endParaRPr lang="it-IT" sz="1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733058" y="6486670"/>
              <a:ext cx="2267183" cy="276999"/>
              <a:chOff x="3361339" y="6569389"/>
              <a:chExt cx="3348424" cy="276999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3361339" y="6569389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 smtClean="0">
                    <a:solidFill>
                      <a:srgbClr val="00B0F0"/>
                    </a:solidFill>
                  </a:rPr>
                  <a:t>*</a:t>
                </a:r>
                <a:endParaRPr lang="it-IT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CasellaDiTesto 48">
                <a:extLst>
                  <a:ext uri="{FF2B5EF4-FFF2-40B4-BE49-F238E27FC236}">
                    <a16:creationId xmlns:a16="http://schemas.microsoft.com/office/drawing/2014/main" id="{4712E8E1-7F44-BE42-B06E-4480CB8A08A7}"/>
                  </a:ext>
                </a:extLst>
              </p:cNvPr>
              <p:cNvSpPr txBox="1"/>
              <p:nvPr/>
            </p:nvSpPr>
            <p:spPr>
              <a:xfrm>
                <a:off x="3503865" y="6600167"/>
                <a:ext cx="32058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160"/>
                  </a:lnSpc>
                </a:pPr>
                <a:r>
                  <a:rPr lang="it-IT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Notifica concordata tra le parti</a:t>
                </a:r>
                <a:endParaRPr lang="it-IT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1" name="CasellaDiTesto 84">
              <a:extLst>
                <a:ext uri="{FF2B5EF4-FFF2-40B4-BE49-F238E27FC236}">
                  <a16:creationId xmlns:a16="http://schemas.microsoft.com/office/drawing/2014/main" id="{490071CF-B629-AC44-AED4-47A3FF9CB4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3109" y="5326312"/>
              <a:ext cx="1176847" cy="120970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822862"/>
                </a:avLst>
              </a:prstTxWarp>
              <a:spAutoFit/>
            </a:bodyPr>
            <a:lstStyle/>
            <a:p>
              <a:pPr marL="0" lvl="1" algn="ctr"/>
              <a:r>
                <a:rPr lang="it-IT" sz="400000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NSO</a:t>
              </a:r>
              <a:r>
                <a:rPr lang="it-IT" sz="307000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 Nodo Smistamento Ordini</a:t>
              </a:r>
              <a:endParaRPr lang="it-IT" sz="3684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  <p:sp>
          <p:nvSpPr>
            <p:cNvPr id="69" name="Ovale 24">
              <a:extLst>
                <a:ext uri="{FF2B5EF4-FFF2-40B4-BE49-F238E27FC236}">
                  <a16:creationId xmlns:a16="http://schemas.microsoft.com/office/drawing/2014/main" id="{50D8BFA5-6756-CD44-BB0B-98D8D9BB7267}"/>
                </a:ext>
              </a:extLst>
            </p:cNvPr>
            <p:cNvSpPr>
              <a:spLocks/>
            </p:cNvSpPr>
            <p:nvPr/>
          </p:nvSpPr>
          <p:spPr>
            <a:xfrm>
              <a:off x="2258074" y="5489083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5" name="Immagine 83">
              <a:extLst>
                <a:ext uri="{FF2B5EF4-FFF2-40B4-BE49-F238E27FC236}">
                  <a16:creationId xmlns:a16="http://schemas.microsoft.com/office/drawing/2014/main" id="{81795359-13CA-6E4C-903E-D608F34F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641" y="5661698"/>
              <a:ext cx="531507" cy="540000"/>
            </a:xfrm>
            <a:prstGeom prst="rect">
              <a:avLst/>
            </a:prstGeom>
          </p:spPr>
        </p:pic>
        <p:sp>
          <p:nvSpPr>
            <p:cNvPr id="56" name="CasellaDiTesto 54">
              <a:extLst>
                <a:ext uri="{FF2B5EF4-FFF2-40B4-BE49-F238E27FC236}">
                  <a16:creationId xmlns:a16="http://schemas.microsoft.com/office/drawing/2014/main" id="{5C9B8DD0-6329-D542-A17A-B6BF60B71C3D}"/>
                </a:ext>
              </a:extLst>
            </p:cNvPr>
            <p:cNvSpPr txBox="1">
              <a:spLocks noChangeAspect="1"/>
            </p:cNvSpPr>
            <p:nvPr/>
          </p:nvSpPr>
          <p:spPr>
            <a:xfrm rot="2739068">
              <a:off x="8869551" y="2129208"/>
              <a:ext cx="1238778" cy="1154808"/>
            </a:xfrm>
            <a:prstGeom prst="rect">
              <a:avLst/>
            </a:prstGeom>
            <a:noFill/>
          </p:spPr>
          <p:txBody>
            <a:bodyPr spcFirstLastPara="1" wrap="square" numCol="1" rtlCol="0">
              <a:prstTxWarp prst="textArchUp">
                <a:avLst/>
              </a:prstTxWarp>
              <a:spAutoFit/>
            </a:bodyPr>
            <a:lstStyle>
              <a:defPPr>
                <a:defRPr lang="it-IT"/>
              </a:defPPr>
              <a:lvl2pPr marL="0" lvl="1" algn="ctr">
                <a:defRPr>
                  <a:solidFill>
                    <a:schemeClr val="bg2">
                      <a:lumMod val="50000"/>
                    </a:schemeClr>
                  </a:solidFill>
                  <a:cs typeface="Microsoft Tai Le" panose="020B0502040204020203" pitchFamily="34" charset="0"/>
                </a:defRPr>
              </a:lvl2pPr>
            </a:lstStyle>
            <a:p>
              <a:pPr lvl="1"/>
              <a:r>
                <a:rPr lang="it-IT" sz="1700" dirty="0"/>
                <a:t>Corner 3</a:t>
              </a:r>
            </a:p>
          </p:txBody>
        </p:sp>
        <p:sp>
          <p:nvSpPr>
            <p:cNvPr id="59" name="Ovale 53">
              <a:extLst>
                <a:ext uri="{FF2B5EF4-FFF2-40B4-BE49-F238E27FC236}">
                  <a16:creationId xmlns:a16="http://schemas.microsoft.com/office/drawing/2014/main" id="{1A5F4569-9E6E-904B-B5B1-DF0E5B6EB786}"/>
                </a:ext>
              </a:extLst>
            </p:cNvPr>
            <p:cNvSpPr/>
            <p:nvPr/>
          </p:nvSpPr>
          <p:spPr>
            <a:xfrm>
              <a:off x="9068599" y="2261987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V="1">
              <a:off x="9401759" y="3346605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9639156" y="3346605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Immagine 37">
              <a:extLst>
                <a:ext uri="{FF2B5EF4-FFF2-40B4-BE49-F238E27FC236}">
                  <a16:creationId xmlns:a16="http://schemas.microsoft.com/office/drawing/2014/main" id="{FF4FB1CD-989C-8F4B-92C0-775B6F8E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2502" y="4113098"/>
              <a:ext cx="259973" cy="267014"/>
            </a:xfrm>
            <a:prstGeom prst="rect">
              <a:avLst/>
            </a:prstGeom>
          </p:spPr>
        </p:pic>
        <p:sp>
          <p:nvSpPr>
            <p:cNvPr id="64" name="CasellaDiTesto 56">
              <a:extLst>
                <a:ext uri="{FF2B5EF4-FFF2-40B4-BE49-F238E27FC236}">
                  <a16:creationId xmlns:a16="http://schemas.microsoft.com/office/drawing/2014/main" id="{17C950C6-EDE3-8844-9335-92E1D35F62D5}"/>
                </a:ext>
              </a:extLst>
            </p:cNvPr>
            <p:cNvSpPr txBox="1">
              <a:spLocks noChangeAspect="1"/>
            </p:cNvSpPr>
            <p:nvPr/>
          </p:nvSpPr>
          <p:spPr>
            <a:xfrm rot="19299343">
              <a:off x="2083296" y="2145049"/>
              <a:ext cx="1224000" cy="118145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sz="1700" dirty="0">
                  <a:solidFill>
                    <a:schemeClr val="bg2">
                      <a:lumMod val="50000"/>
                    </a:schemeClr>
                  </a:solidFill>
                  <a:cs typeface="Microsoft Tai Le" panose="020B0502040204020203" pitchFamily="34" charset="0"/>
                </a:rPr>
                <a:t>Corner 2</a:t>
              </a:r>
            </a:p>
          </p:txBody>
        </p:sp>
        <p:sp>
          <p:nvSpPr>
            <p:cNvPr id="63" name="Ovale 52">
              <a:extLst>
                <a:ext uri="{FF2B5EF4-FFF2-40B4-BE49-F238E27FC236}">
                  <a16:creationId xmlns:a16="http://schemas.microsoft.com/office/drawing/2014/main" id="{E8F33FAB-A4BB-AA43-928A-5A1102A1F91A}"/>
                </a:ext>
              </a:extLst>
            </p:cNvPr>
            <p:cNvSpPr/>
            <p:nvPr/>
          </p:nvSpPr>
          <p:spPr>
            <a:xfrm>
              <a:off x="2251533" y="2261987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700" dirty="0" smtClean="0"/>
                <a:t>AP</a:t>
              </a:r>
            </a:p>
            <a:p>
              <a:pPr algn="ctr"/>
              <a:r>
                <a:rPr lang="it-IT" sz="1700" dirty="0" smtClean="0"/>
                <a:t>AgID</a:t>
              </a:r>
              <a:endParaRPr lang="it-IT" sz="1700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2589376" y="3346605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826773" y="3346605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rot="5400000" flipV="1">
              <a:off x="6103950" y="-152650"/>
              <a:ext cx="0" cy="5526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sellaDiTesto 10">
              <a:extLst>
                <a:ext uri="{FF2B5EF4-FFF2-40B4-BE49-F238E27FC236}">
                  <a16:creationId xmlns:a16="http://schemas.microsoft.com/office/drawing/2014/main" id="{A9529CA9-7812-F440-B0E1-004F4A298B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535250" y="5385004"/>
              <a:ext cx="1137400" cy="133676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sz="3000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Pubblica Amministrazione</a:t>
              </a:r>
              <a:endParaRPr lang="it-IT" sz="30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  <p:sp>
          <p:nvSpPr>
            <p:cNvPr id="54" name="Ovale 24">
              <a:extLst>
                <a:ext uri="{FF2B5EF4-FFF2-40B4-BE49-F238E27FC236}">
                  <a16:creationId xmlns:a16="http://schemas.microsoft.com/office/drawing/2014/main" id="{50D8BFA5-6756-CD44-BB0B-98D8D9BB7267}"/>
                </a:ext>
              </a:extLst>
            </p:cNvPr>
            <p:cNvSpPr>
              <a:spLocks/>
            </p:cNvSpPr>
            <p:nvPr/>
          </p:nvSpPr>
          <p:spPr>
            <a:xfrm>
              <a:off x="5646000" y="5518900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7" name="Immagine 27">
              <a:extLst>
                <a:ext uri="{FF2B5EF4-FFF2-40B4-BE49-F238E27FC236}">
                  <a16:creationId xmlns:a16="http://schemas.microsoft.com/office/drawing/2014/main" id="{1506E2A6-C1C1-F344-88E1-EDE839949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181" y="5662640"/>
              <a:ext cx="525761" cy="540000"/>
            </a:xfrm>
            <a:prstGeom prst="rect">
              <a:avLst/>
            </a:prstGeom>
          </p:spPr>
        </p:pic>
        <p:sp>
          <p:nvSpPr>
            <p:cNvPr id="73" name="Ovale 25">
              <a:extLst>
                <a:ext uri="{FF2B5EF4-FFF2-40B4-BE49-F238E27FC236}">
                  <a16:creationId xmlns:a16="http://schemas.microsoft.com/office/drawing/2014/main" id="{A5FA5396-FFD3-674E-A0DA-9F495638DB5F}"/>
                </a:ext>
              </a:extLst>
            </p:cNvPr>
            <p:cNvSpPr>
              <a:spLocks/>
            </p:cNvSpPr>
            <p:nvPr/>
          </p:nvSpPr>
          <p:spPr>
            <a:xfrm>
              <a:off x="9068599" y="5518900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75" name="Immagine 26">
              <a:extLst>
                <a:ext uri="{FF2B5EF4-FFF2-40B4-BE49-F238E27FC236}">
                  <a16:creationId xmlns:a16="http://schemas.microsoft.com/office/drawing/2014/main" id="{23150A83-BBFF-624C-BAA4-3732F8C70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719" y="5690462"/>
              <a:ext cx="525761" cy="540000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8884532" y="401621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>
                  <a:solidFill>
                    <a:srgbClr val="00B0F0"/>
                  </a:solidFill>
                </a:rPr>
                <a:t>*</a:t>
              </a:r>
              <a:endParaRPr lang="it-IT" sz="1200" dirty="0">
                <a:solidFill>
                  <a:srgbClr val="00B0F0"/>
                </a:solidFill>
              </a:endParaRPr>
            </a:p>
          </p:txBody>
        </p:sp>
        <p:sp>
          <p:nvSpPr>
            <p:cNvPr id="58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185950" y="2938412"/>
              <a:ext cx="1836000" cy="251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300" dirty="0" smtClean="0">
                  <a:solidFill>
                    <a:srgbClr val="00B0F0"/>
                  </a:solidFill>
                </a:rPr>
                <a:t>MDN</a:t>
              </a:r>
              <a:endParaRPr lang="it-IT" sz="1300" dirty="0">
                <a:solidFill>
                  <a:srgbClr val="00B0F0"/>
                </a:solidFill>
              </a:endParaRPr>
            </a:p>
          </p:txBody>
        </p:sp>
        <p:sp>
          <p:nvSpPr>
            <p:cNvPr id="78" name="Freeform 684"/>
            <p:cNvSpPr>
              <a:spLocks noChangeAspect="1" noEditPoints="1"/>
            </p:cNvSpPr>
            <p:nvPr/>
          </p:nvSpPr>
          <p:spPr bwMode="auto">
            <a:xfrm>
              <a:off x="2143298" y="4102605"/>
              <a:ext cx="315369" cy="252000"/>
            </a:xfrm>
            <a:custGeom>
              <a:avLst/>
              <a:gdLst>
                <a:gd name="T0" fmla="*/ 313 w 322"/>
                <a:gd name="T1" fmla="*/ 22 h 257"/>
                <a:gd name="T2" fmla="*/ 276 w 322"/>
                <a:gd name="T3" fmla="*/ 31 h 257"/>
                <a:gd name="T4" fmla="*/ 246 w 322"/>
                <a:gd name="T5" fmla="*/ 185 h 257"/>
                <a:gd name="T6" fmla="*/ 235 w 322"/>
                <a:gd name="T7" fmla="*/ 193 h 257"/>
                <a:gd name="T8" fmla="*/ 235 w 322"/>
                <a:gd name="T9" fmla="*/ 193 h 257"/>
                <a:gd name="T10" fmla="*/ 235 w 322"/>
                <a:gd name="T11" fmla="*/ 193 h 257"/>
                <a:gd name="T12" fmla="*/ 54 w 322"/>
                <a:gd name="T13" fmla="*/ 193 h 257"/>
                <a:gd name="T14" fmla="*/ 43 w 322"/>
                <a:gd name="T15" fmla="*/ 183 h 257"/>
                <a:gd name="T16" fmla="*/ 54 w 322"/>
                <a:gd name="T17" fmla="*/ 172 h 257"/>
                <a:gd name="T18" fmla="*/ 227 w 322"/>
                <a:gd name="T19" fmla="*/ 172 h 257"/>
                <a:gd name="T20" fmla="*/ 257 w 322"/>
                <a:gd name="T21" fmla="*/ 21 h 257"/>
                <a:gd name="T22" fmla="*/ 265 w 322"/>
                <a:gd name="T23" fmla="*/ 12 h 257"/>
                <a:gd name="T24" fmla="*/ 307 w 322"/>
                <a:gd name="T25" fmla="*/ 2 h 257"/>
                <a:gd name="T26" fmla="*/ 320 w 322"/>
                <a:gd name="T27" fmla="*/ 9 h 257"/>
                <a:gd name="T28" fmla="*/ 313 w 322"/>
                <a:gd name="T29" fmla="*/ 22 h 257"/>
                <a:gd name="T30" fmla="*/ 203 w 322"/>
                <a:gd name="T31" fmla="*/ 140 h 257"/>
                <a:gd name="T32" fmla="*/ 193 w 322"/>
                <a:gd name="T33" fmla="*/ 129 h 257"/>
                <a:gd name="T34" fmla="*/ 41 w 322"/>
                <a:gd name="T35" fmla="*/ 129 h 257"/>
                <a:gd name="T36" fmla="*/ 25 w 322"/>
                <a:gd name="T37" fmla="*/ 65 h 257"/>
                <a:gd name="T38" fmla="*/ 214 w 322"/>
                <a:gd name="T39" fmla="*/ 65 h 257"/>
                <a:gd name="T40" fmla="*/ 225 w 322"/>
                <a:gd name="T41" fmla="*/ 55 h 257"/>
                <a:gd name="T42" fmla="*/ 214 w 322"/>
                <a:gd name="T43" fmla="*/ 44 h 257"/>
                <a:gd name="T44" fmla="*/ 11 w 322"/>
                <a:gd name="T45" fmla="*/ 44 h 257"/>
                <a:gd name="T46" fmla="*/ 3 w 322"/>
                <a:gd name="T47" fmla="*/ 48 h 257"/>
                <a:gd name="T48" fmla="*/ 1 w 322"/>
                <a:gd name="T49" fmla="*/ 57 h 257"/>
                <a:gd name="T50" fmla="*/ 22 w 322"/>
                <a:gd name="T51" fmla="*/ 143 h 257"/>
                <a:gd name="T52" fmla="*/ 33 w 322"/>
                <a:gd name="T53" fmla="*/ 151 h 257"/>
                <a:gd name="T54" fmla="*/ 193 w 322"/>
                <a:gd name="T55" fmla="*/ 151 h 257"/>
                <a:gd name="T56" fmla="*/ 203 w 322"/>
                <a:gd name="T57" fmla="*/ 140 h 257"/>
                <a:gd name="T58" fmla="*/ 65 w 322"/>
                <a:gd name="T59" fmla="*/ 87 h 257"/>
                <a:gd name="T60" fmla="*/ 54 w 322"/>
                <a:gd name="T61" fmla="*/ 97 h 257"/>
                <a:gd name="T62" fmla="*/ 65 w 322"/>
                <a:gd name="T63" fmla="*/ 108 h 257"/>
                <a:gd name="T64" fmla="*/ 203 w 322"/>
                <a:gd name="T65" fmla="*/ 108 h 257"/>
                <a:gd name="T66" fmla="*/ 214 w 322"/>
                <a:gd name="T67" fmla="*/ 97 h 257"/>
                <a:gd name="T68" fmla="*/ 203 w 322"/>
                <a:gd name="T69" fmla="*/ 87 h 257"/>
                <a:gd name="T70" fmla="*/ 65 w 322"/>
                <a:gd name="T71" fmla="*/ 87 h 257"/>
                <a:gd name="T72" fmla="*/ 75 w 322"/>
                <a:gd name="T73" fmla="*/ 215 h 257"/>
                <a:gd name="T74" fmla="*/ 54 w 322"/>
                <a:gd name="T75" fmla="*/ 236 h 257"/>
                <a:gd name="T76" fmla="*/ 75 w 322"/>
                <a:gd name="T77" fmla="*/ 257 h 257"/>
                <a:gd name="T78" fmla="*/ 97 w 322"/>
                <a:gd name="T79" fmla="*/ 236 h 257"/>
                <a:gd name="T80" fmla="*/ 75 w 322"/>
                <a:gd name="T81" fmla="*/ 215 h 257"/>
                <a:gd name="T82" fmla="*/ 214 w 322"/>
                <a:gd name="T83" fmla="*/ 215 h 257"/>
                <a:gd name="T84" fmla="*/ 193 w 322"/>
                <a:gd name="T85" fmla="*/ 236 h 257"/>
                <a:gd name="T86" fmla="*/ 214 w 322"/>
                <a:gd name="T87" fmla="*/ 257 h 257"/>
                <a:gd name="T88" fmla="*/ 235 w 322"/>
                <a:gd name="T89" fmla="*/ 236 h 257"/>
                <a:gd name="T90" fmla="*/ 214 w 322"/>
                <a:gd name="T91" fmla="*/ 2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" h="257">
                  <a:moveTo>
                    <a:pt x="313" y="22"/>
                  </a:moveTo>
                  <a:cubicBezTo>
                    <a:pt x="276" y="31"/>
                    <a:pt x="276" y="31"/>
                    <a:pt x="276" y="31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45" y="190"/>
                    <a:pt x="240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48" y="193"/>
                    <a:pt x="43" y="189"/>
                    <a:pt x="43" y="183"/>
                  </a:cubicBezTo>
                  <a:cubicBezTo>
                    <a:pt x="43" y="177"/>
                    <a:pt x="48" y="172"/>
                    <a:pt x="54" y="172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8" y="17"/>
                    <a:pt x="261" y="13"/>
                    <a:pt x="265" y="1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13" y="0"/>
                    <a:pt x="319" y="4"/>
                    <a:pt x="320" y="9"/>
                  </a:cubicBezTo>
                  <a:cubicBezTo>
                    <a:pt x="322" y="15"/>
                    <a:pt x="318" y="21"/>
                    <a:pt x="313" y="22"/>
                  </a:cubicBezTo>
                  <a:close/>
                  <a:moveTo>
                    <a:pt x="203" y="140"/>
                  </a:moveTo>
                  <a:cubicBezTo>
                    <a:pt x="203" y="134"/>
                    <a:pt x="199" y="129"/>
                    <a:pt x="193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20" y="65"/>
                    <a:pt x="225" y="61"/>
                    <a:pt x="225" y="55"/>
                  </a:cubicBezTo>
                  <a:cubicBezTo>
                    <a:pt x="225" y="49"/>
                    <a:pt x="220" y="44"/>
                    <a:pt x="2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8" y="44"/>
                    <a:pt x="5" y="46"/>
                    <a:pt x="3" y="48"/>
                  </a:cubicBezTo>
                  <a:cubicBezTo>
                    <a:pt x="1" y="51"/>
                    <a:pt x="0" y="54"/>
                    <a:pt x="1" y="5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4" y="147"/>
                    <a:pt x="28" y="151"/>
                    <a:pt x="33" y="151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99" y="151"/>
                    <a:pt x="203" y="146"/>
                    <a:pt x="203" y="140"/>
                  </a:cubicBezTo>
                  <a:close/>
                  <a:moveTo>
                    <a:pt x="65" y="87"/>
                  </a:moveTo>
                  <a:cubicBezTo>
                    <a:pt x="59" y="87"/>
                    <a:pt x="54" y="91"/>
                    <a:pt x="54" y="97"/>
                  </a:cubicBezTo>
                  <a:cubicBezTo>
                    <a:pt x="54" y="103"/>
                    <a:pt x="59" y="108"/>
                    <a:pt x="65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9" y="108"/>
                    <a:pt x="214" y="103"/>
                    <a:pt x="214" y="97"/>
                  </a:cubicBezTo>
                  <a:cubicBezTo>
                    <a:pt x="214" y="91"/>
                    <a:pt x="209" y="87"/>
                    <a:pt x="203" y="87"/>
                  </a:cubicBezTo>
                  <a:lnTo>
                    <a:pt x="65" y="87"/>
                  </a:lnTo>
                  <a:close/>
                  <a:moveTo>
                    <a:pt x="75" y="215"/>
                  </a:moveTo>
                  <a:cubicBezTo>
                    <a:pt x="64" y="215"/>
                    <a:pt x="54" y="224"/>
                    <a:pt x="54" y="236"/>
                  </a:cubicBezTo>
                  <a:cubicBezTo>
                    <a:pt x="54" y="248"/>
                    <a:pt x="64" y="257"/>
                    <a:pt x="75" y="257"/>
                  </a:cubicBezTo>
                  <a:cubicBezTo>
                    <a:pt x="87" y="257"/>
                    <a:pt x="97" y="248"/>
                    <a:pt x="97" y="236"/>
                  </a:cubicBezTo>
                  <a:cubicBezTo>
                    <a:pt x="97" y="224"/>
                    <a:pt x="87" y="215"/>
                    <a:pt x="75" y="215"/>
                  </a:cubicBezTo>
                  <a:close/>
                  <a:moveTo>
                    <a:pt x="214" y="215"/>
                  </a:moveTo>
                  <a:cubicBezTo>
                    <a:pt x="202" y="215"/>
                    <a:pt x="193" y="224"/>
                    <a:pt x="193" y="236"/>
                  </a:cubicBezTo>
                  <a:cubicBezTo>
                    <a:pt x="193" y="248"/>
                    <a:pt x="202" y="257"/>
                    <a:pt x="214" y="257"/>
                  </a:cubicBezTo>
                  <a:cubicBezTo>
                    <a:pt x="226" y="257"/>
                    <a:pt x="235" y="248"/>
                    <a:pt x="235" y="236"/>
                  </a:cubicBezTo>
                  <a:cubicBezTo>
                    <a:pt x="235" y="224"/>
                    <a:pt x="226" y="215"/>
                    <a:pt x="214" y="215"/>
                  </a:cubicBezTo>
                  <a:close/>
                </a:path>
              </a:pathLst>
            </a:custGeom>
            <a:solidFill>
              <a:srgbClr val="00AAE6"/>
            </a:solidFill>
            <a:ln w="3175"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B0F0"/>
                </a:solidFill>
              </a:endParaRPr>
            </a:p>
          </p:txBody>
        </p:sp>
        <p:sp>
          <p:nvSpPr>
            <p:cNvPr id="82" name="Freeform 684"/>
            <p:cNvSpPr>
              <a:spLocks noChangeAspect="1" noEditPoints="1"/>
            </p:cNvSpPr>
            <p:nvPr/>
          </p:nvSpPr>
          <p:spPr bwMode="auto">
            <a:xfrm>
              <a:off x="9743527" y="4120605"/>
              <a:ext cx="315369" cy="252000"/>
            </a:xfrm>
            <a:custGeom>
              <a:avLst/>
              <a:gdLst>
                <a:gd name="T0" fmla="*/ 313 w 322"/>
                <a:gd name="T1" fmla="*/ 22 h 257"/>
                <a:gd name="T2" fmla="*/ 276 w 322"/>
                <a:gd name="T3" fmla="*/ 31 h 257"/>
                <a:gd name="T4" fmla="*/ 246 w 322"/>
                <a:gd name="T5" fmla="*/ 185 h 257"/>
                <a:gd name="T6" fmla="*/ 235 w 322"/>
                <a:gd name="T7" fmla="*/ 193 h 257"/>
                <a:gd name="T8" fmla="*/ 235 w 322"/>
                <a:gd name="T9" fmla="*/ 193 h 257"/>
                <a:gd name="T10" fmla="*/ 235 w 322"/>
                <a:gd name="T11" fmla="*/ 193 h 257"/>
                <a:gd name="T12" fmla="*/ 54 w 322"/>
                <a:gd name="T13" fmla="*/ 193 h 257"/>
                <a:gd name="T14" fmla="*/ 43 w 322"/>
                <a:gd name="T15" fmla="*/ 183 h 257"/>
                <a:gd name="T16" fmla="*/ 54 w 322"/>
                <a:gd name="T17" fmla="*/ 172 h 257"/>
                <a:gd name="T18" fmla="*/ 227 w 322"/>
                <a:gd name="T19" fmla="*/ 172 h 257"/>
                <a:gd name="T20" fmla="*/ 257 w 322"/>
                <a:gd name="T21" fmla="*/ 21 h 257"/>
                <a:gd name="T22" fmla="*/ 265 w 322"/>
                <a:gd name="T23" fmla="*/ 12 h 257"/>
                <a:gd name="T24" fmla="*/ 307 w 322"/>
                <a:gd name="T25" fmla="*/ 2 h 257"/>
                <a:gd name="T26" fmla="*/ 320 w 322"/>
                <a:gd name="T27" fmla="*/ 9 h 257"/>
                <a:gd name="T28" fmla="*/ 313 w 322"/>
                <a:gd name="T29" fmla="*/ 22 h 257"/>
                <a:gd name="T30" fmla="*/ 203 w 322"/>
                <a:gd name="T31" fmla="*/ 140 h 257"/>
                <a:gd name="T32" fmla="*/ 193 w 322"/>
                <a:gd name="T33" fmla="*/ 129 h 257"/>
                <a:gd name="T34" fmla="*/ 41 w 322"/>
                <a:gd name="T35" fmla="*/ 129 h 257"/>
                <a:gd name="T36" fmla="*/ 25 w 322"/>
                <a:gd name="T37" fmla="*/ 65 h 257"/>
                <a:gd name="T38" fmla="*/ 214 w 322"/>
                <a:gd name="T39" fmla="*/ 65 h 257"/>
                <a:gd name="T40" fmla="*/ 225 w 322"/>
                <a:gd name="T41" fmla="*/ 55 h 257"/>
                <a:gd name="T42" fmla="*/ 214 w 322"/>
                <a:gd name="T43" fmla="*/ 44 h 257"/>
                <a:gd name="T44" fmla="*/ 11 w 322"/>
                <a:gd name="T45" fmla="*/ 44 h 257"/>
                <a:gd name="T46" fmla="*/ 3 w 322"/>
                <a:gd name="T47" fmla="*/ 48 h 257"/>
                <a:gd name="T48" fmla="*/ 1 w 322"/>
                <a:gd name="T49" fmla="*/ 57 h 257"/>
                <a:gd name="T50" fmla="*/ 22 w 322"/>
                <a:gd name="T51" fmla="*/ 143 h 257"/>
                <a:gd name="T52" fmla="*/ 33 w 322"/>
                <a:gd name="T53" fmla="*/ 151 h 257"/>
                <a:gd name="T54" fmla="*/ 193 w 322"/>
                <a:gd name="T55" fmla="*/ 151 h 257"/>
                <a:gd name="T56" fmla="*/ 203 w 322"/>
                <a:gd name="T57" fmla="*/ 140 h 257"/>
                <a:gd name="T58" fmla="*/ 65 w 322"/>
                <a:gd name="T59" fmla="*/ 87 h 257"/>
                <a:gd name="T60" fmla="*/ 54 w 322"/>
                <a:gd name="T61" fmla="*/ 97 h 257"/>
                <a:gd name="T62" fmla="*/ 65 w 322"/>
                <a:gd name="T63" fmla="*/ 108 h 257"/>
                <a:gd name="T64" fmla="*/ 203 w 322"/>
                <a:gd name="T65" fmla="*/ 108 h 257"/>
                <a:gd name="T66" fmla="*/ 214 w 322"/>
                <a:gd name="T67" fmla="*/ 97 h 257"/>
                <a:gd name="T68" fmla="*/ 203 w 322"/>
                <a:gd name="T69" fmla="*/ 87 h 257"/>
                <a:gd name="T70" fmla="*/ 65 w 322"/>
                <a:gd name="T71" fmla="*/ 87 h 257"/>
                <a:gd name="T72" fmla="*/ 75 w 322"/>
                <a:gd name="T73" fmla="*/ 215 h 257"/>
                <a:gd name="T74" fmla="*/ 54 w 322"/>
                <a:gd name="T75" fmla="*/ 236 h 257"/>
                <a:gd name="T76" fmla="*/ 75 w 322"/>
                <a:gd name="T77" fmla="*/ 257 h 257"/>
                <a:gd name="T78" fmla="*/ 97 w 322"/>
                <a:gd name="T79" fmla="*/ 236 h 257"/>
                <a:gd name="T80" fmla="*/ 75 w 322"/>
                <a:gd name="T81" fmla="*/ 215 h 257"/>
                <a:gd name="T82" fmla="*/ 214 w 322"/>
                <a:gd name="T83" fmla="*/ 215 h 257"/>
                <a:gd name="T84" fmla="*/ 193 w 322"/>
                <a:gd name="T85" fmla="*/ 236 h 257"/>
                <a:gd name="T86" fmla="*/ 214 w 322"/>
                <a:gd name="T87" fmla="*/ 257 h 257"/>
                <a:gd name="T88" fmla="*/ 235 w 322"/>
                <a:gd name="T89" fmla="*/ 236 h 257"/>
                <a:gd name="T90" fmla="*/ 214 w 322"/>
                <a:gd name="T91" fmla="*/ 2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" h="257">
                  <a:moveTo>
                    <a:pt x="313" y="22"/>
                  </a:moveTo>
                  <a:cubicBezTo>
                    <a:pt x="276" y="31"/>
                    <a:pt x="276" y="31"/>
                    <a:pt x="276" y="31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45" y="190"/>
                    <a:pt x="240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48" y="193"/>
                    <a:pt x="43" y="189"/>
                    <a:pt x="43" y="183"/>
                  </a:cubicBezTo>
                  <a:cubicBezTo>
                    <a:pt x="43" y="177"/>
                    <a:pt x="48" y="172"/>
                    <a:pt x="54" y="172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8" y="17"/>
                    <a:pt x="261" y="13"/>
                    <a:pt x="265" y="1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13" y="0"/>
                    <a:pt x="319" y="4"/>
                    <a:pt x="320" y="9"/>
                  </a:cubicBezTo>
                  <a:cubicBezTo>
                    <a:pt x="322" y="15"/>
                    <a:pt x="318" y="21"/>
                    <a:pt x="313" y="22"/>
                  </a:cubicBezTo>
                  <a:close/>
                  <a:moveTo>
                    <a:pt x="203" y="140"/>
                  </a:moveTo>
                  <a:cubicBezTo>
                    <a:pt x="203" y="134"/>
                    <a:pt x="199" y="129"/>
                    <a:pt x="193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20" y="65"/>
                    <a:pt x="225" y="61"/>
                    <a:pt x="225" y="55"/>
                  </a:cubicBezTo>
                  <a:cubicBezTo>
                    <a:pt x="225" y="49"/>
                    <a:pt x="220" y="44"/>
                    <a:pt x="2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8" y="44"/>
                    <a:pt x="5" y="46"/>
                    <a:pt x="3" y="48"/>
                  </a:cubicBezTo>
                  <a:cubicBezTo>
                    <a:pt x="1" y="51"/>
                    <a:pt x="0" y="54"/>
                    <a:pt x="1" y="5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4" y="147"/>
                    <a:pt x="28" y="151"/>
                    <a:pt x="33" y="151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99" y="151"/>
                    <a:pt x="203" y="146"/>
                    <a:pt x="203" y="140"/>
                  </a:cubicBezTo>
                  <a:close/>
                  <a:moveTo>
                    <a:pt x="65" y="87"/>
                  </a:moveTo>
                  <a:cubicBezTo>
                    <a:pt x="59" y="87"/>
                    <a:pt x="54" y="91"/>
                    <a:pt x="54" y="97"/>
                  </a:cubicBezTo>
                  <a:cubicBezTo>
                    <a:pt x="54" y="103"/>
                    <a:pt x="59" y="108"/>
                    <a:pt x="65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9" y="108"/>
                    <a:pt x="214" y="103"/>
                    <a:pt x="214" y="97"/>
                  </a:cubicBezTo>
                  <a:cubicBezTo>
                    <a:pt x="214" y="91"/>
                    <a:pt x="209" y="87"/>
                    <a:pt x="203" y="87"/>
                  </a:cubicBezTo>
                  <a:lnTo>
                    <a:pt x="65" y="87"/>
                  </a:lnTo>
                  <a:close/>
                  <a:moveTo>
                    <a:pt x="75" y="215"/>
                  </a:moveTo>
                  <a:cubicBezTo>
                    <a:pt x="64" y="215"/>
                    <a:pt x="54" y="224"/>
                    <a:pt x="54" y="236"/>
                  </a:cubicBezTo>
                  <a:cubicBezTo>
                    <a:pt x="54" y="248"/>
                    <a:pt x="64" y="257"/>
                    <a:pt x="75" y="257"/>
                  </a:cubicBezTo>
                  <a:cubicBezTo>
                    <a:pt x="87" y="257"/>
                    <a:pt x="97" y="248"/>
                    <a:pt x="97" y="236"/>
                  </a:cubicBezTo>
                  <a:cubicBezTo>
                    <a:pt x="97" y="224"/>
                    <a:pt x="87" y="215"/>
                    <a:pt x="75" y="215"/>
                  </a:cubicBezTo>
                  <a:close/>
                  <a:moveTo>
                    <a:pt x="214" y="215"/>
                  </a:moveTo>
                  <a:cubicBezTo>
                    <a:pt x="202" y="215"/>
                    <a:pt x="193" y="224"/>
                    <a:pt x="193" y="236"/>
                  </a:cubicBezTo>
                  <a:cubicBezTo>
                    <a:pt x="193" y="248"/>
                    <a:pt x="202" y="257"/>
                    <a:pt x="214" y="257"/>
                  </a:cubicBezTo>
                  <a:cubicBezTo>
                    <a:pt x="226" y="257"/>
                    <a:pt x="235" y="248"/>
                    <a:pt x="235" y="236"/>
                  </a:cubicBezTo>
                  <a:cubicBezTo>
                    <a:pt x="235" y="224"/>
                    <a:pt x="226" y="215"/>
                    <a:pt x="214" y="215"/>
                  </a:cubicBezTo>
                  <a:close/>
                </a:path>
              </a:pathLst>
            </a:custGeom>
            <a:solidFill>
              <a:srgbClr val="00AAE6"/>
            </a:solidFill>
            <a:ln w="3175"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B0F0"/>
                </a:solidFill>
              </a:endParaRPr>
            </a:p>
          </p:txBody>
        </p:sp>
        <p:pic>
          <p:nvPicPr>
            <p:cNvPr id="94" name="Immagine 37">
              <a:extLst>
                <a:ext uri="{FF2B5EF4-FFF2-40B4-BE49-F238E27FC236}">
                  <a16:creationId xmlns:a16="http://schemas.microsoft.com/office/drawing/2014/main" id="{FF4FB1CD-989C-8F4B-92C0-775B6F8E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3237" y="3976299"/>
              <a:ext cx="259973" cy="267014"/>
            </a:xfrm>
            <a:prstGeom prst="rect">
              <a:avLst/>
            </a:prstGeom>
          </p:spPr>
        </p:pic>
        <p:sp>
          <p:nvSpPr>
            <p:cNvPr id="89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2205223" y="4265176"/>
              <a:ext cx="1836000" cy="251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300" dirty="0" smtClean="0">
                  <a:solidFill>
                    <a:srgbClr val="00AAE6"/>
                  </a:solidFill>
                </a:rPr>
                <a:t>ESITO</a:t>
              </a:r>
              <a:endParaRPr lang="it-IT" sz="1300" dirty="0">
                <a:solidFill>
                  <a:srgbClr val="00AAE6"/>
                </a:solidFill>
              </a:endParaRPr>
            </a:p>
          </p:txBody>
        </p:sp>
        <p:sp>
          <p:nvSpPr>
            <p:cNvPr id="88" name="Freeform 684"/>
            <p:cNvSpPr>
              <a:spLocks noChangeAspect="1" noEditPoints="1"/>
            </p:cNvSpPr>
            <p:nvPr/>
          </p:nvSpPr>
          <p:spPr bwMode="auto">
            <a:xfrm>
              <a:off x="4253978" y="6168104"/>
              <a:ext cx="315369" cy="252000"/>
            </a:xfrm>
            <a:custGeom>
              <a:avLst/>
              <a:gdLst>
                <a:gd name="T0" fmla="*/ 313 w 322"/>
                <a:gd name="T1" fmla="*/ 22 h 257"/>
                <a:gd name="T2" fmla="*/ 276 w 322"/>
                <a:gd name="T3" fmla="*/ 31 h 257"/>
                <a:gd name="T4" fmla="*/ 246 w 322"/>
                <a:gd name="T5" fmla="*/ 185 h 257"/>
                <a:gd name="T6" fmla="*/ 235 w 322"/>
                <a:gd name="T7" fmla="*/ 193 h 257"/>
                <a:gd name="T8" fmla="*/ 235 w 322"/>
                <a:gd name="T9" fmla="*/ 193 h 257"/>
                <a:gd name="T10" fmla="*/ 235 w 322"/>
                <a:gd name="T11" fmla="*/ 193 h 257"/>
                <a:gd name="T12" fmla="*/ 54 w 322"/>
                <a:gd name="T13" fmla="*/ 193 h 257"/>
                <a:gd name="T14" fmla="*/ 43 w 322"/>
                <a:gd name="T15" fmla="*/ 183 h 257"/>
                <a:gd name="T16" fmla="*/ 54 w 322"/>
                <a:gd name="T17" fmla="*/ 172 h 257"/>
                <a:gd name="T18" fmla="*/ 227 w 322"/>
                <a:gd name="T19" fmla="*/ 172 h 257"/>
                <a:gd name="T20" fmla="*/ 257 w 322"/>
                <a:gd name="T21" fmla="*/ 21 h 257"/>
                <a:gd name="T22" fmla="*/ 265 w 322"/>
                <a:gd name="T23" fmla="*/ 12 h 257"/>
                <a:gd name="T24" fmla="*/ 307 w 322"/>
                <a:gd name="T25" fmla="*/ 2 h 257"/>
                <a:gd name="T26" fmla="*/ 320 w 322"/>
                <a:gd name="T27" fmla="*/ 9 h 257"/>
                <a:gd name="T28" fmla="*/ 313 w 322"/>
                <a:gd name="T29" fmla="*/ 22 h 257"/>
                <a:gd name="T30" fmla="*/ 203 w 322"/>
                <a:gd name="T31" fmla="*/ 140 h 257"/>
                <a:gd name="T32" fmla="*/ 193 w 322"/>
                <a:gd name="T33" fmla="*/ 129 h 257"/>
                <a:gd name="T34" fmla="*/ 41 w 322"/>
                <a:gd name="T35" fmla="*/ 129 h 257"/>
                <a:gd name="T36" fmla="*/ 25 w 322"/>
                <a:gd name="T37" fmla="*/ 65 h 257"/>
                <a:gd name="T38" fmla="*/ 214 w 322"/>
                <a:gd name="T39" fmla="*/ 65 h 257"/>
                <a:gd name="T40" fmla="*/ 225 w 322"/>
                <a:gd name="T41" fmla="*/ 55 h 257"/>
                <a:gd name="T42" fmla="*/ 214 w 322"/>
                <a:gd name="T43" fmla="*/ 44 h 257"/>
                <a:gd name="T44" fmla="*/ 11 w 322"/>
                <a:gd name="T45" fmla="*/ 44 h 257"/>
                <a:gd name="T46" fmla="*/ 3 w 322"/>
                <a:gd name="T47" fmla="*/ 48 h 257"/>
                <a:gd name="T48" fmla="*/ 1 w 322"/>
                <a:gd name="T49" fmla="*/ 57 h 257"/>
                <a:gd name="T50" fmla="*/ 22 w 322"/>
                <a:gd name="T51" fmla="*/ 143 h 257"/>
                <a:gd name="T52" fmla="*/ 33 w 322"/>
                <a:gd name="T53" fmla="*/ 151 h 257"/>
                <a:gd name="T54" fmla="*/ 193 w 322"/>
                <a:gd name="T55" fmla="*/ 151 h 257"/>
                <a:gd name="T56" fmla="*/ 203 w 322"/>
                <a:gd name="T57" fmla="*/ 140 h 257"/>
                <a:gd name="T58" fmla="*/ 65 w 322"/>
                <a:gd name="T59" fmla="*/ 87 h 257"/>
                <a:gd name="T60" fmla="*/ 54 w 322"/>
                <a:gd name="T61" fmla="*/ 97 h 257"/>
                <a:gd name="T62" fmla="*/ 65 w 322"/>
                <a:gd name="T63" fmla="*/ 108 h 257"/>
                <a:gd name="T64" fmla="*/ 203 w 322"/>
                <a:gd name="T65" fmla="*/ 108 h 257"/>
                <a:gd name="T66" fmla="*/ 214 w 322"/>
                <a:gd name="T67" fmla="*/ 97 h 257"/>
                <a:gd name="T68" fmla="*/ 203 w 322"/>
                <a:gd name="T69" fmla="*/ 87 h 257"/>
                <a:gd name="T70" fmla="*/ 65 w 322"/>
                <a:gd name="T71" fmla="*/ 87 h 257"/>
                <a:gd name="T72" fmla="*/ 75 w 322"/>
                <a:gd name="T73" fmla="*/ 215 h 257"/>
                <a:gd name="T74" fmla="*/ 54 w 322"/>
                <a:gd name="T75" fmla="*/ 236 h 257"/>
                <a:gd name="T76" fmla="*/ 75 w 322"/>
                <a:gd name="T77" fmla="*/ 257 h 257"/>
                <a:gd name="T78" fmla="*/ 97 w 322"/>
                <a:gd name="T79" fmla="*/ 236 h 257"/>
                <a:gd name="T80" fmla="*/ 75 w 322"/>
                <a:gd name="T81" fmla="*/ 215 h 257"/>
                <a:gd name="T82" fmla="*/ 214 w 322"/>
                <a:gd name="T83" fmla="*/ 215 h 257"/>
                <a:gd name="T84" fmla="*/ 193 w 322"/>
                <a:gd name="T85" fmla="*/ 236 h 257"/>
                <a:gd name="T86" fmla="*/ 214 w 322"/>
                <a:gd name="T87" fmla="*/ 257 h 257"/>
                <a:gd name="T88" fmla="*/ 235 w 322"/>
                <a:gd name="T89" fmla="*/ 236 h 257"/>
                <a:gd name="T90" fmla="*/ 214 w 322"/>
                <a:gd name="T91" fmla="*/ 2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" h="257">
                  <a:moveTo>
                    <a:pt x="313" y="22"/>
                  </a:moveTo>
                  <a:cubicBezTo>
                    <a:pt x="276" y="31"/>
                    <a:pt x="276" y="31"/>
                    <a:pt x="276" y="31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45" y="190"/>
                    <a:pt x="240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48" y="193"/>
                    <a:pt x="43" y="189"/>
                    <a:pt x="43" y="183"/>
                  </a:cubicBezTo>
                  <a:cubicBezTo>
                    <a:pt x="43" y="177"/>
                    <a:pt x="48" y="172"/>
                    <a:pt x="54" y="172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8" y="17"/>
                    <a:pt x="261" y="13"/>
                    <a:pt x="265" y="1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13" y="0"/>
                    <a:pt x="319" y="4"/>
                    <a:pt x="320" y="9"/>
                  </a:cubicBezTo>
                  <a:cubicBezTo>
                    <a:pt x="322" y="15"/>
                    <a:pt x="318" y="21"/>
                    <a:pt x="313" y="22"/>
                  </a:cubicBezTo>
                  <a:close/>
                  <a:moveTo>
                    <a:pt x="203" y="140"/>
                  </a:moveTo>
                  <a:cubicBezTo>
                    <a:pt x="203" y="134"/>
                    <a:pt x="199" y="129"/>
                    <a:pt x="193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20" y="65"/>
                    <a:pt x="225" y="61"/>
                    <a:pt x="225" y="55"/>
                  </a:cubicBezTo>
                  <a:cubicBezTo>
                    <a:pt x="225" y="49"/>
                    <a:pt x="220" y="44"/>
                    <a:pt x="2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8" y="44"/>
                    <a:pt x="5" y="46"/>
                    <a:pt x="3" y="48"/>
                  </a:cubicBezTo>
                  <a:cubicBezTo>
                    <a:pt x="1" y="51"/>
                    <a:pt x="0" y="54"/>
                    <a:pt x="1" y="5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4" y="147"/>
                    <a:pt x="28" y="151"/>
                    <a:pt x="33" y="151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99" y="151"/>
                    <a:pt x="203" y="146"/>
                    <a:pt x="203" y="140"/>
                  </a:cubicBezTo>
                  <a:close/>
                  <a:moveTo>
                    <a:pt x="65" y="87"/>
                  </a:moveTo>
                  <a:cubicBezTo>
                    <a:pt x="59" y="87"/>
                    <a:pt x="54" y="91"/>
                    <a:pt x="54" y="97"/>
                  </a:cubicBezTo>
                  <a:cubicBezTo>
                    <a:pt x="54" y="103"/>
                    <a:pt x="59" y="108"/>
                    <a:pt x="65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9" y="108"/>
                    <a:pt x="214" y="103"/>
                    <a:pt x="214" y="97"/>
                  </a:cubicBezTo>
                  <a:cubicBezTo>
                    <a:pt x="214" y="91"/>
                    <a:pt x="209" y="87"/>
                    <a:pt x="203" y="87"/>
                  </a:cubicBezTo>
                  <a:lnTo>
                    <a:pt x="65" y="87"/>
                  </a:lnTo>
                  <a:close/>
                  <a:moveTo>
                    <a:pt x="75" y="215"/>
                  </a:moveTo>
                  <a:cubicBezTo>
                    <a:pt x="64" y="215"/>
                    <a:pt x="54" y="224"/>
                    <a:pt x="54" y="236"/>
                  </a:cubicBezTo>
                  <a:cubicBezTo>
                    <a:pt x="54" y="248"/>
                    <a:pt x="64" y="257"/>
                    <a:pt x="75" y="257"/>
                  </a:cubicBezTo>
                  <a:cubicBezTo>
                    <a:pt x="87" y="257"/>
                    <a:pt x="97" y="248"/>
                    <a:pt x="97" y="236"/>
                  </a:cubicBezTo>
                  <a:cubicBezTo>
                    <a:pt x="97" y="224"/>
                    <a:pt x="87" y="215"/>
                    <a:pt x="75" y="215"/>
                  </a:cubicBezTo>
                  <a:close/>
                  <a:moveTo>
                    <a:pt x="214" y="215"/>
                  </a:moveTo>
                  <a:cubicBezTo>
                    <a:pt x="202" y="215"/>
                    <a:pt x="193" y="224"/>
                    <a:pt x="193" y="236"/>
                  </a:cubicBezTo>
                  <a:cubicBezTo>
                    <a:pt x="193" y="248"/>
                    <a:pt x="202" y="257"/>
                    <a:pt x="214" y="257"/>
                  </a:cubicBezTo>
                  <a:cubicBezTo>
                    <a:pt x="226" y="257"/>
                    <a:pt x="235" y="248"/>
                    <a:pt x="235" y="236"/>
                  </a:cubicBezTo>
                  <a:cubicBezTo>
                    <a:pt x="235" y="224"/>
                    <a:pt x="226" y="215"/>
                    <a:pt x="214" y="215"/>
                  </a:cubicBezTo>
                  <a:close/>
                </a:path>
              </a:pathLst>
            </a:custGeom>
            <a:solidFill>
              <a:srgbClr val="00AAE6"/>
            </a:solidFill>
            <a:ln w="3175"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B0F0"/>
                </a:solidFill>
              </a:endParaRPr>
            </a:p>
          </p:txBody>
        </p:sp>
        <p:sp>
          <p:nvSpPr>
            <p:cNvPr id="40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3502037" y="5852152"/>
              <a:ext cx="180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050" dirty="0">
                  <a:solidFill>
                    <a:schemeClr val="bg1">
                      <a:lumMod val="50000"/>
                    </a:schemeClr>
                  </a:solidFill>
                </a:rPr>
                <a:t>PEC, FTP, WS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5400000" flipV="1">
              <a:off x="4408628" y="4947741"/>
              <a:ext cx="0" cy="180000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5400000">
              <a:off x="4402037" y="5185138"/>
              <a:ext cx="0" cy="180000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Immagine 37">
              <a:extLst>
                <a:ext uri="{FF2B5EF4-FFF2-40B4-BE49-F238E27FC236}">
                  <a16:creationId xmlns:a16="http://schemas.microsoft.com/office/drawing/2014/main" id="{FF4FB1CD-989C-8F4B-92C0-775B6F8E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051" y="5314332"/>
              <a:ext cx="259973" cy="267014"/>
            </a:xfrm>
            <a:prstGeom prst="rect">
              <a:avLst/>
            </a:prstGeom>
          </p:spPr>
        </p:pic>
        <p:sp>
          <p:nvSpPr>
            <p:cNvPr id="90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3484037" y="5596230"/>
              <a:ext cx="1836000" cy="251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300" dirty="0" smtClean="0">
                  <a:solidFill>
                    <a:srgbClr val="00B0F0"/>
                  </a:solidFill>
                </a:rPr>
                <a:t>NSO</a:t>
              </a:r>
              <a:endParaRPr lang="it-IT" sz="1300" dirty="0">
                <a:solidFill>
                  <a:srgbClr val="00B0F0"/>
                </a:solidFill>
              </a:endParaRPr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 flipH="1">
              <a:off x="3340224" y="2867625"/>
              <a:ext cx="5527453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185950" y="2625816"/>
              <a:ext cx="183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200" dirty="0" smtClean="0">
                  <a:solidFill>
                    <a:schemeClr val="bg1">
                      <a:lumMod val="50000"/>
                    </a:schemeClr>
                  </a:solidFill>
                </a:rPr>
                <a:t>Rete </a:t>
              </a:r>
              <a:r>
                <a:rPr lang="it-IT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Peppol</a:t>
              </a:r>
              <a:endParaRPr lang="it-IT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Freeform 684"/>
            <p:cNvSpPr>
              <a:spLocks noChangeAspect="1" noEditPoints="1"/>
            </p:cNvSpPr>
            <p:nvPr/>
          </p:nvSpPr>
          <p:spPr bwMode="auto">
            <a:xfrm>
              <a:off x="5946266" y="2261956"/>
              <a:ext cx="315369" cy="252000"/>
            </a:xfrm>
            <a:custGeom>
              <a:avLst/>
              <a:gdLst>
                <a:gd name="T0" fmla="*/ 313 w 322"/>
                <a:gd name="T1" fmla="*/ 22 h 257"/>
                <a:gd name="T2" fmla="*/ 276 w 322"/>
                <a:gd name="T3" fmla="*/ 31 h 257"/>
                <a:gd name="T4" fmla="*/ 246 w 322"/>
                <a:gd name="T5" fmla="*/ 185 h 257"/>
                <a:gd name="T6" fmla="*/ 235 w 322"/>
                <a:gd name="T7" fmla="*/ 193 h 257"/>
                <a:gd name="T8" fmla="*/ 235 w 322"/>
                <a:gd name="T9" fmla="*/ 193 h 257"/>
                <a:gd name="T10" fmla="*/ 235 w 322"/>
                <a:gd name="T11" fmla="*/ 193 h 257"/>
                <a:gd name="T12" fmla="*/ 54 w 322"/>
                <a:gd name="T13" fmla="*/ 193 h 257"/>
                <a:gd name="T14" fmla="*/ 43 w 322"/>
                <a:gd name="T15" fmla="*/ 183 h 257"/>
                <a:gd name="T16" fmla="*/ 54 w 322"/>
                <a:gd name="T17" fmla="*/ 172 h 257"/>
                <a:gd name="T18" fmla="*/ 227 w 322"/>
                <a:gd name="T19" fmla="*/ 172 h 257"/>
                <a:gd name="T20" fmla="*/ 257 w 322"/>
                <a:gd name="T21" fmla="*/ 21 h 257"/>
                <a:gd name="T22" fmla="*/ 265 w 322"/>
                <a:gd name="T23" fmla="*/ 12 h 257"/>
                <a:gd name="T24" fmla="*/ 307 w 322"/>
                <a:gd name="T25" fmla="*/ 2 h 257"/>
                <a:gd name="T26" fmla="*/ 320 w 322"/>
                <a:gd name="T27" fmla="*/ 9 h 257"/>
                <a:gd name="T28" fmla="*/ 313 w 322"/>
                <a:gd name="T29" fmla="*/ 22 h 257"/>
                <a:gd name="T30" fmla="*/ 203 w 322"/>
                <a:gd name="T31" fmla="*/ 140 h 257"/>
                <a:gd name="T32" fmla="*/ 193 w 322"/>
                <a:gd name="T33" fmla="*/ 129 h 257"/>
                <a:gd name="T34" fmla="*/ 41 w 322"/>
                <a:gd name="T35" fmla="*/ 129 h 257"/>
                <a:gd name="T36" fmla="*/ 25 w 322"/>
                <a:gd name="T37" fmla="*/ 65 h 257"/>
                <a:gd name="T38" fmla="*/ 214 w 322"/>
                <a:gd name="T39" fmla="*/ 65 h 257"/>
                <a:gd name="T40" fmla="*/ 225 w 322"/>
                <a:gd name="T41" fmla="*/ 55 h 257"/>
                <a:gd name="T42" fmla="*/ 214 w 322"/>
                <a:gd name="T43" fmla="*/ 44 h 257"/>
                <a:gd name="T44" fmla="*/ 11 w 322"/>
                <a:gd name="T45" fmla="*/ 44 h 257"/>
                <a:gd name="T46" fmla="*/ 3 w 322"/>
                <a:gd name="T47" fmla="*/ 48 h 257"/>
                <a:gd name="T48" fmla="*/ 1 w 322"/>
                <a:gd name="T49" fmla="*/ 57 h 257"/>
                <a:gd name="T50" fmla="*/ 22 w 322"/>
                <a:gd name="T51" fmla="*/ 143 h 257"/>
                <a:gd name="T52" fmla="*/ 33 w 322"/>
                <a:gd name="T53" fmla="*/ 151 h 257"/>
                <a:gd name="T54" fmla="*/ 193 w 322"/>
                <a:gd name="T55" fmla="*/ 151 h 257"/>
                <a:gd name="T56" fmla="*/ 203 w 322"/>
                <a:gd name="T57" fmla="*/ 140 h 257"/>
                <a:gd name="T58" fmla="*/ 65 w 322"/>
                <a:gd name="T59" fmla="*/ 87 h 257"/>
                <a:gd name="T60" fmla="*/ 54 w 322"/>
                <a:gd name="T61" fmla="*/ 97 h 257"/>
                <a:gd name="T62" fmla="*/ 65 w 322"/>
                <a:gd name="T63" fmla="*/ 108 h 257"/>
                <a:gd name="T64" fmla="*/ 203 w 322"/>
                <a:gd name="T65" fmla="*/ 108 h 257"/>
                <a:gd name="T66" fmla="*/ 214 w 322"/>
                <a:gd name="T67" fmla="*/ 97 h 257"/>
                <a:gd name="T68" fmla="*/ 203 w 322"/>
                <a:gd name="T69" fmla="*/ 87 h 257"/>
                <a:gd name="T70" fmla="*/ 65 w 322"/>
                <a:gd name="T71" fmla="*/ 87 h 257"/>
                <a:gd name="T72" fmla="*/ 75 w 322"/>
                <a:gd name="T73" fmla="*/ 215 h 257"/>
                <a:gd name="T74" fmla="*/ 54 w 322"/>
                <a:gd name="T75" fmla="*/ 236 h 257"/>
                <a:gd name="T76" fmla="*/ 75 w 322"/>
                <a:gd name="T77" fmla="*/ 257 h 257"/>
                <a:gd name="T78" fmla="*/ 97 w 322"/>
                <a:gd name="T79" fmla="*/ 236 h 257"/>
                <a:gd name="T80" fmla="*/ 75 w 322"/>
                <a:gd name="T81" fmla="*/ 215 h 257"/>
                <a:gd name="T82" fmla="*/ 214 w 322"/>
                <a:gd name="T83" fmla="*/ 215 h 257"/>
                <a:gd name="T84" fmla="*/ 193 w 322"/>
                <a:gd name="T85" fmla="*/ 236 h 257"/>
                <a:gd name="T86" fmla="*/ 214 w 322"/>
                <a:gd name="T87" fmla="*/ 257 h 257"/>
                <a:gd name="T88" fmla="*/ 235 w 322"/>
                <a:gd name="T89" fmla="*/ 236 h 257"/>
                <a:gd name="T90" fmla="*/ 214 w 322"/>
                <a:gd name="T91" fmla="*/ 2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" h="257">
                  <a:moveTo>
                    <a:pt x="313" y="22"/>
                  </a:moveTo>
                  <a:cubicBezTo>
                    <a:pt x="276" y="31"/>
                    <a:pt x="276" y="31"/>
                    <a:pt x="276" y="31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45" y="190"/>
                    <a:pt x="240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48" y="193"/>
                    <a:pt x="43" y="189"/>
                    <a:pt x="43" y="183"/>
                  </a:cubicBezTo>
                  <a:cubicBezTo>
                    <a:pt x="43" y="177"/>
                    <a:pt x="48" y="172"/>
                    <a:pt x="54" y="172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8" y="17"/>
                    <a:pt x="261" y="13"/>
                    <a:pt x="265" y="1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13" y="0"/>
                    <a:pt x="319" y="4"/>
                    <a:pt x="320" y="9"/>
                  </a:cubicBezTo>
                  <a:cubicBezTo>
                    <a:pt x="322" y="15"/>
                    <a:pt x="318" y="21"/>
                    <a:pt x="313" y="22"/>
                  </a:cubicBezTo>
                  <a:close/>
                  <a:moveTo>
                    <a:pt x="203" y="140"/>
                  </a:moveTo>
                  <a:cubicBezTo>
                    <a:pt x="203" y="134"/>
                    <a:pt x="199" y="129"/>
                    <a:pt x="193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20" y="65"/>
                    <a:pt x="225" y="61"/>
                    <a:pt x="225" y="55"/>
                  </a:cubicBezTo>
                  <a:cubicBezTo>
                    <a:pt x="225" y="49"/>
                    <a:pt x="220" y="44"/>
                    <a:pt x="2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8" y="44"/>
                    <a:pt x="5" y="46"/>
                    <a:pt x="3" y="48"/>
                  </a:cubicBezTo>
                  <a:cubicBezTo>
                    <a:pt x="1" y="51"/>
                    <a:pt x="0" y="54"/>
                    <a:pt x="1" y="5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4" y="147"/>
                    <a:pt x="28" y="151"/>
                    <a:pt x="33" y="151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99" y="151"/>
                    <a:pt x="203" y="146"/>
                    <a:pt x="203" y="140"/>
                  </a:cubicBezTo>
                  <a:close/>
                  <a:moveTo>
                    <a:pt x="65" y="87"/>
                  </a:moveTo>
                  <a:cubicBezTo>
                    <a:pt x="59" y="87"/>
                    <a:pt x="54" y="91"/>
                    <a:pt x="54" y="97"/>
                  </a:cubicBezTo>
                  <a:cubicBezTo>
                    <a:pt x="54" y="103"/>
                    <a:pt x="59" y="108"/>
                    <a:pt x="65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9" y="108"/>
                    <a:pt x="214" y="103"/>
                    <a:pt x="214" y="97"/>
                  </a:cubicBezTo>
                  <a:cubicBezTo>
                    <a:pt x="214" y="91"/>
                    <a:pt x="209" y="87"/>
                    <a:pt x="203" y="87"/>
                  </a:cubicBezTo>
                  <a:lnTo>
                    <a:pt x="65" y="87"/>
                  </a:lnTo>
                  <a:close/>
                  <a:moveTo>
                    <a:pt x="75" y="215"/>
                  </a:moveTo>
                  <a:cubicBezTo>
                    <a:pt x="64" y="215"/>
                    <a:pt x="54" y="224"/>
                    <a:pt x="54" y="236"/>
                  </a:cubicBezTo>
                  <a:cubicBezTo>
                    <a:pt x="54" y="248"/>
                    <a:pt x="64" y="257"/>
                    <a:pt x="75" y="257"/>
                  </a:cubicBezTo>
                  <a:cubicBezTo>
                    <a:pt x="87" y="257"/>
                    <a:pt x="97" y="248"/>
                    <a:pt x="97" y="236"/>
                  </a:cubicBezTo>
                  <a:cubicBezTo>
                    <a:pt x="97" y="224"/>
                    <a:pt x="87" y="215"/>
                    <a:pt x="75" y="215"/>
                  </a:cubicBezTo>
                  <a:close/>
                  <a:moveTo>
                    <a:pt x="214" y="215"/>
                  </a:moveTo>
                  <a:cubicBezTo>
                    <a:pt x="202" y="215"/>
                    <a:pt x="193" y="224"/>
                    <a:pt x="193" y="236"/>
                  </a:cubicBezTo>
                  <a:cubicBezTo>
                    <a:pt x="193" y="248"/>
                    <a:pt x="202" y="257"/>
                    <a:pt x="214" y="257"/>
                  </a:cubicBezTo>
                  <a:cubicBezTo>
                    <a:pt x="226" y="257"/>
                    <a:pt x="235" y="248"/>
                    <a:pt x="235" y="236"/>
                  </a:cubicBezTo>
                  <a:cubicBezTo>
                    <a:pt x="235" y="224"/>
                    <a:pt x="226" y="215"/>
                    <a:pt x="214" y="215"/>
                  </a:cubicBezTo>
                  <a:close/>
                </a:path>
              </a:pathLst>
            </a:custGeom>
            <a:solidFill>
              <a:srgbClr val="00AAE6"/>
            </a:solidFill>
            <a:ln w="3175"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B0F0"/>
                </a:solidFill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V="1">
              <a:off x="3239156" y="1660535"/>
              <a:ext cx="2582905" cy="742671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3100877" y="400328"/>
              <a:ext cx="2784587" cy="185166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6362671" y="1684305"/>
              <a:ext cx="2628000" cy="701967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  <a:headEnd type="arrow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6121400" y="584587"/>
              <a:ext cx="1" cy="504000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  <a:headEnd type="none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203400" y="-218770"/>
              <a:ext cx="1836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it-IT" sz="1400" b="1" dirty="0" err="1" smtClean="0">
                  <a:solidFill>
                    <a:srgbClr val="0097A9"/>
                  </a:solidFill>
                </a:rPr>
                <a:t>Peppol</a:t>
              </a:r>
              <a:endParaRPr lang="it-IT" sz="1400" b="1" dirty="0" smtClean="0">
                <a:solidFill>
                  <a:srgbClr val="0097A9"/>
                </a:solidFill>
              </a:endParaRPr>
            </a:p>
            <a:p>
              <a:pPr algn="ctr">
                <a:lnSpc>
                  <a:spcPts val="1500"/>
                </a:lnSpc>
              </a:pPr>
              <a:r>
                <a:rPr lang="it-IT" sz="1400" b="1" dirty="0" smtClean="0">
                  <a:solidFill>
                    <a:srgbClr val="0097A9"/>
                  </a:solidFill>
                </a:rPr>
                <a:t>SML</a:t>
              </a:r>
              <a:endParaRPr lang="it-IT" sz="1600" b="1" dirty="0">
                <a:solidFill>
                  <a:srgbClr val="0097A9"/>
                </a:solidFill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7"/>
            <a:srcRect l="45283" t="34066" r="48121" b="54587"/>
            <a:stretch/>
          </p:blipFill>
          <p:spPr>
            <a:xfrm>
              <a:off x="5953697" y="206850"/>
              <a:ext cx="335407" cy="360000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 rotWithShape="1">
            <a:blip r:embed="rId7"/>
            <a:srcRect l="45283" t="34066" r="48121" b="54587"/>
            <a:stretch/>
          </p:blipFill>
          <p:spPr>
            <a:xfrm>
              <a:off x="5953697" y="1531679"/>
              <a:ext cx="335407" cy="360000"/>
            </a:xfrm>
            <a:prstGeom prst="rect">
              <a:avLst/>
            </a:prstGeom>
          </p:spPr>
        </p:pic>
        <p:sp>
          <p:nvSpPr>
            <p:cNvPr id="117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203400" y="1078436"/>
              <a:ext cx="1836000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it-IT" sz="1400" b="1" dirty="0" err="1" smtClean="0">
                  <a:solidFill>
                    <a:srgbClr val="0097A9"/>
                  </a:solidFill>
                </a:rPr>
                <a:t>Peppol</a:t>
              </a:r>
              <a:endParaRPr lang="it-IT" sz="1400" b="1" dirty="0" smtClean="0">
                <a:solidFill>
                  <a:srgbClr val="0097A9"/>
                </a:solidFill>
              </a:endParaRPr>
            </a:p>
            <a:p>
              <a:pPr algn="ctr">
                <a:lnSpc>
                  <a:spcPts val="1600"/>
                </a:lnSpc>
              </a:pPr>
              <a:r>
                <a:rPr lang="it-IT" sz="1400" b="1" dirty="0" smtClean="0">
                  <a:solidFill>
                    <a:srgbClr val="0097A9"/>
                  </a:solidFill>
                </a:rPr>
                <a:t>SMP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10193118" y="2"/>
            <a:ext cx="2016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TextBox 60"/>
          <p:cNvSpPr txBox="1"/>
          <p:nvPr/>
        </p:nvSpPr>
        <p:spPr>
          <a:xfrm>
            <a:off x="10193135" y="1359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NSO </a:t>
            </a:r>
            <a:r>
              <a:rPr lang="it-IT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Trasmissione</a:t>
            </a:r>
            <a:endParaRPr lang="it-IT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65" y="2"/>
            <a:ext cx="2508336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extBox 64"/>
          <p:cNvSpPr txBox="1"/>
          <p:nvPr/>
        </p:nvSpPr>
        <p:spPr>
          <a:xfrm>
            <a:off x="212218" y="0"/>
            <a:ext cx="208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Scenario </a:t>
            </a:r>
            <a:r>
              <a:rPr lang="it-IT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completo</a:t>
            </a:r>
            <a:endParaRPr lang="it-IT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67891" y="203874"/>
            <a:ext cx="11736525" cy="6625391"/>
            <a:chOff x="867891" y="203874"/>
            <a:chExt cx="11736525" cy="6625391"/>
          </a:xfrm>
        </p:grpSpPr>
        <p:sp>
          <p:nvSpPr>
            <p:cNvPr id="71" name="TextBox 70"/>
            <p:cNvSpPr txBox="1"/>
            <p:nvPr/>
          </p:nvSpPr>
          <p:spPr>
            <a:xfrm>
              <a:off x="7830573" y="6469265"/>
              <a:ext cx="950901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00" dirty="0" smtClean="0">
                  <a:solidFill>
                    <a:schemeClr val="bg1">
                      <a:lumMod val="50000"/>
                    </a:schemeClr>
                  </a:solidFill>
                </a:rPr>
                <a:t>Corner 4</a:t>
              </a:r>
              <a:endParaRPr lang="it-IT" sz="1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20047" y="6469265"/>
              <a:ext cx="950901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00" dirty="0" smtClean="0">
                  <a:solidFill>
                    <a:schemeClr val="bg1">
                      <a:lumMod val="50000"/>
                    </a:schemeClr>
                  </a:solidFill>
                </a:rPr>
                <a:t>Corner 1</a:t>
              </a:r>
              <a:endParaRPr lang="it-IT" sz="1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CasellaDiTesto 56">
              <a:extLst>
                <a:ext uri="{FF2B5EF4-FFF2-40B4-BE49-F238E27FC236}">
                  <a16:creationId xmlns:a16="http://schemas.microsoft.com/office/drawing/2014/main" id="{17C950C6-EDE3-8844-9335-92E1D35F62D5}"/>
                </a:ext>
              </a:extLst>
            </p:cNvPr>
            <p:cNvSpPr txBox="1">
              <a:spLocks noChangeAspect="1"/>
            </p:cNvSpPr>
            <p:nvPr/>
          </p:nvSpPr>
          <p:spPr>
            <a:xfrm rot="19299343">
              <a:off x="870720" y="2194478"/>
              <a:ext cx="1224000" cy="118145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sz="1700" dirty="0">
                  <a:solidFill>
                    <a:schemeClr val="bg2">
                      <a:lumMod val="50000"/>
                    </a:schemeClr>
                  </a:solidFill>
                  <a:cs typeface="Microsoft Tai Le" panose="020B0502040204020203" pitchFamily="34" charset="0"/>
                </a:rPr>
                <a:t>Corner 2</a:t>
              </a:r>
            </a:p>
          </p:txBody>
        </p:sp>
        <p:sp>
          <p:nvSpPr>
            <p:cNvPr id="60" name="CasellaDiTesto 10">
              <a:extLst>
                <a:ext uri="{FF2B5EF4-FFF2-40B4-BE49-F238E27FC236}">
                  <a16:creationId xmlns:a16="http://schemas.microsoft.com/office/drawing/2014/main" id="{A9529CA9-7812-F440-B0E1-004F4A298B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1026" y="5361027"/>
              <a:ext cx="1240608" cy="133676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sz="3000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Public Administration</a:t>
              </a:r>
              <a:endParaRPr lang="it-IT" sz="30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  <p:sp>
          <p:nvSpPr>
            <p:cNvPr id="17" name="Ovale 25">
              <a:extLst>
                <a:ext uri="{FF2B5EF4-FFF2-40B4-BE49-F238E27FC236}">
                  <a16:creationId xmlns:a16="http://schemas.microsoft.com/office/drawing/2014/main" id="{A5FA5396-FFD3-674E-A0DA-9F495638DB5F}"/>
                </a:ext>
              </a:extLst>
            </p:cNvPr>
            <p:cNvSpPr>
              <a:spLocks/>
            </p:cNvSpPr>
            <p:nvPr/>
          </p:nvSpPr>
          <p:spPr>
            <a:xfrm>
              <a:off x="7851330" y="5548396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9" name="Immagine 27">
              <a:extLst>
                <a:ext uri="{FF2B5EF4-FFF2-40B4-BE49-F238E27FC236}">
                  <a16:creationId xmlns:a16="http://schemas.microsoft.com/office/drawing/2014/main" id="{1506E2A6-C1C1-F344-88E1-EDE839949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8450" y="5698579"/>
              <a:ext cx="525761" cy="540000"/>
            </a:xfrm>
            <a:prstGeom prst="rect">
              <a:avLst/>
            </a:prstGeom>
          </p:spPr>
        </p:pic>
        <p:sp>
          <p:nvSpPr>
            <p:cNvPr id="56" name="CasellaDiTesto 54">
              <a:extLst>
                <a:ext uri="{FF2B5EF4-FFF2-40B4-BE49-F238E27FC236}">
                  <a16:creationId xmlns:a16="http://schemas.microsoft.com/office/drawing/2014/main" id="{5C9B8DD0-6329-D542-A17A-B6BF60B71C3D}"/>
                </a:ext>
              </a:extLst>
            </p:cNvPr>
            <p:cNvSpPr txBox="1">
              <a:spLocks noChangeAspect="1"/>
            </p:cNvSpPr>
            <p:nvPr/>
          </p:nvSpPr>
          <p:spPr>
            <a:xfrm rot="2739068">
              <a:off x="7656975" y="2178637"/>
              <a:ext cx="1238778" cy="1154808"/>
            </a:xfrm>
            <a:prstGeom prst="rect">
              <a:avLst/>
            </a:prstGeom>
            <a:noFill/>
          </p:spPr>
          <p:txBody>
            <a:bodyPr spcFirstLastPara="1" wrap="square" numCol="1" rtlCol="0">
              <a:prstTxWarp prst="textArchUp">
                <a:avLst/>
              </a:prstTxWarp>
              <a:spAutoFit/>
            </a:bodyPr>
            <a:lstStyle>
              <a:defPPr>
                <a:defRPr lang="it-IT"/>
              </a:defPPr>
              <a:lvl2pPr marL="0" lvl="1" algn="ctr">
                <a:defRPr>
                  <a:solidFill>
                    <a:schemeClr val="bg2">
                      <a:lumMod val="50000"/>
                    </a:schemeClr>
                  </a:solidFill>
                  <a:cs typeface="Microsoft Tai Le" panose="020B0502040204020203" pitchFamily="34" charset="0"/>
                </a:defRPr>
              </a:lvl2pPr>
            </a:lstStyle>
            <a:p>
              <a:pPr lvl="1"/>
              <a:r>
                <a:rPr lang="it-IT" sz="1700" dirty="0"/>
                <a:t>Corner 3</a:t>
              </a:r>
            </a:p>
          </p:txBody>
        </p:sp>
        <p:sp>
          <p:nvSpPr>
            <p:cNvPr id="59" name="Ovale 53">
              <a:extLst>
                <a:ext uri="{FF2B5EF4-FFF2-40B4-BE49-F238E27FC236}">
                  <a16:creationId xmlns:a16="http://schemas.microsoft.com/office/drawing/2014/main" id="{1A5F4569-9E6E-904B-B5B1-DF0E5B6EB786}"/>
                </a:ext>
              </a:extLst>
            </p:cNvPr>
            <p:cNvSpPr/>
            <p:nvPr/>
          </p:nvSpPr>
          <p:spPr>
            <a:xfrm>
              <a:off x="7851330" y="2311416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</a:t>
              </a:r>
            </a:p>
          </p:txBody>
        </p:sp>
        <p:sp>
          <p:nvSpPr>
            <p:cNvPr id="63" name="Ovale 52">
              <a:extLst>
                <a:ext uri="{FF2B5EF4-FFF2-40B4-BE49-F238E27FC236}">
                  <a16:creationId xmlns:a16="http://schemas.microsoft.com/office/drawing/2014/main" id="{E8F33FAB-A4BB-AA43-928A-5A1102A1F91A}"/>
                </a:ext>
              </a:extLst>
            </p:cNvPr>
            <p:cNvSpPr/>
            <p:nvPr/>
          </p:nvSpPr>
          <p:spPr>
            <a:xfrm>
              <a:off x="1045497" y="2311416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1495497" y="3404939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3976577" y="2815250"/>
              <a:ext cx="183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Peppol</a:t>
              </a:r>
              <a:r>
                <a:rPr lang="it-IT" sz="1200" dirty="0" smtClean="0">
                  <a:solidFill>
                    <a:schemeClr val="bg1">
                      <a:lumMod val="50000"/>
                    </a:schemeClr>
                  </a:solidFill>
                </a:rPr>
                <a:t> Network</a:t>
              </a:r>
              <a:endParaRPr lang="it-IT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2076250" y="942938"/>
              <a:ext cx="5962200" cy="161870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7383330" y="203874"/>
              <a:ext cx="1836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it-IT" sz="1400" b="1" dirty="0" err="1" smtClean="0">
                  <a:solidFill>
                    <a:srgbClr val="0097A9"/>
                  </a:solidFill>
                </a:rPr>
                <a:t>Peppol</a:t>
              </a:r>
              <a:endParaRPr lang="it-IT" sz="1400" b="1" dirty="0" smtClean="0">
                <a:solidFill>
                  <a:srgbClr val="0097A9"/>
                </a:solidFill>
              </a:endParaRPr>
            </a:p>
            <a:p>
              <a:pPr algn="ctr">
                <a:lnSpc>
                  <a:spcPts val="1500"/>
                </a:lnSpc>
              </a:pPr>
              <a:r>
                <a:rPr lang="it-IT" sz="1400" b="1" dirty="0" smtClean="0">
                  <a:solidFill>
                    <a:srgbClr val="0097A9"/>
                  </a:solidFill>
                </a:rPr>
                <a:t>National SMP</a:t>
              </a:r>
              <a:endParaRPr lang="it-IT" sz="1600" b="1" dirty="0">
                <a:solidFill>
                  <a:srgbClr val="0097A9"/>
                </a:solidFill>
              </a:endParaRP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3"/>
            <a:srcRect l="45283" t="34066" r="48121" b="54587"/>
            <a:stretch/>
          </p:blipFill>
          <p:spPr>
            <a:xfrm>
              <a:off x="8133627" y="656605"/>
              <a:ext cx="335407" cy="360000"/>
            </a:xfrm>
            <a:prstGeom prst="rect">
              <a:avLst/>
            </a:prstGeom>
          </p:spPr>
        </p:pic>
        <p:cxnSp>
          <p:nvCxnSpPr>
            <p:cNvPr id="78" name="Straight Arrow Connector 77"/>
            <p:cNvCxnSpPr/>
            <p:nvPr/>
          </p:nvCxnSpPr>
          <p:spPr>
            <a:xfrm flipV="1">
              <a:off x="1957255" y="818648"/>
              <a:ext cx="2700000" cy="1549085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3976577" y="203874"/>
              <a:ext cx="1836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it-IT" sz="1400" b="1" dirty="0" err="1" smtClean="0">
                  <a:solidFill>
                    <a:srgbClr val="0097A9"/>
                  </a:solidFill>
                </a:rPr>
                <a:t>Peppol</a:t>
              </a:r>
              <a:endParaRPr lang="it-IT" sz="1400" b="1" dirty="0" smtClean="0">
                <a:solidFill>
                  <a:srgbClr val="0097A9"/>
                </a:solidFill>
              </a:endParaRPr>
            </a:p>
            <a:p>
              <a:pPr algn="ctr">
                <a:lnSpc>
                  <a:spcPts val="1500"/>
                </a:lnSpc>
              </a:pPr>
              <a:r>
                <a:rPr lang="it-IT" sz="1400" b="1" dirty="0" smtClean="0">
                  <a:solidFill>
                    <a:srgbClr val="0097A9"/>
                  </a:solidFill>
                </a:rPr>
                <a:t>SML</a:t>
              </a:r>
              <a:endParaRPr lang="it-IT" sz="1600" b="1" dirty="0">
                <a:solidFill>
                  <a:srgbClr val="0097A9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/>
            <a:srcRect l="45283" t="34066" r="48121" b="54587"/>
            <a:stretch/>
          </p:blipFill>
          <p:spPr>
            <a:xfrm>
              <a:off x="4726874" y="656605"/>
              <a:ext cx="335407" cy="360000"/>
            </a:xfrm>
            <a:prstGeom prst="rect">
              <a:avLst/>
            </a:prstGeom>
          </p:spPr>
        </p:pic>
        <p:sp>
          <p:nvSpPr>
            <p:cNvPr id="9" name="CasellaDiTesto 14">
              <a:extLst>
                <a:ext uri="{FF2B5EF4-FFF2-40B4-BE49-F238E27FC236}">
                  <a16:creationId xmlns:a16="http://schemas.microsoft.com/office/drawing/2014/main" id="{01DA726A-0F26-8D46-B4BB-FC1ADDFDC8C0}"/>
                </a:ext>
              </a:extLst>
            </p:cNvPr>
            <p:cNvSpPr txBox="1">
              <a:spLocks noChangeAspect="1"/>
            </p:cNvSpPr>
            <p:nvPr/>
          </p:nvSpPr>
          <p:spPr>
            <a:xfrm rot="226707">
              <a:off x="877756" y="5395119"/>
              <a:ext cx="1180211" cy="110131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Supplier</a:t>
              </a:r>
              <a:endParaRPr lang="it-IT" sz="20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  <p:sp>
          <p:nvSpPr>
            <p:cNvPr id="16" name="Ovale 24">
              <a:extLst>
                <a:ext uri="{FF2B5EF4-FFF2-40B4-BE49-F238E27FC236}">
                  <a16:creationId xmlns:a16="http://schemas.microsoft.com/office/drawing/2014/main" id="{50D8BFA5-6756-CD44-BB0B-98D8D9BB7267}"/>
                </a:ext>
              </a:extLst>
            </p:cNvPr>
            <p:cNvSpPr>
              <a:spLocks/>
            </p:cNvSpPr>
            <p:nvPr/>
          </p:nvSpPr>
          <p:spPr>
            <a:xfrm>
              <a:off x="1045497" y="5548396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8" name="Immagine 26">
              <a:extLst>
                <a:ext uri="{FF2B5EF4-FFF2-40B4-BE49-F238E27FC236}">
                  <a16:creationId xmlns:a16="http://schemas.microsoft.com/office/drawing/2014/main" id="{23150A83-BBFF-624C-BAA4-3732F8C70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617" y="5728396"/>
              <a:ext cx="525761" cy="540000"/>
            </a:xfrm>
            <a:prstGeom prst="rect">
              <a:avLst/>
            </a:prstGeom>
          </p:spPr>
        </p:pic>
        <p:sp>
          <p:nvSpPr>
            <p:cNvPr id="62" name="Ovale 53">
              <a:extLst>
                <a:ext uri="{FF2B5EF4-FFF2-40B4-BE49-F238E27FC236}">
                  <a16:creationId xmlns:a16="http://schemas.microsoft.com/office/drawing/2014/main" id="{1A5F4569-9E6E-904B-B5B1-DF0E5B6EB786}"/>
                </a:ext>
              </a:extLst>
            </p:cNvPr>
            <p:cNvSpPr/>
            <p:nvPr/>
          </p:nvSpPr>
          <p:spPr>
            <a:xfrm>
              <a:off x="10061133" y="3827562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73" name="Immagine 83">
              <a:extLst>
                <a:ext uri="{FF2B5EF4-FFF2-40B4-BE49-F238E27FC236}">
                  <a16:creationId xmlns:a16="http://schemas.microsoft.com/office/drawing/2014/main" id="{81795359-13CA-6E4C-903E-D608F34F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5379" y="4007562"/>
              <a:ext cx="531507" cy="54000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7509330" y="1962100"/>
              <a:ext cx="1584000" cy="15840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3"/>
            <a:srcRect l="45283" t="34066" r="48121" b="54587"/>
            <a:stretch/>
          </p:blipFill>
          <p:spPr>
            <a:xfrm>
              <a:off x="11518713" y="656605"/>
              <a:ext cx="335407" cy="360000"/>
            </a:xfrm>
            <a:prstGeom prst="rect">
              <a:avLst/>
            </a:prstGeom>
          </p:spPr>
        </p:pic>
        <p:sp>
          <p:nvSpPr>
            <p:cNvPr id="98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10768416" y="396235"/>
              <a:ext cx="1836000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it-IT" sz="1600" b="1" dirty="0" smtClean="0">
                  <a:solidFill>
                    <a:srgbClr val="0097A9"/>
                  </a:solidFill>
                </a:rPr>
                <a:t>IPA</a:t>
              </a:r>
              <a:endParaRPr lang="it-IT" sz="1600" b="1" dirty="0">
                <a:solidFill>
                  <a:srgbClr val="0097A9"/>
                </a:solidFill>
              </a:endParaRPr>
            </a:p>
          </p:txBody>
        </p:sp>
        <p:sp>
          <p:nvSpPr>
            <p:cNvPr id="99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9082932" y="565828"/>
              <a:ext cx="1836000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400" b="1" dirty="0" smtClean="0">
                  <a:solidFill>
                    <a:schemeClr val="bg1">
                      <a:lumMod val="50000"/>
                    </a:schemeClr>
                  </a:solidFill>
                </a:rPr>
                <a:t>1 Participant ID: 1 UF</a:t>
              </a:r>
              <a:endParaRPr lang="it-IT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867891" y="4149239"/>
              <a:ext cx="498454" cy="311401"/>
              <a:chOff x="867891" y="4236161"/>
              <a:chExt cx="498454" cy="311401"/>
            </a:xfrm>
          </p:grpSpPr>
          <p:pic>
            <p:nvPicPr>
              <p:cNvPr id="95" name="Immagine 41">
                <a:extLst>
                  <a:ext uri="{FF2B5EF4-FFF2-40B4-BE49-F238E27FC236}">
                    <a16:creationId xmlns:a16="http://schemas.microsoft.com/office/drawing/2014/main" id="{9EE94B9D-264E-FC4A-ADA4-9943EC486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891" y="4236161"/>
                <a:ext cx="303189" cy="311401"/>
              </a:xfrm>
              <a:prstGeom prst="rect">
                <a:avLst/>
              </a:prstGeom>
            </p:spPr>
          </p:pic>
          <p:pic>
            <p:nvPicPr>
              <p:cNvPr id="46" name="Picture 19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4643" y="4285700"/>
                <a:ext cx="211702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8" name="Picture 19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092" y="6096047"/>
              <a:ext cx="211702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337263" y="6073242"/>
              <a:ext cx="8354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>
                  <a:solidFill>
                    <a:schemeClr val="bg1">
                      <a:lumMod val="50000"/>
                    </a:schemeClr>
                  </a:solidFill>
                </a:rPr>
                <a:t>UBL format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37263" y="6406636"/>
              <a:ext cx="11785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FatturaPA</a:t>
              </a:r>
              <a:r>
                <a:rPr lang="it-IT" sz="1100" dirty="0" smtClean="0">
                  <a:solidFill>
                    <a:schemeClr val="bg1">
                      <a:lumMod val="50000"/>
                    </a:schemeClr>
                  </a:solidFill>
                </a:rPr>
                <a:t> format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4" name="Immagine 41">
              <a:extLst>
                <a:ext uri="{FF2B5EF4-FFF2-40B4-BE49-F238E27FC236}">
                  <a16:creationId xmlns:a16="http://schemas.microsoft.com/office/drawing/2014/main" id="{9EE94B9D-264E-FC4A-ADA4-9943EC486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6507" y="4628088"/>
              <a:ext cx="303189" cy="311401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4645350" y="2365273"/>
              <a:ext cx="498454" cy="311401"/>
              <a:chOff x="4633533" y="2365273"/>
              <a:chExt cx="498454" cy="311401"/>
            </a:xfrm>
          </p:grpSpPr>
          <p:pic>
            <p:nvPicPr>
              <p:cNvPr id="61" name="Immagine 41">
                <a:extLst>
                  <a:ext uri="{FF2B5EF4-FFF2-40B4-BE49-F238E27FC236}">
                    <a16:creationId xmlns:a16="http://schemas.microsoft.com/office/drawing/2014/main" id="{9EE94B9D-264E-FC4A-ADA4-9943EC486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533" y="2365273"/>
                <a:ext cx="303189" cy="311401"/>
              </a:xfrm>
              <a:prstGeom prst="rect">
                <a:avLst/>
              </a:prstGeom>
            </p:spPr>
          </p:pic>
          <p:pic>
            <p:nvPicPr>
              <p:cNvPr id="65" name="Picture 19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0285" y="2414812"/>
                <a:ext cx="211702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68" name="Straight Arrow Connector 67"/>
            <p:cNvCxnSpPr/>
            <p:nvPr/>
          </p:nvCxnSpPr>
          <p:spPr>
            <a:xfrm>
              <a:off x="8781474" y="2946400"/>
              <a:ext cx="1109361" cy="82036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 rot="2198379">
              <a:off x="8478068" y="3433610"/>
              <a:ext cx="180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050" dirty="0">
                  <a:solidFill>
                    <a:schemeClr val="bg1">
                      <a:lumMod val="50000"/>
                    </a:schemeClr>
                  </a:solidFill>
                </a:rPr>
                <a:t>PEC, FTP, WS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 rot="19280405">
              <a:off x="8732054" y="4993871"/>
              <a:ext cx="180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050" dirty="0">
                  <a:solidFill>
                    <a:schemeClr val="bg1">
                      <a:lumMod val="50000"/>
                    </a:schemeClr>
                  </a:solidFill>
                </a:rPr>
                <a:t>PEC, FTP, WS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1" name="Picture 80"/>
            <p:cNvPicPr>
              <a:picLocks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59" t="15007" r="1699" b="20869"/>
            <a:stretch/>
          </p:blipFill>
          <p:spPr>
            <a:xfrm>
              <a:off x="9183530" y="4682683"/>
              <a:ext cx="208120" cy="202211"/>
            </a:xfrm>
            <a:prstGeom prst="roundRect">
              <a:avLst/>
            </a:prstGeom>
          </p:spPr>
        </p:pic>
        <p:cxnSp>
          <p:nvCxnSpPr>
            <p:cNvPr id="84" name="Straight Arrow Connector 83"/>
            <p:cNvCxnSpPr/>
            <p:nvPr/>
          </p:nvCxnSpPr>
          <p:spPr>
            <a:xfrm flipH="1">
              <a:off x="8926327" y="4628877"/>
              <a:ext cx="1122686" cy="87619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19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1896" y="4675788"/>
              <a:ext cx="211702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" name="Group 89"/>
            <p:cNvGrpSpPr/>
            <p:nvPr/>
          </p:nvGrpSpPr>
          <p:grpSpPr>
            <a:xfrm>
              <a:off x="9411207" y="3063976"/>
              <a:ext cx="492662" cy="311401"/>
              <a:chOff x="9411207" y="3063976"/>
              <a:chExt cx="492662" cy="311401"/>
            </a:xfrm>
          </p:grpSpPr>
          <p:pic>
            <p:nvPicPr>
              <p:cNvPr id="100" name="Immagine 41">
                <a:extLst>
                  <a:ext uri="{FF2B5EF4-FFF2-40B4-BE49-F238E27FC236}">
                    <a16:creationId xmlns:a16="http://schemas.microsoft.com/office/drawing/2014/main" id="{9EE94B9D-264E-FC4A-ADA4-9943EC486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1207" y="3063976"/>
                <a:ext cx="303189" cy="311401"/>
              </a:xfrm>
              <a:prstGeom prst="rect">
                <a:avLst/>
              </a:prstGeom>
            </p:spPr>
          </p:pic>
          <p:pic>
            <p:nvPicPr>
              <p:cNvPr id="67" name="Picture 19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2167" y="3111676"/>
                <a:ext cx="211702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5" name="Straight Arrow Connector 84"/>
            <p:cNvCxnSpPr/>
            <p:nvPr/>
          </p:nvCxnSpPr>
          <p:spPr>
            <a:xfrm rot="5400000" flipV="1">
              <a:off x="4894577" y="-64584"/>
              <a:ext cx="0" cy="5652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/>
            <p:cNvPicPr>
              <a:picLocks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59" t="15007" r="1699" b="20869"/>
            <a:stretch/>
          </p:blipFill>
          <p:spPr>
            <a:xfrm>
              <a:off x="4159092" y="6436336"/>
              <a:ext cx="208120" cy="202211"/>
            </a:xfrm>
            <a:prstGeom prst="roundRect">
              <a:avLst/>
            </a:prstGeom>
          </p:spPr>
        </p:pic>
        <p:cxnSp>
          <p:nvCxnSpPr>
            <p:cNvPr id="20" name="Elbow Connector 19"/>
            <p:cNvCxnSpPr/>
            <p:nvPr/>
          </p:nvCxnSpPr>
          <p:spPr>
            <a:xfrm rot="5400000" flipH="1" flipV="1">
              <a:off x="7896481" y="2268605"/>
              <a:ext cx="5012813" cy="2608206"/>
            </a:xfrm>
            <a:prstGeom prst="bentConnector3">
              <a:avLst>
                <a:gd name="adj1" fmla="val -163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  <a:headEnd type="none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5119000" y="836343"/>
              <a:ext cx="2880000" cy="525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  <a:headEnd type="arrow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8560932" y="836343"/>
              <a:ext cx="2880000" cy="525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  <a:headEnd type="arrow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sellaDiTesto 54">
              <a:extLst>
                <a:ext uri="{FF2B5EF4-FFF2-40B4-BE49-F238E27FC236}">
                  <a16:creationId xmlns:a16="http://schemas.microsoft.com/office/drawing/2014/main" id="{5C9B8DD0-6329-D542-A17A-B6BF60B71C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903869" y="3685679"/>
              <a:ext cx="1188456" cy="1154808"/>
            </a:xfrm>
            <a:prstGeom prst="rect">
              <a:avLst/>
            </a:prstGeom>
            <a:noFill/>
          </p:spPr>
          <p:txBody>
            <a:bodyPr spcFirstLastPara="1" wrap="square" numCol="1" rtlCol="0">
              <a:prstTxWarp prst="textArchUp">
                <a:avLst>
                  <a:gd name="adj" fmla="val 11161042"/>
                </a:avLst>
              </a:prstTxWarp>
              <a:spAutoFit/>
            </a:bodyPr>
            <a:lstStyle>
              <a:defPPr>
                <a:defRPr lang="it-IT"/>
              </a:defPPr>
              <a:lvl2pPr marL="0" lvl="1" algn="ctr">
                <a:defRPr>
                  <a:solidFill>
                    <a:schemeClr val="bg2">
                      <a:lumMod val="50000"/>
                    </a:schemeClr>
                  </a:solidFill>
                  <a:cs typeface="Microsoft Tai Le" panose="020B0502040204020203" pitchFamily="34" charset="0"/>
                </a:defRPr>
              </a:lvl2pPr>
            </a:lstStyle>
            <a:p>
              <a:pPr lvl="1"/>
              <a:r>
                <a:rPr lang="it-IT" sz="4400" b="1" dirty="0" smtClean="0"/>
                <a:t>SDI</a:t>
              </a:r>
              <a:r>
                <a:rPr lang="it-IT" sz="3200" b="1" dirty="0" smtClean="0"/>
                <a:t> </a:t>
              </a:r>
              <a:r>
                <a:rPr lang="it-IT" sz="1700" b="1" dirty="0" smtClean="0"/>
                <a:t> </a:t>
              </a:r>
              <a:r>
                <a:rPr lang="it-IT" sz="2800" b="1" dirty="0"/>
                <a:t>S</a:t>
              </a:r>
              <a:r>
                <a:rPr lang="it-IT" sz="2800" b="1" dirty="0" smtClean="0"/>
                <a:t>istema di Interscambio</a:t>
              </a:r>
              <a:endParaRPr lang="it-IT" sz="2800" b="1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0" y="2"/>
            <a:ext cx="2911685" cy="729193"/>
            <a:chOff x="480" y="2"/>
            <a:chExt cx="2911685" cy="729193"/>
          </a:xfrm>
        </p:grpSpPr>
        <p:sp>
          <p:nvSpPr>
            <p:cNvPr id="82" name="Rectangle 81"/>
            <p:cNvSpPr/>
            <p:nvPr/>
          </p:nvSpPr>
          <p:spPr>
            <a:xfrm>
              <a:off x="480" y="2"/>
              <a:ext cx="2911685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18831" y="13590"/>
              <a:ext cx="2274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Trasmissione fattura</a:t>
              </a:r>
              <a:endParaRPr lang="it-IT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80" y="348613"/>
              <a:ext cx="1365865" cy="380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1587" y="362201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Fattura</a:t>
              </a:r>
              <a:endParaRPr lang="it-IT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8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4537" y="217973"/>
            <a:ext cx="10497788" cy="6611292"/>
            <a:chOff x="594537" y="217973"/>
            <a:chExt cx="10497788" cy="6611292"/>
          </a:xfrm>
        </p:grpSpPr>
        <p:sp>
          <p:nvSpPr>
            <p:cNvPr id="71" name="TextBox 70"/>
            <p:cNvSpPr txBox="1"/>
            <p:nvPr/>
          </p:nvSpPr>
          <p:spPr>
            <a:xfrm>
              <a:off x="7830573" y="6469265"/>
              <a:ext cx="950901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00" dirty="0" smtClean="0">
                  <a:solidFill>
                    <a:schemeClr val="bg1">
                      <a:lumMod val="50000"/>
                    </a:schemeClr>
                  </a:solidFill>
                </a:rPr>
                <a:t>Corner 4</a:t>
              </a:r>
              <a:endParaRPr lang="it-IT" sz="1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14679" y="6469265"/>
              <a:ext cx="950901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00" dirty="0" smtClean="0">
                  <a:solidFill>
                    <a:schemeClr val="bg1">
                      <a:lumMod val="50000"/>
                    </a:schemeClr>
                  </a:solidFill>
                </a:rPr>
                <a:t>Corner 1</a:t>
              </a:r>
              <a:endParaRPr lang="it-IT" sz="1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5" name="Immagine 37">
              <a:extLst>
                <a:ext uri="{FF2B5EF4-FFF2-40B4-BE49-F238E27FC236}">
                  <a16:creationId xmlns:a16="http://schemas.microsoft.com/office/drawing/2014/main" id="{FF4FB1CD-989C-8F4B-92C0-775B6F8E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3878" y="3072587"/>
              <a:ext cx="259973" cy="267014"/>
            </a:xfrm>
            <a:prstGeom prst="rect">
              <a:avLst/>
            </a:prstGeom>
          </p:spPr>
        </p:pic>
        <p:pic>
          <p:nvPicPr>
            <p:cNvPr id="61" name="Immagine 37">
              <a:extLst>
                <a:ext uri="{FF2B5EF4-FFF2-40B4-BE49-F238E27FC236}">
                  <a16:creationId xmlns:a16="http://schemas.microsoft.com/office/drawing/2014/main" id="{FF4FB1CD-989C-8F4B-92C0-775B6F8E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922" y="4666899"/>
              <a:ext cx="259973" cy="267014"/>
            </a:xfrm>
            <a:prstGeom prst="rect">
              <a:avLst/>
            </a:prstGeom>
          </p:spPr>
        </p:pic>
        <p:sp>
          <p:nvSpPr>
            <p:cNvPr id="64" name="CasellaDiTesto 56">
              <a:extLst>
                <a:ext uri="{FF2B5EF4-FFF2-40B4-BE49-F238E27FC236}">
                  <a16:creationId xmlns:a16="http://schemas.microsoft.com/office/drawing/2014/main" id="{17C950C6-EDE3-8844-9335-92E1D35F62D5}"/>
                </a:ext>
              </a:extLst>
            </p:cNvPr>
            <p:cNvSpPr txBox="1">
              <a:spLocks noChangeAspect="1"/>
            </p:cNvSpPr>
            <p:nvPr/>
          </p:nvSpPr>
          <p:spPr>
            <a:xfrm rot="18719328">
              <a:off x="870720" y="2194478"/>
              <a:ext cx="1224000" cy="118145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sz="1700" dirty="0">
                  <a:solidFill>
                    <a:schemeClr val="bg2">
                      <a:lumMod val="50000"/>
                    </a:schemeClr>
                  </a:solidFill>
                  <a:cs typeface="Microsoft Tai Le" panose="020B0502040204020203" pitchFamily="34" charset="0"/>
                </a:rPr>
                <a:t>Corner 2</a:t>
              </a:r>
            </a:p>
          </p:txBody>
        </p:sp>
        <p:sp>
          <p:nvSpPr>
            <p:cNvPr id="17" name="Ovale 25">
              <a:extLst>
                <a:ext uri="{FF2B5EF4-FFF2-40B4-BE49-F238E27FC236}">
                  <a16:creationId xmlns:a16="http://schemas.microsoft.com/office/drawing/2014/main" id="{A5FA5396-FFD3-674E-A0DA-9F495638DB5F}"/>
                </a:ext>
              </a:extLst>
            </p:cNvPr>
            <p:cNvSpPr>
              <a:spLocks/>
            </p:cNvSpPr>
            <p:nvPr/>
          </p:nvSpPr>
          <p:spPr>
            <a:xfrm>
              <a:off x="7856023" y="5548396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9" name="Immagine 27">
              <a:extLst>
                <a:ext uri="{FF2B5EF4-FFF2-40B4-BE49-F238E27FC236}">
                  <a16:creationId xmlns:a16="http://schemas.microsoft.com/office/drawing/2014/main" id="{1506E2A6-C1C1-F344-88E1-EDE839949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3143" y="5698579"/>
              <a:ext cx="525761" cy="540000"/>
            </a:xfrm>
            <a:prstGeom prst="rect">
              <a:avLst/>
            </a:prstGeom>
          </p:spPr>
        </p:pic>
        <p:sp>
          <p:nvSpPr>
            <p:cNvPr id="56" name="CasellaDiTesto 54">
              <a:extLst>
                <a:ext uri="{FF2B5EF4-FFF2-40B4-BE49-F238E27FC236}">
                  <a16:creationId xmlns:a16="http://schemas.microsoft.com/office/drawing/2014/main" id="{5C9B8DD0-6329-D542-A17A-B6BF60B71C3D}"/>
                </a:ext>
              </a:extLst>
            </p:cNvPr>
            <p:cNvSpPr txBox="1">
              <a:spLocks noChangeAspect="1"/>
            </p:cNvSpPr>
            <p:nvPr/>
          </p:nvSpPr>
          <p:spPr>
            <a:xfrm rot="2739068">
              <a:off x="7656975" y="2178637"/>
              <a:ext cx="1238778" cy="1154808"/>
            </a:xfrm>
            <a:prstGeom prst="rect">
              <a:avLst/>
            </a:prstGeom>
            <a:noFill/>
          </p:spPr>
          <p:txBody>
            <a:bodyPr spcFirstLastPara="1" wrap="square" numCol="1" rtlCol="0">
              <a:prstTxWarp prst="textArchUp">
                <a:avLst/>
              </a:prstTxWarp>
              <a:spAutoFit/>
            </a:bodyPr>
            <a:lstStyle>
              <a:defPPr>
                <a:defRPr lang="it-IT"/>
              </a:defPPr>
              <a:lvl2pPr marL="0" lvl="1" algn="ctr">
                <a:defRPr>
                  <a:solidFill>
                    <a:schemeClr val="bg2">
                      <a:lumMod val="50000"/>
                    </a:schemeClr>
                  </a:solidFill>
                  <a:cs typeface="Microsoft Tai Le" panose="020B0502040204020203" pitchFamily="34" charset="0"/>
                </a:defRPr>
              </a:lvl2pPr>
            </a:lstStyle>
            <a:p>
              <a:pPr lvl="1"/>
              <a:r>
                <a:rPr lang="it-IT" sz="1700" dirty="0"/>
                <a:t>Corner 3</a:t>
              </a:r>
            </a:p>
          </p:txBody>
        </p:sp>
        <p:sp>
          <p:nvSpPr>
            <p:cNvPr id="59" name="Ovale 53">
              <a:extLst>
                <a:ext uri="{FF2B5EF4-FFF2-40B4-BE49-F238E27FC236}">
                  <a16:creationId xmlns:a16="http://schemas.microsoft.com/office/drawing/2014/main" id="{1A5F4569-9E6E-904B-B5B1-DF0E5B6EB786}"/>
                </a:ext>
              </a:extLst>
            </p:cNvPr>
            <p:cNvSpPr/>
            <p:nvPr/>
          </p:nvSpPr>
          <p:spPr>
            <a:xfrm>
              <a:off x="7856023" y="2311416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</a:t>
              </a:r>
            </a:p>
          </p:txBody>
        </p:sp>
        <p:sp>
          <p:nvSpPr>
            <p:cNvPr id="63" name="Ovale 52">
              <a:extLst>
                <a:ext uri="{FF2B5EF4-FFF2-40B4-BE49-F238E27FC236}">
                  <a16:creationId xmlns:a16="http://schemas.microsoft.com/office/drawing/2014/main" id="{E8F33FAB-A4BB-AA43-928A-5A1102A1F91A}"/>
                </a:ext>
              </a:extLst>
            </p:cNvPr>
            <p:cNvSpPr/>
            <p:nvPr/>
          </p:nvSpPr>
          <p:spPr>
            <a:xfrm>
              <a:off x="1062537" y="2311416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1512537" y="3404939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3964760" y="2815250"/>
              <a:ext cx="1836000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300" dirty="0" smtClean="0">
                  <a:solidFill>
                    <a:srgbClr val="00AAE6"/>
                  </a:solidFill>
                </a:rPr>
                <a:t>INVOICE RESPONSE</a:t>
              </a:r>
              <a:endParaRPr lang="it-IT" sz="1300" dirty="0">
                <a:solidFill>
                  <a:srgbClr val="00AAE6"/>
                </a:solidFill>
              </a:endParaRP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/>
            <a:srcRect l="45283" t="34066" r="48121" b="54587"/>
            <a:stretch/>
          </p:blipFill>
          <p:spPr>
            <a:xfrm>
              <a:off x="1344834" y="656605"/>
              <a:ext cx="335407" cy="360000"/>
            </a:xfrm>
            <a:prstGeom prst="rect">
              <a:avLst/>
            </a:prstGeom>
          </p:spPr>
        </p:pic>
        <p:sp>
          <p:nvSpPr>
            <p:cNvPr id="79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3954821" y="217973"/>
              <a:ext cx="1836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it-IT" sz="1400" b="1" dirty="0" err="1" smtClean="0">
                  <a:solidFill>
                    <a:srgbClr val="0097A9"/>
                  </a:solidFill>
                </a:rPr>
                <a:t>Peppol</a:t>
              </a:r>
              <a:endParaRPr lang="it-IT" sz="1400" b="1" dirty="0" smtClean="0">
                <a:solidFill>
                  <a:srgbClr val="0097A9"/>
                </a:solidFill>
              </a:endParaRPr>
            </a:p>
            <a:p>
              <a:pPr algn="ctr">
                <a:lnSpc>
                  <a:spcPts val="1500"/>
                </a:lnSpc>
              </a:pPr>
              <a:r>
                <a:rPr lang="it-IT" sz="1400" b="1" dirty="0" smtClean="0">
                  <a:solidFill>
                    <a:srgbClr val="0097A9"/>
                  </a:solidFill>
                </a:rPr>
                <a:t>SML</a:t>
              </a:r>
              <a:endParaRPr lang="it-IT" sz="1600" b="1" dirty="0">
                <a:solidFill>
                  <a:srgbClr val="0097A9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4"/>
            <a:srcRect l="45283" t="34066" r="48121" b="54587"/>
            <a:stretch/>
          </p:blipFill>
          <p:spPr>
            <a:xfrm>
              <a:off x="4715057" y="656605"/>
              <a:ext cx="335407" cy="360000"/>
            </a:xfrm>
            <a:prstGeom prst="rect">
              <a:avLst/>
            </a:prstGeom>
          </p:spPr>
        </p:pic>
        <p:sp>
          <p:nvSpPr>
            <p:cNvPr id="16" name="Ovale 24">
              <a:extLst>
                <a:ext uri="{FF2B5EF4-FFF2-40B4-BE49-F238E27FC236}">
                  <a16:creationId xmlns:a16="http://schemas.microsoft.com/office/drawing/2014/main" id="{50D8BFA5-6756-CD44-BB0B-98D8D9BB7267}"/>
                </a:ext>
              </a:extLst>
            </p:cNvPr>
            <p:cNvSpPr>
              <a:spLocks/>
            </p:cNvSpPr>
            <p:nvPr/>
          </p:nvSpPr>
          <p:spPr>
            <a:xfrm>
              <a:off x="1045497" y="5548396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8" name="Immagine 26">
              <a:extLst>
                <a:ext uri="{FF2B5EF4-FFF2-40B4-BE49-F238E27FC236}">
                  <a16:creationId xmlns:a16="http://schemas.microsoft.com/office/drawing/2014/main" id="{23150A83-BBFF-624C-BAA4-3732F8C70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617" y="5728396"/>
              <a:ext cx="525761" cy="540000"/>
            </a:xfrm>
            <a:prstGeom prst="rect">
              <a:avLst/>
            </a:prstGeom>
          </p:spPr>
        </p:pic>
        <p:sp>
          <p:nvSpPr>
            <p:cNvPr id="62" name="Ovale 53">
              <a:extLst>
                <a:ext uri="{FF2B5EF4-FFF2-40B4-BE49-F238E27FC236}">
                  <a16:creationId xmlns:a16="http://schemas.microsoft.com/office/drawing/2014/main" id="{1A5F4569-9E6E-904B-B5B1-DF0E5B6EB786}"/>
                </a:ext>
              </a:extLst>
            </p:cNvPr>
            <p:cNvSpPr/>
            <p:nvPr/>
          </p:nvSpPr>
          <p:spPr>
            <a:xfrm>
              <a:off x="10061133" y="3827562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73" name="Immagine 83">
              <a:extLst>
                <a:ext uri="{FF2B5EF4-FFF2-40B4-BE49-F238E27FC236}">
                  <a16:creationId xmlns:a16="http://schemas.microsoft.com/office/drawing/2014/main" id="{81795359-13CA-6E4C-903E-D608F34F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5379" y="4007562"/>
              <a:ext cx="531507" cy="54000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7524666" y="1962100"/>
              <a:ext cx="1584000" cy="15840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8781474" y="2946400"/>
              <a:ext cx="1109361" cy="82036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 rot="2198379">
              <a:off x="8478068" y="3433610"/>
              <a:ext cx="180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050" dirty="0">
                  <a:solidFill>
                    <a:schemeClr val="bg1">
                      <a:lumMod val="50000"/>
                    </a:schemeClr>
                  </a:solidFill>
                </a:rPr>
                <a:t>PEC, FTP, WS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rot="60000">
              <a:off x="5087857" y="844758"/>
              <a:ext cx="2772000" cy="148537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677801" y="995310"/>
              <a:ext cx="6076264" cy="1592365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926327" y="4628877"/>
              <a:ext cx="1122686" cy="87619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 rot="19280405">
              <a:off x="8702237" y="5013749"/>
              <a:ext cx="180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050" dirty="0">
                  <a:solidFill>
                    <a:schemeClr val="bg1">
                      <a:lumMod val="50000"/>
                    </a:schemeClr>
                  </a:solidFill>
                </a:rPr>
                <a:t>PEC, FTP, WS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3" name="Picture 52"/>
            <p:cNvPicPr>
              <a:picLocks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57" t="15006" b="16497"/>
            <a:stretch/>
          </p:blipFill>
          <p:spPr>
            <a:xfrm>
              <a:off x="9385662" y="4701063"/>
              <a:ext cx="211702" cy="198687"/>
            </a:xfrm>
            <a:prstGeom prst="round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103639" y="4116685"/>
              <a:ext cx="399710" cy="358698"/>
              <a:chOff x="1093700" y="4030178"/>
              <a:chExt cx="399710" cy="358698"/>
            </a:xfrm>
          </p:grpSpPr>
          <p:pic>
            <p:nvPicPr>
              <p:cNvPr id="43" name="Immagine 37">
                <a:extLst>
                  <a:ext uri="{FF2B5EF4-FFF2-40B4-BE49-F238E27FC236}">
                    <a16:creationId xmlns:a16="http://schemas.microsoft.com/office/drawing/2014/main" id="{FF4FB1CD-989C-8F4B-92C0-775B6F8E1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700" y="4121862"/>
                <a:ext cx="259973" cy="267014"/>
              </a:xfrm>
              <a:prstGeom prst="rect">
                <a:avLst/>
              </a:prstGeom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1231800" y="403017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 smtClean="0">
                    <a:solidFill>
                      <a:srgbClr val="00B0F0"/>
                    </a:solidFill>
                  </a:rPr>
                  <a:t>*</a:t>
                </a:r>
                <a:endParaRPr lang="it-IT" sz="1200" dirty="0">
                  <a:solidFill>
                    <a:srgbClr val="00B0F0"/>
                  </a:solidFill>
                </a:endParaRPr>
              </a:p>
            </p:txBody>
          </p:sp>
        </p:grpSp>
        <p:pic>
          <p:nvPicPr>
            <p:cNvPr id="87" name="Picture 86"/>
            <p:cNvPicPr>
              <a:picLocks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57" t="15006" b="16497"/>
            <a:stretch/>
          </p:blipFill>
          <p:spPr>
            <a:xfrm>
              <a:off x="9708352" y="3106751"/>
              <a:ext cx="211702" cy="198687"/>
            </a:xfrm>
            <a:prstGeom prst="roundRect">
              <a:avLst/>
            </a:prstGeom>
          </p:spPr>
        </p:pic>
        <p:sp>
          <p:nvSpPr>
            <p:cNvPr id="90" name="CasellaDiTesto 54">
              <a:extLst>
                <a:ext uri="{FF2B5EF4-FFF2-40B4-BE49-F238E27FC236}">
                  <a16:creationId xmlns:a16="http://schemas.microsoft.com/office/drawing/2014/main" id="{5C9B8DD0-6329-D542-A17A-B6BF60B71C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903869" y="3685679"/>
              <a:ext cx="1188456" cy="1154808"/>
            </a:xfrm>
            <a:prstGeom prst="rect">
              <a:avLst/>
            </a:prstGeom>
            <a:noFill/>
          </p:spPr>
          <p:txBody>
            <a:bodyPr spcFirstLastPara="1" wrap="square" numCol="1" rtlCol="0">
              <a:prstTxWarp prst="textArchUp">
                <a:avLst>
                  <a:gd name="adj" fmla="val 11161042"/>
                </a:avLst>
              </a:prstTxWarp>
              <a:spAutoFit/>
            </a:bodyPr>
            <a:lstStyle>
              <a:defPPr>
                <a:defRPr lang="it-IT"/>
              </a:defPPr>
              <a:lvl2pPr marL="0" lvl="1" algn="ctr">
                <a:defRPr>
                  <a:solidFill>
                    <a:schemeClr val="bg2">
                      <a:lumMod val="50000"/>
                    </a:schemeClr>
                  </a:solidFill>
                  <a:cs typeface="Microsoft Tai Le" panose="020B0502040204020203" pitchFamily="34" charset="0"/>
                </a:defRPr>
              </a:lvl2pPr>
            </a:lstStyle>
            <a:p>
              <a:pPr lvl="1"/>
              <a:r>
                <a:rPr lang="it-IT" sz="4400" b="1" dirty="0" smtClean="0"/>
                <a:t>SDI</a:t>
              </a:r>
              <a:r>
                <a:rPr lang="it-IT" sz="3200" b="1" dirty="0" smtClean="0"/>
                <a:t> </a:t>
              </a:r>
              <a:r>
                <a:rPr lang="it-IT" sz="1700" b="1" dirty="0" smtClean="0"/>
                <a:t> </a:t>
              </a:r>
              <a:r>
                <a:rPr lang="it-IT" sz="2800" b="1" dirty="0"/>
                <a:t>S</a:t>
              </a:r>
              <a:r>
                <a:rPr lang="it-IT" sz="2800" b="1" dirty="0" smtClean="0"/>
                <a:t>istema di Interscambio</a:t>
              </a:r>
              <a:endParaRPr lang="it-IT" sz="28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5400000" flipV="1">
              <a:off x="4882760" y="-46584"/>
              <a:ext cx="0" cy="5616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4638489" y="2400256"/>
              <a:ext cx="488542" cy="267014"/>
              <a:chOff x="4752774" y="2400256"/>
              <a:chExt cx="488542" cy="267014"/>
            </a:xfrm>
          </p:grpSpPr>
          <p:pic>
            <p:nvPicPr>
              <p:cNvPr id="46" name="Immagine 37">
                <a:extLst>
                  <a:ext uri="{FF2B5EF4-FFF2-40B4-BE49-F238E27FC236}">
                    <a16:creationId xmlns:a16="http://schemas.microsoft.com/office/drawing/2014/main" id="{FF4FB1CD-989C-8F4B-92C0-775B6F8E1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2774" y="2400256"/>
                <a:ext cx="259973" cy="267014"/>
              </a:xfrm>
              <a:prstGeom prst="rect">
                <a:avLst/>
              </a:prstGeom>
            </p:spPr>
          </p:pic>
          <p:pic>
            <p:nvPicPr>
              <p:cNvPr id="49" name="Picture 19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614" y="2425763"/>
                <a:ext cx="211702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9" name="TextBox 68"/>
            <p:cNvSpPr txBox="1"/>
            <p:nvPr/>
          </p:nvSpPr>
          <p:spPr>
            <a:xfrm>
              <a:off x="3720368" y="648392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>
                  <a:solidFill>
                    <a:srgbClr val="00B0F0"/>
                  </a:solidFill>
                </a:rPr>
                <a:t>*</a:t>
              </a:r>
              <a:endParaRPr lang="it-IT" sz="1200" dirty="0">
                <a:solidFill>
                  <a:srgbClr val="00B0F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69062" y="6460865"/>
              <a:ext cx="2105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r>
                <a:rPr lang="en-GB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tification</a:t>
              </a:r>
              <a:r>
                <a:rPr lang="en-GB" sz="11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GB" sz="1100" dirty="0">
                  <a:solidFill>
                    <a:schemeClr val="bg1">
                      <a:lumMod val="50000"/>
                    </a:schemeClr>
                  </a:solidFill>
                </a:rPr>
                <a:t>agreed by the </a:t>
              </a:r>
              <a:r>
                <a:rPr lang="en-GB" sz="1100" dirty="0" smtClean="0">
                  <a:solidFill>
                    <a:schemeClr val="bg1">
                      <a:lumMod val="50000"/>
                    </a:schemeClr>
                  </a:solidFill>
                </a:rPr>
                <a:t>parties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8" name="Picture 19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322" y="5854578"/>
              <a:ext cx="211702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4069062" y="5831773"/>
              <a:ext cx="8354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>
                  <a:solidFill>
                    <a:schemeClr val="bg1">
                      <a:lumMod val="50000"/>
                    </a:schemeClr>
                  </a:solidFill>
                </a:rPr>
                <a:t>UBL format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69062" y="6146319"/>
              <a:ext cx="1210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FatturaPA</a:t>
              </a:r>
              <a:r>
                <a:rPr lang="it-IT" sz="1100" dirty="0" smtClean="0">
                  <a:solidFill>
                    <a:schemeClr val="bg1">
                      <a:lumMod val="50000"/>
                    </a:schemeClr>
                  </a:solidFill>
                </a:rPr>
                <a:t> format 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7" name="Picture 76"/>
            <p:cNvPicPr>
              <a:picLocks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59" t="15007" r="1699" b="20869"/>
            <a:stretch/>
          </p:blipFill>
          <p:spPr>
            <a:xfrm>
              <a:off x="3747113" y="6176143"/>
              <a:ext cx="208120" cy="202211"/>
            </a:xfrm>
            <a:prstGeom prst="roundRect">
              <a:avLst/>
            </a:prstGeom>
          </p:spPr>
        </p:pic>
        <p:cxnSp>
          <p:nvCxnSpPr>
            <p:cNvPr id="78" name="Straight Arrow Connector 77"/>
            <p:cNvCxnSpPr/>
            <p:nvPr/>
          </p:nvCxnSpPr>
          <p:spPr>
            <a:xfrm flipV="1">
              <a:off x="1773653" y="836343"/>
              <a:ext cx="2880000" cy="525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  <a:headEnd type="none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512537" y="1041669"/>
              <a:ext cx="0" cy="1152000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  <a:headEnd type="none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94537" y="217973"/>
              <a:ext cx="1836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it-IT" sz="1400" b="1" dirty="0" err="1" smtClean="0">
                  <a:solidFill>
                    <a:srgbClr val="0097A9"/>
                  </a:solidFill>
                </a:rPr>
                <a:t>Peppol</a:t>
              </a:r>
              <a:endParaRPr lang="it-IT" sz="1400" b="1" dirty="0" smtClean="0">
                <a:solidFill>
                  <a:srgbClr val="0097A9"/>
                </a:solidFill>
              </a:endParaRPr>
            </a:p>
            <a:p>
              <a:pPr algn="ctr">
                <a:lnSpc>
                  <a:spcPts val="1500"/>
                </a:lnSpc>
              </a:pPr>
              <a:r>
                <a:rPr lang="it-IT" sz="1400" b="1" dirty="0" smtClean="0">
                  <a:solidFill>
                    <a:srgbClr val="0097A9"/>
                  </a:solidFill>
                </a:rPr>
                <a:t>SMP</a:t>
              </a:r>
              <a:r>
                <a:rPr lang="it-IT" sz="1400" b="1" dirty="0">
                  <a:solidFill>
                    <a:srgbClr val="0097A9"/>
                  </a:solidFill>
                </a:rPr>
                <a:t> </a:t>
              </a:r>
              <a:r>
                <a:rPr lang="it-IT" sz="1400" b="1" dirty="0" smtClean="0">
                  <a:solidFill>
                    <a:srgbClr val="0097A9"/>
                  </a:solidFill>
                </a:rPr>
                <a:t>Corner 2</a:t>
              </a:r>
              <a:endParaRPr lang="it-IT" sz="1600" b="1" dirty="0">
                <a:solidFill>
                  <a:srgbClr val="0097A9"/>
                </a:solidFill>
              </a:endParaRPr>
            </a:p>
          </p:txBody>
        </p:sp>
        <p:sp>
          <p:nvSpPr>
            <p:cNvPr id="85" name="CasellaDiTesto 14">
              <a:extLst>
                <a:ext uri="{FF2B5EF4-FFF2-40B4-BE49-F238E27FC236}">
                  <a16:creationId xmlns:a16="http://schemas.microsoft.com/office/drawing/2014/main" id="{01DA726A-0F26-8D46-B4BB-FC1ADDFDC8C0}"/>
                </a:ext>
              </a:extLst>
            </p:cNvPr>
            <p:cNvSpPr txBox="1">
              <a:spLocks noChangeAspect="1"/>
            </p:cNvSpPr>
            <p:nvPr/>
          </p:nvSpPr>
          <p:spPr>
            <a:xfrm rot="226707">
              <a:off x="877756" y="5395119"/>
              <a:ext cx="1180211" cy="110131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Supplier</a:t>
              </a:r>
              <a:endParaRPr lang="it-IT" sz="20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  <p:sp>
          <p:nvSpPr>
            <p:cNvPr id="88" name="CasellaDiTesto 10">
              <a:extLst>
                <a:ext uri="{FF2B5EF4-FFF2-40B4-BE49-F238E27FC236}">
                  <a16:creationId xmlns:a16="http://schemas.microsoft.com/office/drawing/2014/main" id="{A9529CA9-7812-F440-B0E1-004F4A298B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1026" y="5361027"/>
              <a:ext cx="1240608" cy="133676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sz="3000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Public Administration</a:t>
              </a:r>
              <a:endParaRPr lang="it-IT" sz="30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0315" y="-33504"/>
            <a:ext cx="2915242" cy="729193"/>
            <a:chOff x="9280315" y="-33504"/>
            <a:chExt cx="2915242" cy="729193"/>
          </a:xfrm>
        </p:grpSpPr>
        <p:sp>
          <p:nvSpPr>
            <p:cNvPr id="51" name="Rectangle 50"/>
            <p:cNvSpPr/>
            <p:nvPr/>
          </p:nvSpPr>
          <p:spPr>
            <a:xfrm>
              <a:off x="9280315" y="-33504"/>
              <a:ext cx="2911685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05692" y="-19916"/>
              <a:ext cx="2460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Trasmissione notifiche</a:t>
              </a:r>
              <a:endParaRPr lang="it-IT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0829692" y="328695"/>
              <a:ext cx="1365865" cy="366994"/>
              <a:chOff x="9458093" y="315107"/>
              <a:chExt cx="1365865" cy="38058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9458093" y="315107"/>
                <a:ext cx="1365865" cy="380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9679200" y="328695"/>
                <a:ext cx="9236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Fattura</a:t>
                </a:r>
                <a:endParaRPr lang="it-IT" sz="14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82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83296" y="-297731"/>
            <a:ext cx="7990570" cy="7150588"/>
            <a:chOff x="2083296" y="-297731"/>
            <a:chExt cx="7990570" cy="7150588"/>
          </a:xfrm>
        </p:grpSpPr>
        <p:sp>
          <p:nvSpPr>
            <p:cNvPr id="67" name="CasellaDiTesto 14">
              <a:extLst>
                <a:ext uri="{FF2B5EF4-FFF2-40B4-BE49-F238E27FC236}">
                  <a16:creationId xmlns:a16="http://schemas.microsoft.com/office/drawing/2014/main" id="{01DA726A-0F26-8D46-B4BB-FC1ADDFDC8C0}"/>
                </a:ext>
              </a:extLst>
            </p:cNvPr>
            <p:cNvSpPr txBox="1">
              <a:spLocks noChangeAspect="1"/>
            </p:cNvSpPr>
            <p:nvPr/>
          </p:nvSpPr>
          <p:spPr>
            <a:xfrm rot="226707">
              <a:off x="8893655" y="5214819"/>
              <a:ext cx="1180211" cy="110131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Supplier</a:t>
              </a:r>
              <a:endParaRPr lang="it-IT" sz="20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  <p:sp>
          <p:nvSpPr>
            <p:cNvPr id="99" name="Freeform 684"/>
            <p:cNvSpPr>
              <a:spLocks noChangeAspect="1" noEditPoints="1"/>
            </p:cNvSpPr>
            <p:nvPr/>
          </p:nvSpPr>
          <p:spPr bwMode="auto">
            <a:xfrm>
              <a:off x="4413896" y="3022825"/>
              <a:ext cx="315369" cy="252000"/>
            </a:xfrm>
            <a:custGeom>
              <a:avLst/>
              <a:gdLst>
                <a:gd name="T0" fmla="*/ 313 w 322"/>
                <a:gd name="T1" fmla="*/ 22 h 257"/>
                <a:gd name="T2" fmla="*/ 276 w 322"/>
                <a:gd name="T3" fmla="*/ 31 h 257"/>
                <a:gd name="T4" fmla="*/ 246 w 322"/>
                <a:gd name="T5" fmla="*/ 185 h 257"/>
                <a:gd name="T6" fmla="*/ 235 w 322"/>
                <a:gd name="T7" fmla="*/ 193 h 257"/>
                <a:gd name="T8" fmla="*/ 235 w 322"/>
                <a:gd name="T9" fmla="*/ 193 h 257"/>
                <a:gd name="T10" fmla="*/ 235 w 322"/>
                <a:gd name="T11" fmla="*/ 193 h 257"/>
                <a:gd name="T12" fmla="*/ 54 w 322"/>
                <a:gd name="T13" fmla="*/ 193 h 257"/>
                <a:gd name="T14" fmla="*/ 43 w 322"/>
                <a:gd name="T15" fmla="*/ 183 h 257"/>
                <a:gd name="T16" fmla="*/ 54 w 322"/>
                <a:gd name="T17" fmla="*/ 172 h 257"/>
                <a:gd name="T18" fmla="*/ 227 w 322"/>
                <a:gd name="T19" fmla="*/ 172 h 257"/>
                <a:gd name="T20" fmla="*/ 257 w 322"/>
                <a:gd name="T21" fmla="*/ 21 h 257"/>
                <a:gd name="T22" fmla="*/ 265 w 322"/>
                <a:gd name="T23" fmla="*/ 12 h 257"/>
                <a:gd name="T24" fmla="*/ 307 w 322"/>
                <a:gd name="T25" fmla="*/ 2 h 257"/>
                <a:gd name="T26" fmla="*/ 320 w 322"/>
                <a:gd name="T27" fmla="*/ 9 h 257"/>
                <a:gd name="T28" fmla="*/ 313 w 322"/>
                <a:gd name="T29" fmla="*/ 22 h 257"/>
                <a:gd name="T30" fmla="*/ 203 w 322"/>
                <a:gd name="T31" fmla="*/ 140 h 257"/>
                <a:gd name="T32" fmla="*/ 193 w 322"/>
                <a:gd name="T33" fmla="*/ 129 h 257"/>
                <a:gd name="T34" fmla="*/ 41 w 322"/>
                <a:gd name="T35" fmla="*/ 129 h 257"/>
                <a:gd name="T36" fmla="*/ 25 w 322"/>
                <a:gd name="T37" fmla="*/ 65 h 257"/>
                <a:gd name="T38" fmla="*/ 214 w 322"/>
                <a:gd name="T39" fmla="*/ 65 h 257"/>
                <a:gd name="T40" fmla="*/ 225 w 322"/>
                <a:gd name="T41" fmla="*/ 55 h 257"/>
                <a:gd name="T42" fmla="*/ 214 w 322"/>
                <a:gd name="T43" fmla="*/ 44 h 257"/>
                <a:gd name="T44" fmla="*/ 11 w 322"/>
                <a:gd name="T45" fmla="*/ 44 h 257"/>
                <a:gd name="T46" fmla="*/ 3 w 322"/>
                <a:gd name="T47" fmla="*/ 48 h 257"/>
                <a:gd name="T48" fmla="*/ 1 w 322"/>
                <a:gd name="T49" fmla="*/ 57 h 257"/>
                <a:gd name="T50" fmla="*/ 22 w 322"/>
                <a:gd name="T51" fmla="*/ 143 h 257"/>
                <a:gd name="T52" fmla="*/ 33 w 322"/>
                <a:gd name="T53" fmla="*/ 151 h 257"/>
                <a:gd name="T54" fmla="*/ 193 w 322"/>
                <a:gd name="T55" fmla="*/ 151 h 257"/>
                <a:gd name="T56" fmla="*/ 203 w 322"/>
                <a:gd name="T57" fmla="*/ 140 h 257"/>
                <a:gd name="T58" fmla="*/ 65 w 322"/>
                <a:gd name="T59" fmla="*/ 87 h 257"/>
                <a:gd name="T60" fmla="*/ 54 w 322"/>
                <a:gd name="T61" fmla="*/ 97 h 257"/>
                <a:gd name="T62" fmla="*/ 65 w 322"/>
                <a:gd name="T63" fmla="*/ 108 h 257"/>
                <a:gd name="T64" fmla="*/ 203 w 322"/>
                <a:gd name="T65" fmla="*/ 108 h 257"/>
                <a:gd name="T66" fmla="*/ 214 w 322"/>
                <a:gd name="T67" fmla="*/ 97 h 257"/>
                <a:gd name="T68" fmla="*/ 203 w 322"/>
                <a:gd name="T69" fmla="*/ 87 h 257"/>
                <a:gd name="T70" fmla="*/ 65 w 322"/>
                <a:gd name="T71" fmla="*/ 87 h 257"/>
                <a:gd name="T72" fmla="*/ 75 w 322"/>
                <a:gd name="T73" fmla="*/ 215 h 257"/>
                <a:gd name="T74" fmla="*/ 54 w 322"/>
                <a:gd name="T75" fmla="*/ 236 h 257"/>
                <a:gd name="T76" fmla="*/ 75 w 322"/>
                <a:gd name="T77" fmla="*/ 257 h 257"/>
                <a:gd name="T78" fmla="*/ 97 w 322"/>
                <a:gd name="T79" fmla="*/ 236 h 257"/>
                <a:gd name="T80" fmla="*/ 75 w 322"/>
                <a:gd name="T81" fmla="*/ 215 h 257"/>
                <a:gd name="T82" fmla="*/ 214 w 322"/>
                <a:gd name="T83" fmla="*/ 215 h 257"/>
                <a:gd name="T84" fmla="*/ 193 w 322"/>
                <a:gd name="T85" fmla="*/ 236 h 257"/>
                <a:gd name="T86" fmla="*/ 214 w 322"/>
                <a:gd name="T87" fmla="*/ 257 h 257"/>
                <a:gd name="T88" fmla="*/ 235 w 322"/>
                <a:gd name="T89" fmla="*/ 236 h 257"/>
                <a:gd name="T90" fmla="*/ 214 w 322"/>
                <a:gd name="T91" fmla="*/ 2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" h="257">
                  <a:moveTo>
                    <a:pt x="313" y="22"/>
                  </a:moveTo>
                  <a:cubicBezTo>
                    <a:pt x="276" y="31"/>
                    <a:pt x="276" y="31"/>
                    <a:pt x="276" y="31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45" y="190"/>
                    <a:pt x="240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48" y="193"/>
                    <a:pt x="43" y="189"/>
                    <a:pt x="43" y="183"/>
                  </a:cubicBezTo>
                  <a:cubicBezTo>
                    <a:pt x="43" y="177"/>
                    <a:pt x="48" y="172"/>
                    <a:pt x="54" y="172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8" y="17"/>
                    <a:pt x="261" y="13"/>
                    <a:pt x="265" y="1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13" y="0"/>
                    <a:pt x="319" y="4"/>
                    <a:pt x="320" y="9"/>
                  </a:cubicBezTo>
                  <a:cubicBezTo>
                    <a:pt x="322" y="15"/>
                    <a:pt x="318" y="21"/>
                    <a:pt x="313" y="22"/>
                  </a:cubicBezTo>
                  <a:close/>
                  <a:moveTo>
                    <a:pt x="203" y="140"/>
                  </a:moveTo>
                  <a:cubicBezTo>
                    <a:pt x="203" y="134"/>
                    <a:pt x="199" y="129"/>
                    <a:pt x="193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20" y="65"/>
                    <a:pt x="225" y="61"/>
                    <a:pt x="225" y="55"/>
                  </a:cubicBezTo>
                  <a:cubicBezTo>
                    <a:pt x="225" y="49"/>
                    <a:pt x="220" y="44"/>
                    <a:pt x="2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8" y="44"/>
                    <a:pt x="5" y="46"/>
                    <a:pt x="3" y="48"/>
                  </a:cubicBezTo>
                  <a:cubicBezTo>
                    <a:pt x="1" y="51"/>
                    <a:pt x="0" y="54"/>
                    <a:pt x="1" y="5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4" y="147"/>
                    <a:pt x="28" y="151"/>
                    <a:pt x="33" y="151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99" y="151"/>
                    <a:pt x="203" y="146"/>
                    <a:pt x="203" y="140"/>
                  </a:cubicBezTo>
                  <a:close/>
                  <a:moveTo>
                    <a:pt x="65" y="87"/>
                  </a:moveTo>
                  <a:cubicBezTo>
                    <a:pt x="59" y="87"/>
                    <a:pt x="54" y="91"/>
                    <a:pt x="54" y="97"/>
                  </a:cubicBezTo>
                  <a:cubicBezTo>
                    <a:pt x="54" y="103"/>
                    <a:pt x="59" y="108"/>
                    <a:pt x="65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9" y="108"/>
                    <a:pt x="214" y="103"/>
                    <a:pt x="214" y="97"/>
                  </a:cubicBezTo>
                  <a:cubicBezTo>
                    <a:pt x="214" y="91"/>
                    <a:pt x="209" y="87"/>
                    <a:pt x="203" y="87"/>
                  </a:cubicBezTo>
                  <a:lnTo>
                    <a:pt x="65" y="87"/>
                  </a:lnTo>
                  <a:close/>
                  <a:moveTo>
                    <a:pt x="75" y="215"/>
                  </a:moveTo>
                  <a:cubicBezTo>
                    <a:pt x="64" y="215"/>
                    <a:pt x="54" y="224"/>
                    <a:pt x="54" y="236"/>
                  </a:cubicBezTo>
                  <a:cubicBezTo>
                    <a:pt x="54" y="248"/>
                    <a:pt x="64" y="257"/>
                    <a:pt x="75" y="257"/>
                  </a:cubicBezTo>
                  <a:cubicBezTo>
                    <a:pt x="87" y="257"/>
                    <a:pt x="97" y="248"/>
                    <a:pt x="97" y="236"/>
                  </a:cubicBezTo>
                  <a:cubicBezTo>
                    <a:pt x="97" y="224"/>
                    <a:pt x="87" y="215"/>
                    <a:pt x="75" y="215"/>
                  </a:cubicBezTo>
                  <a:close/>
                  <a:moveTo>
                    <a:pt x="214" y="215"/>
                  </a:moveTo>
                  <a:cubicBezTo>
                    <a:pt x="202" y="215"/>
                    <a:pt x="193" y="224"/>
                    <a:pt x="193" y="236"/>
                  </a:cubicBezTo>
                  <a:cubicBezTo>
                    <a:pt x="193" y="248"/>
                    <a:pt x="202" y="257"/>
                    <a:pt x="214" y="257"/>
                  </a:cubicBezTo>
                  <a:cubicBezTo>
                    <a:pt x="226" y="257"/>
                    <a:pt x="235" y="248"/>
                    <a:pt x="235" y="236"/>
                  </a:cubicBezTo>
                  <a:cubicBezTo>
                    <a:pt x="235" y="224"/>
                    <a:pt x="226" y="215"/>
                    <a:pt x="214" y="215"/>
                  </a:cubicBezTo>
                  <a:close/>
                </a:path>
              </a:pathLst>
            </a:custGeom>
            <a:solidFill>
              <a:srgbClr val="00AAE6"/>
            </a:solidFill>
            <a:ln w="3175"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B0F0"/>
                </a:solidFill>
              </a:endParaRPr>
            </a:p>
          </p:txBody>
        </p:sp>
        <p:sp>
          <p:nvSpPr>
            <p:cNvPr id="56" name="CasellaDiTesto 54">
              <a:extLst>
                <a:ext uri="{FF2B5EF4-FFF2-40B4-BE49-F238E27FC236}">
                  <a16:creationId xmlns:a16="http://schemas.microsoft.com/office/drawing/2014/main" id="{5C9B8DD0-6329-D542-A17A-B6BF60B71C3D}"/>
                </a:ext>
              </a:extLst>
            </p:cNvPr>
            <p:cNvSpPr txBox="1">
              <a:spLocks noChangeAspect="1"/>
            </p:cNvSpPr>
            <p:nvPr/>
          </p:nvSpPr>
          <p:spPr>
            <a:xfrm rot="2739068">
              <a:off x="8869551" y="1969918"/>
              <a:ext cx="1238778" cy="1154808"/>
            </a:xfrm>
            <a:prstGeom prst="rect">
              <a:avLst/>
            </a:prstGeom>
            <a:noFill/>
          </p:spPr>
          <p:txBody>
            <a:bodyPr spcFirstLastPara="1" wrap="square" numCol="1" rtlCol="0">
              <a:prstTxWarp prst="textArchUp">
                <a:avLst/>
              </a:prstTxWarp>
              <a:spAutoFit/>
            </a:bodyPr>
            <a:lstStyle>
              <a:defPPr>
                <a:defRPr lang="it-IT"/>
              </a:defPPr>
              <a:lvl2pPr marL="0" lvl="1" algn="ctr">
                <a:defRPr>
                  <a:solidFill>
                    <a:schemeClr val="bg2">
                      <a:lumMod val="50000"/>
                    </a:schemeClr>
                  </a:solidFill>
                  <a:cs typeface="Microsoft Tai Le" panose="020B0502040204020203" pitchFamily="34" charset="0"/>
                </a:defRPr>
              </a:lvl2pPr>
            </a:lstStyle>
            <a:p>
              <a:pPr lvl="1"/>
              <a:r>
                <a:rPr lang="it-IT" sz="1700" dirty="0"/>
                <a:t>Corner 3</a:t>
              </a:r>
            </a:p>
          </p:txBody>
        </p:sp>
        <p:sp>
          <p:nvSpPr>
            <p:cNvPr id="59" name="Ovale 53">
              <a:extLst>
                <a:ext uri="{FF2B5EF4-FFF2-40B4-BE49-F238E27FC236}">
                  <a16:creationId xmlns:a16="http://schemas.microsoft.com/office/drawing/2014/main" id="{1A5F4569-9E6E-904B-B5B1-DF0E5B6EB786}"/>
                </a:ext>
              </a:extLst>
            </p:cNvPr>
            <p:cNvSpPr/>
            <p:nvPr/>
          </p:nvSpPr>
          <p:spPr>
            <a:xfrm>
              <a:off x="9068599" y="2102697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</a:t>
              </a:r>
            </a:p>
          </p:txBody>
        </p:sp>
        <p:sp>
          <p:nvSpPr>
            <p:cNvPr id="17" name="Ovale 25">
              <a:extLst>
                <a:ext uri="{FF2B5EF4-FFF2-40B4-BE49-F238E27FC236}">
                  <a16:creationId xmlns:a16="http://schemas.microsoft.com/office/drawing/2014/main" id="{A5FA5396-FFD3-674E-A0DA-9F495638DB5F}"/>
                </a:ext>
              </a:extLst>
            </p:cNvPr>
            <p:cNvSpPr>
              <a:spLocks/>
            </p:cNvSpPr>
            <p:nvPr/>
          </p:nvSpPr>
          <p:spPr>
            <a:xfrm>
              <a:off x="9068599" y="5358528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8" name="Immagine 26">
              <a:extLst>
                <a:ext uri="{FF2B5EF4-FFF2-40B4-BE49-F238E27FC236}">
                  <a16:creationId xmlns:a16="http://schemas.microsoft.com/office/drawing/2014/main" id="{23150A83-BBFF-624C-BAA4-3732F8C70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719" y="5538528"/>
              <a:ext cx="525761" cy="540000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9043149" y="6298249"/>
              <a:ext cx="950901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00" dirty="0" smtClean="0">
                  <a:solidFill>
                    <a:schemeClr val="bg1">
                      <a:lumMod val="50000"/>
                    </a:schemeClr>
                  </a:solidFill>
                </a:rPr>
                <a:t>Corner 4</a:t>
              </a:r>
              <a:endParaRPr lang="it-IT" sz="1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 rot="1167676">
              <a:off x="3387080" y="3289887"/>
              <a:ext cx="183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050" dirty="0">
                  <a:solidFill>
                    <a:schemeClr val="bg1">
                      <a:lumMod val="50000"/>
                    </a:schemeClr>
                  </a:solidFill>
                </a:rPr>
                <a:t>PEC, FTP, WS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21420000">
              <a:off x="3291224" y="2850150"/>
              <a:ext cx="2181308" cy="8981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21420000">
              <a:off x="3097484" y="3043984"/>
              <a:ext cx="2181308" cy="8981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sellaDiTesto 56">
              <a:extLst>
                <a:ext uri="{FF2B5EF4-FFF2-40B4-BE49-F238E27FC236}">
                  <a16:creationId xmlns:a16="http://schemas.microsoft.com/office/drawing/2014/main" id="{17C950C6-EDE3-8844-9335-92E1D35F62D5}"/>
                </a:ext>
              </a:extLst>
            </p:cNvPr>
            <p:cNvSpPr txBox="1">
              <a:spLocks noChangeAspect="1"/>
            </p:cNvSpPr>
            <p:nvPr/>
          </p:nvSpPr>
          <p:spPr>
            <a:xfrm rot="19299343">
              <a:off x="2083296" y="1985759"/>
              <a:ext cx="1224000" cy="118145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sz="1700" dirty="0">
                  <a:solidFill>
                    <a:schemeClr val="bg2">
                      <a:lumMod val="50000"/>
                    </a:schemeClr>
                  </a:solidFill>
                  <a:cs typeface="Microsoft Tai Le" panose="020B0502040204020203" pitchFamily="34" charset="0"/>
                </a:rPr>
                <a:t>Corner 2</a:t>
              </a:r>
            </a:p>
          </p:txBody>
        </p:sp>
        <p:sp>
          <p:nvSpPr>
            <p:cNvPr id="63" name="Ovale 52">
              <a:extLst>
                <a:ext uri="{FF2B5EF4-FFF2-40B4-BE49-F238E27FC236}">
                  <a16:creationId xmlns:a16="http://schemas.microsoft.com/office/drawing/2014/main" id="{E8F33FAB-A4BB-AA43-928A-5A1102A1F91A}"/>
                </a:ext>
              </a:extLst>
            </p:cNvPr>
            <p:cNvSpPr/>
            <p:nvPr/>
          </p:nvSpPr>
          <p:spPr>
            <a:xfrm>
              <a:off x="2258074" y="2102697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</a:t>
              </a:r>
            </a:p>
          </p:txBody>
        </p:sp>
        <p:sp>
          <p:nvSpPr>
            <p:cNvPr id="5" name="CasellaDiTesto 10">
              <a:extLst>
                <a:ext uri="{FF2B5EF4-FFF2-40B4-BE49-F238E27FC236}">
                  <a16:creationId xmlns:a16="http://schemas.microsoft.com/office/drawing/2014/main" id="{A9529CA9-7812-F440-B0E1-004F4A298B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87770" y="5206945"/>
              <a:ext cx="1240608" cy="133676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sz="3000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Public Administration</a:t>
              </a:r>
              <a:endParaRPr lang="it-IT" sz="30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  <p:sp>
          <p:nvSpPr>
            <p:cNvPr id="16" name="Ovale 24">
              <a:extLst>
                <a:ext uri="{FF2B5EF4-FFF2-40B4-BE49-F238E27FC236}">
                  <a16:creationId xmlns:a16="http://schemas.microsoft.com/office/drawing/2014/main" id="{50D8BFA5-6756-CD44-BB0B-98D8D9BB7267}"/>
                </a:ext>
              </a:extLst>
            </p:cNvPr>
            <p:cNvSpPr>
              <a:spLocks/>
            </p:cNvSpPr>
            <p:nvPr/>
          </p:nvSpPr>
          <p:spPr>
            <a:xfrm>
              <a:off x="2258074" y="5358528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9" name="Immagine 27">
              <a:extLst>
                <a:ext uri="{FF2B5EF4-FFF2-40B4-BE49-F238E27FC236}">
                  <a16:creationId xmlns:a16="http://schemas.microsoft.com/office/drawing/2014/main" id="{1506E2A6-C1C1-F344-88E1-EDE839949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194" y="5496138"/>
              <a:ext cx="525761" cy="54000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2232624" y="6298249"/>
              <a:ext cx="950901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00" dirty="0" smtClean="0">
                  <a:solidFill>
                    <a:schemeClr val="bg1">
                      <a:lumMod val="50000"/>
                    </a:schemeClr>
                  </a:solidFill>
                </a:rPr>
                <a:t>Corner 1</a:t>
              </a:r>
              <a:endParaRPr lang="it-IT" sz="1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4" name="Ovale 81">
              <a:extLst>
                <a:ext uri="{FF2B5EF4-FFF2-40B4-BE49-F238E27FC236}">
                  <a16:creationId xmlns:a16="http://schemas.microsoft.com/office/drawing/2014/main" id="{4B4B94D4-46DA-AD4C-86F9-DEA26E075BCD}"/>
                </a:ext>
              </a:extLst>
            </p:cNvPr>
            <p:cNvSpPr>
              <a:spLocks/>
            </p:cNvSpPr>
            <p:nvPr/>
          </p:nvSpPr>
          <p:spPr>
            <a:xfrm>
              <a:off x="5671462" y="3730613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8" name="Immagine 43">
              <a:extLst>
                <a:ext uri="{FF2B5EF4-FFF2-40B4-BE49-F238E27FC236}">
                  <a16:creationId xmlns:a16="http://schemas.microsoft.com/office/drawing/2014/main" id="{135DBB40-CFF1-AA4F-89D5-67F2AE720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9124" y="4838260"/>
              <a:ext cx="403546" cy="414476"/>
            </a:xfrm>
            <a:prstGeom prst="rect">
              <a:avLst/>
            </a:prstGeom>
          </p:spPr>
        </p:pic>
        <p:sp>
          <p:nvSpPr>
            <p:cNvPr id="89" name="CasellaDiTesto 44">
              <a:extLst>
                <a:ext uri="{FF2B5EF4-FFF2-40B4-BE49-F238E27FC236}">
                  <a16:creationId xmlns:a16="http://schemas.microsoft.com/office/drawing/2014/main" id="{794187CA-D373-9648-B58C-174A51E4D4B8}"/>
                </a:ext>
              </a:extLst>
            </p:cNvPr>
            <p:cNvSpPr txBox="1"/>
            <p:nvPr/>
          </p:nvSpPr>
          <p:spPr>
            <a:xfrm>
              <a:off x="6072032" y="5184298"/>
              <a:ext cx="637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smtClean="0">
                  <a:solidFill>
                    <a:srgbClr val="00B0F0"/>
                  </a:solidFill>
                </a:rPr>
                <a:t>Order Data</a:t>
              </a:r>
              <a:endParaRPr lang="it-IT" sz="1400" dirty="0">
                <a:solidFill>
                  <a:srgbClr val="00B0F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051604" y="385692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>
                  <a:solidFill>
                    <a:srgbClr val="00B0F0"/>
                  </a:solidFill>
                </a:rPr>
                <a:t>*</a:t>
              </a:r>
              <a:endParaRPr lang="it-IT" sz="1200" dirty="0">
                <a:solidFill>
                  <a:srgbClr val="00B0F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913093" y="385692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>
                  <a:solidFill>
                    <a:srgbClr val="00B0F0"/>
                  </a:solidFill>
                </a:rPr>
                <a:t>*</a:t>
              </a:r>
              <a:endParaRPr lang="it-IT" sz="1200" dirty="0">
                <a:solidFill>
                  <a:srgbClr val="00B0F0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3204237" y="1587917"/>
              <a:ext cx="2643224" cy="69198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075477" y="321367"/>
              <a:ext cx="2784587" cy="176369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6305521" y="1597542"/>
              <a:ext cx="2684839" cy="657246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  <a:headEnd type="arrow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6679570" y="6575858"/>
              <a:ext cx="2720330" cy="276999"/>
              <a:chOff x="6679570" y="6575858"/>
              <a:chExt cx="2720330" cy="276999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6679570" y="657585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 smtClean="0">
                    <a:solidFill>
                      <a:srgbClr val="00B0F0"/>
                    </a:solidFill>
                  </a:rPr>
                  <a:t>*</a:t>
                </a:r>
                <a:endParaRPr lang="it-IT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96" name="CasellaDiTesto 48">
                <a:extLst>
                  <a:ext uri="{FF2B5EF4-FFF2-40B4-BE49-F238E27FC236}">
                    <a16:creationId xmlns:a16="http://schemas.microsoft.com/office/drawing/2014/main" id="{4712E8E1-7F44-BE42-B06E-4480CB8A08A7}"/>
                  </a:ext>
                </a:extLst>
              </p:cNvPr>
              <p:cNvSpPr txBox="1"/>
              <p:nvPr/>
            </p:nvSpPr>
            <p:spPr>
              <a:xfrm>
                <a:off x="6822095" y="6606636"/>
                <a:ext cx="25778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160"/>
                  </a:lnSpc>
                </a:pPr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</a:rPr>
                  <a:t>Notification agreed by the parties</a:t>
                </a:r>
              </a:p>
            </p:txBody>
          </p:sp>
        </p:grpSp>
        <p:sp>
          <p:nvSpPr>
            <p:cNvPr id="97" name="Freeform 684"/>
            <p:cNvSpPr>
              <a:spLocks noChangeAspect="1" noEditPoints="1"/>
            </p:cNvSpPr>
            <p:nvPr/>
          </p:nvSpPr>
          <p:spPr bwMode="auto">
            <a:xfrm>
              <a:off x="2192965" y="3961315"/>
              <a:ext cx="315369" cy="252000"/>
            </a:xfrm>
            <a:custGeom>
              <a:avLst/>
              <a:gdLst>
                <a:gd name="T0" fmla="*/ 313 w 322"/>
                <a:gd name="T1" fmla="*/ 22 h 257"/>
                <a:gd name="T2" fmla="*/ 276 w 322"/>
                <a:gd name="T3" fmla="*/ 31 h 257"/>
                <a:gd name="T4" fmla="*/ 246 w 322"/>
                <a:gd name="T5" fmla="*/ 185 h 257"/>
                <a:gd name="T6" fmla="*/ 235 w 322"/>
                <a:gd name="T7" fmla="*/ 193 h 257"/>
                <a:gd name="T8" fmla="*/ 235 w 322"/>
                <a:gd name="T9" fmla="*/ 193 h 257"/>
                <a:gd name="T10" fmla="*/ 235 w 322"/>
                <a:gd name="T11" fmla="*/ 193 h 257"/>
                <a:gd name="T12" fmla="*/ 54 w 322"/>
                <a:gd name="T13" fmla="*/ 193 h 257"/>
                <a:gd name="T14" fmla="*/ 43 w 322"/>
                <a:gd name="T15" fmla="*/ 183 h 257"/>
                <a:gd name="T16" fmla="*/ 54 w 322"/>
                <a:gd name="T17" fmla="*/ 172 h 257"/>
                <a:gd name="T18" fmla="*/ 227 w 322"/>
                <a:gd name="T19" fmla="*/ 172 h 257"/>
                <a:gd name="T20" fmla="*/ 257 w 322"/>
                <a:gd name="T21" fmla="*/ 21 h 257"/>
                <a:gd name="T22" fmla="*/ 265 w 322"/>
                <a:gd name="T23" fmla="*/ 12 h 257"/>
                <a:gd name="T24" fmla="*/ 307 w 322"/>
                <a:gd name="T25" fmla="*/ 2 h 257"/>
                <a:gd name="T26" fmla="*/ 320 w 322"/>
                <a:gd name="T27" fmla="*/ 9 h 257"/>
                <a:gd name="T28" fmla="*/ 313 w 322"/>
                <a:gd name="T29" fmla="*/ 22 h 257"/>
                <a:gd name="T30" fmla="*/ 203 w 322"/>
                <a:gd name="T31" fmla="*/ 140 h 257"/>
                <a:gd name="T32" fmla="*/ 193 w 322"/>
                <a:gd name="T33" fmla="*/ 129 h 257"/>
                <a:gd name="T34" fmla="*/ 41 w 322"/>
                <a:gd name="T35" fmla="*/ 129 h 257"/>
                <a:gd name="T36" fmla="*/ 25 w 322"/>
                <a:gd name="T37" fmla="*/ 65 h 257"/>
                <a:gd name="T38" fmla="*/ 214 w 322"/>
                <a:gd name="T39" fmla="*/ 65 h 257"/>
                <a:gd name="T40" fmla="*/ 225 w 322"/>
                <a:gd name="T41" fmla="*/ 55 h 257"/>
                <a:gd name="T42" fmla="*/ 214 w 322"/>
                <a:gd name="T43" fmla="*/ 44 h 257"/>
                <a:gd name="T44" fmla="*/ 11 w 322"/>
                <a:gd name="T45" fmla="*/ 44 h 257"/>
                <a:gd name="T46" fmla="*/ 3 w 322"/>
                <a:gd name="T47" fmla="*/ 48 h 257"/>
                <a:gd name="T48" fmla="*/ 1 w 322"/>
                <a:gd name="T49" fmla="*/ 57 h 257"/>
                <a:gd name="T50" fmla="*/ 22 w 322"/>
                <a:gd name="T51" fmla="*/ 143 h 257"/>
                <a:gd name="T52" fmla="*/ 33 w 322"/>
                <a:gd name="T53" fmla="*/ 151 h 257"/>
                <a:gd name="T54" fmla="*/ 193 w 322"/>
                <a:gd name="T55" fmla="*/ 151 h 257"/>
                <a:gd name="T56" fmla="*/ 203 w 322"/>
                <a:gd name="T57" fmla="*/ 140 h 257"/>
                <a:gd name="T58" fmla="*/ 65 w 322"/>
                <a:gd name="T59" fmla="*/ 87 h 257"/>
                <a:gd name="T60" fmla="*/ 54 w 322"/>
                <a:gd name="T61" fmla="*/ 97 h 257"/>
                <a:gd name="T62" fmla="*/ 65 w 322"/>
                <a:gd name="T63" fmla="*/ 108 h 257"/>
                <a:gd name="T64" fmla="*/ 203 w 322"/>
                <a:gd name="T65" fmla="*/ 108 h 257"/>
                <a:gd name="T66" fmla="*/ 214 w 322"/>
                <a:gd name="T67" fmla="*/ 97 h 257"/>
                <a:gd name="T68" fmla="*/ 203 w 322"/>
                <a:gd name="T69" fmla="*/ 87 h 257"/>
                <a:gd name="T70" fmla="*/ 65 w 322"/>
                <a:gd name="T71" fmla="*/ 87 h 257"/>
                <a:gd name="T72" fmla="*/ 75 w 322"/>
                <a:gd name="T73" fmla="*/ 215 h 257"/>
                <a:gd name="T74" fmla="*/ 54 w 322"/>
                <a:gd name="T75" fmla="*/ 236 h 257"/>
                <a:gd name="T76" fmla="*/ 75 w 322"/>
                <a:gd name="T77" fmla="*/ 257 h 257"/>
                <a:gd name="T78" fmla="*/ 97 w 322"/>
                <a:gd name="T79" fmla="*/ 236 h 257"/>
                <a:gd name="T80" fmla="*/ 75 w 322"/>
                <a:gd name="T81" fmla="*/ 215 h 257"/>
                <a:gd name="T82" fmla="*/ 214 w 322"/>
                <a:gd name="T83" fmla="*/ 215 h 257"/>
                <a:gd name="T84" fmla="*/ 193 w 322"/>
                <a:gd name="T85" fmla="*/ 236 h 257"/>
                <a:gd name="T86" fmla="*/ 214 w 322"/>
                <a:gd name="T87" fmla="*/ 257 h 257"/>
                <a:gd name="T88" fmla="*/ 235 w 322"/>
                <a:gd name="T89" fmla="*/ 236 h 257"/>
                <a:gd name="T90" fmla="*/ 214 w 322"/>
                <a:gd name="T91" fmla="*/ 2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" h="257">
                  <a:moveTo>
                    <a:pt x="313" y="22"/>
                  </a:moveTo>
                  <a:cubicBezTo>
                    <a:pt x="276" y="31"/>
                    <a:pt x="276" y="31"/>
                    <a:pt x="276" y="31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45" y="190"/>
                    <a:pt x="240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48" y="193"/>
                    <a:pt x="43" y="189"/>
                    <a:pt x="43" y="183"/>
                  </a:cubicBezTo>
                  <a:cubicBezTo>
                    <a:pt x="43" y="177"/>
                    <a:pt x="48" y="172"/>
                    <a:pt x="54" y="172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8" y="17"/>
                    <a:pt x="261" y="13"/>
                    <a:pt x="265" y="1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13" y="0"/>
                    <a:pt x="319" y="4"/>
                    <a:pt x="320" y="9"/>
                  </a:cubicBezTo>
                  <a:cubicBezTo>
                    <a:pt x="322" y="15"/>
                    <a:pt x="318" y="21"/>
                    <a:pt x="313" y="22"/>
                  </a:cubicBezTo>
                  <a:close/>
                  <a:moveTo>
                    <a:pt x="203" y="140"/>
                  </a:moveTo>
                  <a:cubicBezTo>
                    <a:pt x="203" y="134"/>
                    <a:pt x="199" y="129"/>
                    <a:pt x="193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20" y="65"/>
                    <a:pt x="225" y="61"/>
                    <a:pt x="225" y="55"/>
                  </a:cubicBezTo>
                  <a:cubicBezTo>
                    <a:pt x="225" y="49"/>
                    <a:pt x="220" y="44"/>
                    <a:pt x="2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8" y="44"/>
                    <a:pt x="5" y="46"/>
                    <a:pt x="3" y="48"/>
                  </a:cubicBezTo>
                  <a:cubicBezTo>
                    <a:pt x="1" y="51"/>
                    <a:pt x="0" y="54"/>
                    <a:pt x="1" y="5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4" y="147"/>
                    <a:pt x="28" y="151"/>
                    <a:pt x="33" y="151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99" y="151"/>
                    <a:pt x="203" y="146"/>
                    <a:pt x="203" y="140"/>
                  </a:cubicBezTo>
                  <a:close/>
                  <a:moveTo>
                    <a:pt x="65" y="87"/>
                  </a:moveTo>
                  <a:cubicBezTo>
                    <a:pt x="59" y="87"/>
                    <a:pt x="54" y="91"/>
                    <a:pt x="54" y="97"/>
                  </a:cubicBezTo>
                  <a:cubicBezTo>
                    <a:pt x="54" y="103"/>
                    <a:pt x="59" y="108"/>
                    <a:pt x="65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9" y="108"/>
                    <a:pt x="214" y="103"/>
                    <a:pt x="214" y="97"/>
                  </a:cubicBezTo>
                  <a:cubicBezTo>
                    <a:pt x="214" y="91"/>
                    <a:pt x="209" y="87"/>
                    <a:pt x="203" y="87"/>
                  </a:cubicBezTo>
                  <a:lnTo>
                    <a:pt x="65" y="87"/>
                  </a:lnTo>
                  <a:close/>
                  <a:moveTo>
                    <a:pt x="75" y="215"/>
                  </a:moveTo>
                  <a:cubicBezTo>
                    <a:pt x="64" y="215"/>
                    <a:pt x="54" y="224"/>
                    <a:pt x="54" y="236"/>
                  </a:cubicBezTo>
                  <a:cubicBezTo>
                    <a:pt x="54" y="248"/>
                    <a:pt x="64" y="257"/>
                    <a:pt x="75" y="257"/>
                  </a:cubicBezTo>
                  <a:cubicBezTo>
                    <a:pt x="87" y="257"/>
                    <a:pt x="97" y="248"/>
                    <a:pt x="97" y="236"/>
                  </a:cubicBezTo>
                  <a:cubicBezTo>
                    <a:pt x="97" y="224"/>
                    <a:pt x="87" y="215"/>
                    <a:pt x="75" y="215"/>
                  </a:cubicBezTo>
                  <a:close/>
                  <a:moveTo>
                    <a:pt x="214" y="215"/>
                  </a:moveTo>
                  <a:cubicBezTo>
                    <a:pt x="202" y="215"/>
                    <a:pt x="193" y="224"/>
                    <a:pt x="193" y="236"/>
                  </a:cubicBezTo>
                  <a:cubicBezTo>
                    <a:pt x="193" y="248"/>
                    <a:pt x="202" y="257"/>
                    <a:pt x="214" y="257"/>
                  </a:cubicBezTo>
                  <a:cubicBezTo>
                    <a:pt x="226" y="257"/>
                    <a:pt x="235" y="248"/>
                    <a:pt x="235" y="236"/>
                  </a:cubicBezTo>
                  <a:cubicBezTo>
                    <a:pt x="235" y="224"/>
                    <a:pt x="226" y="215"/>
                    <a:pt x="214" y="215"/>
                  </a:cubicBezTo>
                  <a:close/>
                </a:path>
              </a:pathLst>
            </a:custGeom>
            <a:solidFill>
              <a:srgbClr val="00AAE6"/>
            </a:solidFill>
            <a:ln w="3175"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B0F0"/>
                </a:solidFill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V="1">
              <a:off x="9399901" y="3187315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9637298" y="3187315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Immagine 37">
              <a:extLst>
                <a:ext uri="{FF2B5EF4-FFF2-40B4-BE49-F238E27FC236}">
                  <a16:creationId xmlns:a16="http://schemas.microsoft.com/office/drawing/2014/main" id="{FF4FB1CD-989C-8F4B-92C0-775B6F8E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1002" y="3953808"/>
              <a:ext cx="259973" cy="267014"/>
            </a:xfrm>
            <a:prstGeom prst="rect">
              <a:avLst/>
            </a:prstGeom>
          </p:spPr>
        </p:pic>
        <p:cxnSp>
          <p:nvCxnSpPr>
            <p:cNvPr id="74" name="Straight Arrow Connector 73"/>
            <p:cNvCxnSpPr/>
            <p:nvPr/>
          </p:nvCxnSpPr>
          <p:spPr>
            <a:xfrm flipV="1">
              <a:off x="2589376" y="3187315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826773" y="3187315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Immagine 37">
              <a:extLst>
                <a:ext uri="{FF2B5EF4-FFF2-40B4-BE49-F238E27FC236}">
                  <a16:creationId xmlns:a16="http://schemas.microsoft.com/office/drawing/2014/main" id="{FF4FB1CD-989C-8F4B-92C0-775B6F8E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7722" y="3953808"/>
              <a:ext cx="259973" cy="267014"/>
            </a:xfrm>
            <a:prstGeom prst="rect">
              <a:avLst/>
            </a:prstGeom>
          </p:spPr>
        </p:pic>
        <p:sp>
          <p:nvSpPr>
            <p:cNvPr id="98" name="Freeform 684"/>
            <p:cNvSpPr>
              <a:spLocks noChangeAspect="1" noEditPoints="1"/>
            </p:cNvSpPr>
            <p:nvPr/>
          </p:nvSpPr>
          <p:spPr bwMode="auto">
            <a:xfrm>
              <a:off x="9724277" y="3961315"/>
              <a:ext cx="315369" cy="252000"/>
            </a:xfrm>
            <a:custGeom>
              <a:avLst/>
              <a:gdLst>
                <a:gd name="T0" fmla="*/ 313 w 322"/>
                <a:gd name="T1" fmla="*/ 22 h 257"/>
                <a:gd name="T2" fmla="*/ 276 w 322"/>
                <a:gd name="T3" fmla="*/ 31 h 257"/>
                <a:gd name="T4" fmla="*/ 246 w 322"/>
                <a:gd name="T5" fmla="*/ 185 h 257"/>
                <a:gd name="T6" fmla="*/ 235 w 322"/>
                <a:gd name="T7" fmla="*/ 193 h 257"/>
                <a:gd name="T8" fmla="*/ 235 w 322"/>
                <a:gd name="T9" fmla="*/ 193 h 257"/>
                <a:gd name="T10" fmla="*/ 235 w 322"/>
                <a:gd name="T11" fmla="*/ 193 h 257"/>
                <a:gd name="T12" fmla="*/ 54 w 322"/>
                <a:gd name="T13" fmla="*/ 193 h 257"/>
                <a:gd name="T14" fmla="*/ 43 w 322"/>
                <a:gd name="T15" fmla="*/ 183 h 257"/>
                <a:gd name="T16" fmla="*/ 54 w 322"/>
                <a:gd name="T17" fmla="*/ 172 h 257"/>
                <a:gd name="T18" fmla="*/ 227 w 322"/>
                <a:gd name="T19" fmla="*/ 172 h 257"/>
                <a:gd name="T20" fmla="*/ 257 w 322"/>
                <a:gd name="T21" fmla="*/ 21 h 257"/>
                <a:gd name="T22" fmla="*/ 265 w 322"/>
                <a:gd name="T23" fmla="*/ 12 h 257"/>
                <a:gd name="T24" fmla="*/ 307 w 322"/>
                <a:gd name="T25" fmla="*/ 2 h 257"/>
                <a:gd name="T26" fmla="*/ 320 w 322"/>
                <a:gd name="T27" fmla="*/ 9 h 257"/>
                <a:gd name="T28" fmla="*/ 313 w 322"/>
                <a:gd name="T29" fmla="*/ 22 h 257"/>
                <a:gd name="T30" fmla="*/ 203 w 322"/>
                <a:gd name="T31" fmla="*/ 140 h 257"/>
                <a:gd name="T32" fmla="*/ 193 w 322"/>
                <a:gd name="T33" fmla="*/ 129 h 257"/>
                <a:gd name="T34" fmla="*/ 41 w 322"/>
                <a:gd name="T35" fmla="*/ 129 h 257"/>
                <a:gd name="T36" fmla="*/ 25 w 322"/>
                <a:gd name="T37" fmla="*/ 65 h 257"/>
                <a:gd name="T38" fmla="*/ 214 w 322"/>
                <a:gd name="T39" fmla="*/ 65 h 257"/>
                <a:gd name="T40" fmla="*/ 225 w 322"/>
                <a:gd name="T41" fmla="*/ 55 h 257"/>
                <a:gd name="T42" fmla="*/ 214 w 322"/>
                <a:gd name="T43" fmla="*/ 44 h 257"/>
                <a:gd name="T44" fmla="*/ 11 w 322"/>
                <a:gd name="T45" fmla="*/ 44 h 257"/>
                <a:gd name="T46" fmla="*/ 3 w 322"/>
                <a:gd name="T47" fmla="*/ 48 h 257"/>
                <a:gd name="T48" fmla="*/ 1 w 322"/>
                <a:gd name="T49" fmla="*/ 57 h 257"/>
                <a:gd name="T50" fmla="*/ 22 w 322"/>
                <a:gd name="T51" fmla="*/ 143 h 257"/>
                <a:gd name="T52" fmla="*/ 33 w 322"/>
                <a:gd name="T53" fmla="*/ 151 h 257"/>
                <a:gd name="T54" fmla="*/ 193 w 322"/>
                <a:gd name="T55" fmla="*/ 151 h 257"/>
                <a:gd name="T56" fmla="*/ 203 w 322"/>
                <a:gd name="T57" fmla="*/ 140 h 257"/>
                <a:gd name="T58" fmla="*/ 65 w 322"/>
                <a:gd name="T59" fmla="*/ 87 h 257"/>
                <a:gd name="T60" fmla="*/ 54 w 322"/>
                <a:gd name="T61" fmla="*/ 97 h 257"/>
                <a:gd name="T62" fmla="*/ 65 w 322"/>
                <a:gd name="T63" fmla="*/ 108 h 257"/>
                <a:gd name="T64" fmla="*/ 203 w 322"/>
                <a:gd name="T65" fmla="*/ 108 h 257"/>
                <a:gd name="T66" fmla="*/ 214 w 322"/>
                <a:gd name="T67" fmla="*/ 97 h 257"/>
                <a:gd name="T68" fmla="*/ 203 w 322"/>
                <a:gd name="T69" fmla="*/ 87 h 257"/>
                <a:gd name="T70" fmla="*/ 65 w 322"/>
                <a:gd name="T71" fmla="*/ 87 h 257"/>
                <a:gd name="T72" fmla="*/ 75 w 322"/>
                <a:gd name="T73" fmla="*/ 215 h 257"/>
                <a:gd name="T74" fmla="*/ 54 w 322"/>
                <a:gd name="T75" fmla="*/ 236 h 257"/>
                <a:gd name="T76" fmla="*/ 75 w 322"/>
                <a:gd name="T77" fmla="*/ 257 h 257"/>
                <a:gd name="T78" fmla="*/ 97 w 322"/>
                <a:gd name="T79" fmla="*/ 236 h 257"/>
                <a:gd name="T80" fmla="*/ 75 w 322"/>
                <a:gd name="T81" fmla="*/ 215 h 257"/>
                <a:gd name="T82" fmla="*/ 214 w 322"/>
                <a:gd name="T83" fmla="*/ 215 h 257"/>
                <a:gd name="T84" fmla="*/ 193 w 322"/>
                <a:gd name="T85" fmla="*/ 236 h 257"/>
                <a:gd name="T86" fmla="*/ 214 w 322"/>
                <a:gd name="T87" fmla="*/ 257 h 257"/>
                <a:gd name="T88" fmla="*/ 235 w 322"/>
                <a:gd name="T89" fmla="*/ 236 h 257"/>
                <a:gd name="T90" fmla="*/ 214 w 322"/>
                <a:gd name="T91" fmla="*/ 2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" h="257">
                  <a:moveTo>
                    <a:pt x="313" y="22"/>
                  </a:moveTo>
                  <a:cubicBezTo>
                    <a:pt x="276" y="31"/>
                    <a:pt x="276" y="31"/>
                    <a:pt x="276" y="31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45" y="190"/>
                    <a:pt x="240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48" y="193"/>
                    <a:pt x="43" y="189"/>
                    <a:pt x="43" y="183"/>
                  </a:cubicBezTo>
                  <a:cubicBezTo>
                    <a:pt x="43" y="177"/>
                    <a:pt x="48" y="172"/>
                    <a:pt x="54" y="172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8" y="17"/>
                    <a:pt x="261" y="13"/>
                    <a:pt x="265" y="1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13" y="0"/>
                    <a:pt x="319" y="4"/>
                    <a:pt x="320" y="9"/>
                  </a:cubicBezTo>
                  <a:cubicBezTo>
                    <a:pt x="322" y="15"/>
                    <a:pt x="318" y="21"/>
                    <a:pt x="313" y="22"/>
                  </a:cubicBezTo>
                  <a:close/>
                  <a:moveTo>
                    <a:pt x="203" y="140"/>
                  </a:moveTo>
                  <a:cubicBezTo>
                    <a:pt x="203" y="134"/>
                    <a:pt x="199" y="129"/>
                    <a:pt x="193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20" y="65"/>
                    <a:pt x="225" y="61"/>
                    <a:pt x="225" y="55"/>
                  </a:cubicBezTo>
                  <a:cubicBezTo>
                    <a:pt x="225" y="49"/>
                    <a:pt x="220" y="44"/>
                    <a:pt x="2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8" y="44"/>
                    <a:pt x="5" y="46"/>
                    <a:pt x="3" y="48"/>
                  </a:cubicBezTo>
                  <a:cubicBezTo>
                    <a:pt x="1" y="51"/>
                    <a:pt x="0" y="54"/>
                    <a:pt x="1" y="5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4" y="147"/>
                    <a:pt x="28" y="151"/>
                    <a:pt x="33" y="151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99" y="151"/>
                    <a:pt x="203" y="146"/>
                    <a:pt x="203" y="140"/>
                  </a:cubicBezTo>
                  <a:close/>
                  <a:moveTo>
                    <a:pt x="65" y="87"/>
                  </a:moveTo>
                  <a:cubicBezTo>
                    <a:pt x="59" y="87"/>
                    <a:pt x="54" y="91"/>
                    <a:pt x="54" y="97"/>
                  </a:cubicBezTo>
                  <a:cubicBezTo>
                    <a:pt x="54" y="103"/>
                    <a:pt x="59" y="108"/>
                    <a:pt x="65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9" y="108"/>
                    <a:pt x="214" y="103"/>
                    <a:pt x="214" y="97"/>
                  </a:cubicBezTo>
                  <a:cubicBezTo>
                    <a:pt x="214" y="91"/>
                    <a:pt x="209" y="87"/>
                    <a:pt x="203" y="87"/>
                  </a:cubicBezTo>
                  <a:lnTo>
                    <a:pt x="65" y="87"/>
                  </a:lnTo>
                  <a:close/>
                  <a:moveTo>
                    <a:pt x="75" y="215"/>
                  </a:moveTo>
                  <a:cubicBezTo>
                    <a:pt x="64" y="215"/>
                    <a:pt x="54" y="224"/>
                    <a:pt x="54" y="236"/>
                  </a:cubicBezTo>
                  <a:cubicBezTo>
                    <a:pt x="54" y="248"/>
                    <a:pt x="64" y="257"/>
                    <a:pt x="75" y="257"/>
                  </a:cubicBezTo>
                  <a:cubicBezTo>
                    <a:pt x="87" y="257"/>
                    <a:pt x="97" y="248"/>
                    <a:pt x="97" y="236"/>
                  </a:cubicBezTo>
                  <a:cubicBezTo>
                    <a:pt x="97" y="224"/>
                    <a:pt x="87" y="215"/>
                    <a:pt x="75" y="215"/>
                  </a:cubicBezTo>
                  <a:close/>
                  <a:moveTo>
                    <a:pt x="214" y="215"/>
                  </a:moveTo>
                  <a:cubicBezTo>
                    <a:pt x="202" y="215"/>
                    <a:pt x="193" y="224"/>
                    <a:pt x="193" y="236"/>
                  </a:cubicBezTo>
                  <a:cubicBezTo>
                    <a:pt x="193" y="248"/>
                    <a:pt x="202" y="257"/>
                    <a:pt x="214" y="257"/>
                  </a:cubicBezTo>
                  <a:cubicBezTo>
                    <a:pt x="226" y="257"/>
                    <a:pt x="235" y="248"/>
                    <a:pt x="235" y="236"/>
                  </a:cubicBezTo>
                  <a:cubicBezTo>
                    <a:pt x="235" y="224"/>
                    <a:pt x="226" y="215"/>
                    <a:pt x="214" y="215"/>
                  </a:cubicBezTo>
                  <a:close/>
                </a:path>
              </a:pathLst>
            </a:custGeom>
            <a:solidFill>
              <a:srgbClr val="00AAE6"/>
            </a:solidFill>
            <a:ln w="3175"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B0F0"/>
                </a:solidFill>
              </a:endParaRPr>
            </a:p>
          </p:txBody>
        </p:sp>
        <p:pic>
          <p:nvPicPr>
            <p:cNvPr id="95" name="Immagine 37">
              <a:extLst>
                <a:ext uri="{FF2B5EF4-FFF2-40B4-BE49-F238E27FC236}">
                  <a16:creationId xmlns:a16="http://schemas.microsoft.com/office/drawing/2014/main" id="{FF4FB1CD-989C-8F4B-92C0-775B6F8E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9967" y="3647545"/>
              <a:ext cx="259973" cy="267014"/>
            </a:xfrm>
            <a:prstGeom prst="rect">
              <a:avLst/>
            </a:prstGeom>
          </p:spPr>
        </p:pic>
        <p:sp>
          <p:nvSpPr>
            <p:cNvPr id="102" name="Freeform 904"/>
            <p:cNvSpPr>
              <a:spLocks noChangeAspect="1" noEditPoints="1"/>
            </p:cNvSpPr>
            <p:nvPr/>
          </p:nvSpPr>
          <p:spPr bwMode="auto">
            <a:xfrm>
              <a:off x="4151454" y="3588585"/>
              <a:ext cx="153829" cy="126000"/>
            </a:xfrm>
            <a:custGeom>
              <a:avLst/>
              <a:gdLst>
                <a:gd name="T0" fmla="*/ 296 w 300"/>
                <a:gd name="T1" fmla="*/ 25 h 246"/>
                <a:gd name="T2" fmla="*/ 281 w 300"/>
                <a:gd name="T3" fmla="*/ 24 h 246"/>
                <a:gd name="T4" fmla="*/ 245 w 300"/>
                <a:gd name="T5" fmla="*/ 55 h 246"/>
                <a:gd name="T6" fmla="*/ 245 w 300"/>
                <a:gd name="T7" fmla="*/ 11 h 246"/>
                <a:gd name="T8" fmla="*/ 235 w 300"/>
                <a:gd name="T9" fmla="*/ 0 h 246"/>
                <a:gd name="T10" fmla="*/ 11 w 300"/>
                <a:gd name="T11" fmla="*/ 0 h 246"/>
                <a:gd name="T12" fmla="*/ 0 w 300"/>
                <a:gd name="T13" fmla="*/ 11 h 246"/>
                <a:gd name="T14" fmla="*/ 0 w 300"/>
                <a:gd name="T15" fmla="*/ 235 h 246"/>
                <a:gd name="T16" fmla="*/ 11 w 300"/>
                <a:gd name="T17" fmla="*/ 246 h 246"/>
                <a:gd name="T18" fmla="*/ 235 w 300"/>
                <a:gd name="T19" fmla="*/ 246 h 246"/>
                <a:gd name="T20" fmla="*/ 245 w 300"/>
                <a:gd name="T21" fmla="*/ 235 h 246"/>
                <a:gd name="T22" fmla="*/ 245 w 300"/>
                <a:gd name="T23" fmla="*/ 84 h 246"/>
                <a:gd name="T24" fmla="*/ 295 w 300"/>
                <a:gd name="T25" fmla="*/ 40 h 246"/>
                <a:gd name="T26" fmla="*/ 296 w 300"/>
                <a:gd name="T27" fmla="*/ 25 h 246"/>
                <a:gd name="T28" fmla="*/ 224 w 300"/>
                <a:gd name="T29" fmla="*/ 224 h 246"/>
                <a:gd name="T30" fmla="*/ 21 w 300"/>
                <a:gd name="T31" fmla="*/ 224 h 246"/>
                <a:gd name="T32" fmla="*/ 21 w 300"/>
                <a:gd name="T33" fmla="*/ 22 h 246"/>
                <a:gd name="T34" fmla="*/ 224 w 300"/>
                <a:gd name="T35" fmla="*/ 22 h 246"/>
                <a:gd name="T36" fmla="*/ 224 w 300"/>
                <a:gd name="T37" fmla="*/ 74 h 246"/>
                <a:gd name="T38" fmla="*/ 119 w 300"/>
                <a:gd name="T39" fmla="*/ 166 h 246"/>
                <a:gd name="T40" fmla="*/ 72 w 300"/>
                <a:gd name="T41" fmla="*/ 111 h 246"/>
                <a:gd name="T42" fmla="*/ 57 w 300"/>
                <a:gd name="T43" fmla="*/ 109 h 246"/>
                <a:gd name="T44" fmla="*/ 56 w 300"/>
                <a:gd name="T45" fmla="*/ 125 h 246"/>
                <a:gd name="T46" fmla="*/ 109 w 300"/>
                <a:gd name="T47" fmla="*/ 189 h 246"/>
                <a:gd name="T48" fmla="*/ 109 w 300"/>
                <a:gd name="T49" fmla="*/ 189 h 246"/>
                <a:gd name="T50" fmla="*/ 117 w 300"/>
                <a:gd name="T51" fmla="*/ 192 h 246"/>
                <a:gd name="T52" fmla="*/ 124 w 300"/>
                <a:gd name="T53" fmla="*/ 190 h 246"/>
                <a:gd name="T54" fmla="*/ 224 w 300"/>
                <a:gd name="T55" fmla="*/ 103 h 246"/>
                <a:gd name="T56" fmla="*/ 224 w 300"/>
                <a:gd name="T57" fmla="*/ 2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0" h="246">
                  <a:moveTo>
                    <a:pt x="296" y="25"/>
                  </a:moveTo>
                  <a:cubicBezTo>
                    <a:pt x="292" y="21"/>
                    <a:pt x="285" y="20"/>
                    <a:pt x="281" y="24"/>
                  </a:cubicBezTo>
                  <a:cubicBezTo>
                    <a:pt x="245" y="55"/>
                    <a:pt x="245" y="55"/>
                    <a:pt x="245" y="55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5"/>
                    <a:pt x="241" y="0"/>
                    <a:pt x="23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1"/>
                    <a:pt x="5" y="246"/>
                    <a:pt x="11" y="246"/>
                  </a:cubicBezTo>
                  <a:cubicBezTo>
                    <a:pt x="235" y="246"/>
                    <a:pt x="235" y="246"/>
                    <a:pt x="235" y="246"/>
                  </a:cubicBezTo>
                  <a:cubicBezTo>
                    <a:pt x="241" y="246"/>
                    <a:pt x="245" y="241"/>
                    <a:pt x="245" y="235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95" y="40"/>
                    <a:pt x="295" y="40"/>
                    <a:pt x="295" y="40"/>
                  </a:cubicBezTo>
                  <a:cubicBezTo>
                    <a:pt x="299" y="36"/>
                    <a:pt x="300" y="30"/>
                    <a:pt x="296" y="25"/>
                  </a:cubicBezTo>
                  <a:close/>
                  <a:moveTo>
                    <a:pt x="224" y="224"/>
                  </a:moveTo>
                  <a:cubicBezTo>
                    <a:pt x="21" y="224"/>
                    <a:pt x="21" y="224"/>
                    <a:pt x="21" y="224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24" y="74"/>
                    <a:pt x="224" y="74"/>
                    <a:pt x="224" y="74"/>
                  </a:cubicBezTo>
                  <a:cubicBezTo>
                    <a:pt x="119" y="166"/>
                    <a:pt x="119" y="166"/>
                    <a:pt x="119" y="166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68" y="106"/>
                    <a:pt x="62" y="106"/>
                    <a:pt x="57" y="109"/>
                  </a:cubicBezTo>
                  <a:cubicBezTo>
                    <a:pt x="53" y="113"/>
                    <a:pt x="52" y="120"/>
                    <a:pt x="56" y="125"/>
                  </a:cubicBezTo>
                  <a:cubicBezTo>
                    <a:pt x="109" y="189"/>
                    <a:pt x="109" y="189"/>
                    <a:pt x="109" y="189"/>
                  </a:cubicBezTo>
                  <a:cubicBezTo>
                    <a:pt x="109" y="189"/>
                    <a:pt x="109" y="189"/>
                    <a:pt x="109" y="189"/>
                  </a:cubicBezTo>
                  <a:cubicBezTo>
                    <a:pt x="111" y="191"/>
                    <a:pt x="114" y="192"/>
                    <a:pt x="117" y="192"/>
                  </a:cubicBezTo>
                  <a:cubicBezTo>
                    <a:pt x="120" y="192"/>
                    <a:pt x="122" y="191"/>
                    <a:pt x="124" y="190"/>
                  </a:cubicBezTo>
                  <a:cubicBezTo>
                    <a:pt x="224" y="103"/>
                    <a:pt x="224" y="103"/>
                    <a:pt x="224" y="103"/>
                  </a:cubicBezTo>
                  <a:lnTo>
                    <a:pt x="224" y="224"/>
                  </a:ln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0" name="Ovale 81">
              <a:extLst>
                <a:ext uri="{FF2B5EF4-FFF2-40B4-BE49-F238E27FC236}">
                  <a16:creationId xmlns:a16="http://schemas.microsoft.com/office/drawing/2014/main" id="{4B4B94D4-46DA-AD4C-86F9-DEA26E075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3336" y="5851860"/>
              <a:ext cx="900000" cy="91438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1" name="CasellaDiTesto 45">
              <a:extLst>
                <a:ext uri="{FF2B5EF4-FFF2-40B4-BE49-F238E27FC236}">
                  <a16:creationId xmlns:a16="http://schemas.microsoft.com/office/drawing/2014/main" id="{93E6674F-7A4D-B64A-879C-CEF3BB19903C}"/>
                </a:ext>
              </a:extLst>
            </p:cNvPr>
            <p:cNvSpPr txBox="1"/>
            <p:nvPr/>
          </p:nvSpPr>
          <p:spPr>
            <a:xfrm>
              <a:off x="5582556" y="5944526"/>
              <a:ext cx="1061560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60"/>
                </a:lnSpc>
              </a:pPr>
              <a:r>
                <a:rPr lang="it-IT" sz="1100" b="1" dirty="0">
                  <a:solidFill>
                    <a:schemeClr val="bg1"/>
                  </a:solidFill>
                </a:rPr>
                <a:t>General Accounting Department 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rot="5400000" flipV="1">
              <a:off x="6113336" y="-311940"/>
              <a:ext cx="0" cy="5526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>
              <a:off x="3349610" y="2708335"/>
              <a:ext cx="5527453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6113336" y="505626"/>
              <a:ext cx="1" cy="504000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  <a:headEnd type="none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Freeform 684"/>
            <p:cNvSpPr>
              <a:spLocks noChangeAspect="1" noEditPoints="1"/>
            </p:cNvSpPr>
            <p:nvPr/>
          </p:nvSpPr>
          <p:spPr bwMode="auto">
            <a:xfrm>
              <a:off x="5955652" y="2142638"/>
              <a:ext cx="315369" cy="252000"/>
            </a:xfrm>
            <a:custGeom>
              <a:avLst/>
              <a:gdLst>
                <a:gd name="T0" fmla="*/ 313 w 322"/>
                <a:gd name="T1" fmla="*/ 22 h 257"/>
                <a:gd name="T2" fmla="*/ 276 w 322"/>
                <a:gd name="T3" fmla="*/ 31 h 257"/>
                <a:gd name="T4" fmla="*/ 246 w 322"/>
                <a:gd name="T5" fmla="*/ 185 h 257"/>
                <a:gd name="T6" fmla="*/ 235 w 322"/>
                <a:gd name="T7" fmla="*/ 193 h 257"/>
                <a:gd name="T8" fmla="*/ 235 w 322"/>
                <a:gd name="T9" fmla="*/ 193 h 257"/>
                <a:gd name="T10" fmla="*/ 235 w 322"/>
                <a:gd name="T11" fmla="*/ 193 h 257"/>
                <a:gd name="T12" fmla="*/ 54 w 322"/>
                <a:gd name="T13" fmla="*/ 193 h 257"/>
                <a:gd name="T14" fmla="*/ 43 w 322"/>
                <a:gd name="T15" fmla="*/ 183 h 257"/>
                <a:gd name="T16" fmla="*/ 54 w 322"/>
                <a:gd name="T17" fmla="*/ 172 h 257"/>
                <a:gd name="T18" fmla="*/ 227 w 322"/>
                <a:gd name="T19" fmla="*/ 172 h 257"/>
                <a:gd name="T20" fmla="*/ 257 w 322"/>
                <a:gd name="T21" fmla="*/ 21 h 257"/>
                <a:gd name="T22" fmla="*/ 265 w 322"/>
                <a:gd name="T23" fmla="*/ 12 h 257"/>
                <a:gd name="T24" fmla="*/ 307 w 322"/>
                <a:gd name="T25" fmla="*/ 2 h 257"/>
                <a:gd name="T26" fmla="*/ 320 w 322"/>
                <a:gd name="T27" fmla="*/ 9 h 257"/>
                <a:gd name="T28" fmla="*/ 313 w 322"/>
                <a:gd name="T29" fmla="*/ 22 h 257"/>
                <a:gd name="T30" fmla="*/ 203 w 322"/>
                <a:gd name="T31" fmla="*/ 140 h 257"/>
                <a:gd name="T32" fmla="*/ 193 w 322"/>
                <a:gd name="T33" fmla="*/ 129 h 257"/>
                <a:gd name="T34" fmla="*/ 41 w 322"/>
                <a:gd name="T35" fmla="*/ 129 h 257"/>
                <a:gd name="T36" fmla="*/ 25 w 322"/>
                <a:gd name="T37" fmla="*/ 65 h 257"/>
                <a:gd name="T38" fmla="*/ 214 w 322"/>
                <a:gd name="T39" fmla="*/ 65 h 257"/>
                <a:gd name="T40" fmla="*/ 225 w 322"/>
                <a:gd name="T41" fmla="*/ 55 h 257"/>
                <a:gd name="T42" fmla="*/ 214 w 322"/>
                <a:gd name="T43" fmla="*/ 44 h 257"/>
                <a:gd name="T44" fmla="*/ 11 w 322"/>
                <a:gd name="T45" fmla="*/ 44 h 257"/>
                <a:gd name="T46" fmla="*/ 3 w 322"/>
                <a:gd name="T47" fmla="*/ 48 h 257"/>
                <a:gd name="T48" fmla="*/ 1 w 322"/>
                <a:gd name="T49" fmla="*/ 57 h 257"/>
                <a:gd name="T50" fmla="*/ 22 w 322"/>
                <a:gd name="T51" fmla="*/ 143 h 257"/>
                <a:gd name="T52" fmla="*/ 33 w 322"/>
                <a:gd name="T53" fmla="*/ 151 h 257"/>
                <a:gd name="T54" fmla="*/ 193 w 322"/>
                <a:gd name="T55" fmla="*/ 151 h 257"/>
                <a:gd name="T56" fmla="*/ 203 w 322"/>
                <a:gd name="T57" fmla="*/ 140 h 257"/>
                <a:gd name="T58" fmla="*/ 65 w 322"/>
                <a:gd name="T59" fmla="*/ 87 h 257"/>
                <a:gd name="T60" fmla="*/ 54 w 322"/>
                <a:gd name="T61" fmla="*/ 97 h 257"/>
                <a:gd name="T62" fmla="*/ 65 w 322"/>
                <a:gd name="T63" fmla="*/ 108 h 257"/>
                <a:gd name="T64" fmla="*/ 203 w 322"/>
                <a:gd name="T65" fmla="*/ 108 h 257"/>
                <a:gd name="T66" fmla="*/ 214 w 322"/>
                <a:gd name="T67" fmla="*/ 97 h 257"/>
                <a:gd name="T68" fmla="*/ 203 w 322"/>
                <a:gd name="T69" fmla="*/ 87 h 257"/>
                <a:gd name="T70" fmla="*/ 65 w 322"/>
                <a:gd name="T71" fmla="*/ 87 h 257"/>
                <a:gd name="T72" fmla="*/ 75 w 322"/>
                <a:gd name="T73" fmla="*/ 215 h 257"/>
                <a:gd name="T74" fmla="*/ 54 w 322"/>
                <a:gd name="T75" fmla="*/ 236 h 257"/>
                <a:gd name="T76" fmla="*/ 75 w 322"/>
                <a:gd name="T77" fmla="*/ 257 h 257"/>
                <a:gd name="T78" fmla="*/ 97 w 322"/>
                <a:gd name="T79" fmla="*/ 236 h 257"/>
                <a:gd name="T80" fmla="*/ 75 w 322"/>
                <a:gd name="T81" fmla="*/ 215 h 257"/>
                <a:gd name="T82" fmla="*/ 214 w 322"/>
                <a:gd name="T83" fmla="*/ 215 h 257"/>
                <a:gd name="T84" fmla="*/ 193 w 322"/>
                <a:gd name="T85" fmla="*/ 236 h 257"/>
                <a:gd name="T86" fmla="*/ 214 w 322"/>
                <a:gd name="T87" fmla="*/ 257 h 257"/>
                <a:gd name="T88" fmla="*/ 235 w 322"/>
                <a:gd name="T89" fmla="*/ 236 h 257"/>
                <a:gd name="T90" fmla="*/ 214 w 322"/>
                <a:gd name="T91" fmla="*/ 2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" h="257">
                  <a:moveTo>
                    <a:pt x="313" y="22"/>
                  </a:moveTo>
                  <a:cubicBezTo>
                    <a:pt x="276" y="31"/>
                    <a:pt x="276" y="31"/>
                    <a:pt x="276" y="31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45" y="190"/>
                    <a:pt x="240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48" y="193"/>
                    <a:pt x="43" y="189"/>
                    <a:pt x="43" y="183"/>
                  </a:cubicBezTo>
                  <a:cubicBezTo>
                    <a:pt x="43" y="177"/>
                    <a:pt x="48" y="172"/>
                    <a:pt x="54" y="172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8" y="17"/>
                    <a:pt x="261" y="13"/>
                    <a:pt x="265" y="1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13" y="0"/>
                    <a:pt x="319" y="4"/>
                    <a:pt x="320" y="9"/>
                  </a:cubicBezTo>
                  <a:cubicBezTo>
                    <a:pt x="322" y="15"/>
                    <a:pt x="318" y="21"/>
                    <a:pt x="313" y="22"/>
                  </a:cubicBezTo>
                  <a:close/>
                  <a:moveTo>
                    <a:pt x="203" y="140"/>
                  </a:moveTo>
                  <a:cubicBezTo>
                    <a:pt x="203" y="134"/>
                    <a:pt x="199" y="129"/>
                    <a:pt x="193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20" y="65"/>
                    <a:pt x="225" y="61"/>
                    <a:pt x="225" y="55"/>
                  </a:cubicBezTo>
                  <a:cubicBezTo>
                    <a:pt x="225" y="49"/>
                    <a:pt x="220" y="44"/>
                    <a:pt x="2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8" y="44"/>
                    <a:pt x="5" y="46"/>
                    <a:pt x="3" y="48"/>
                  </a:cubicBezTo>
                  <a:cubicBezTo>
                    <a:pt x="1" y="51"/>
                    <a:pt x="0" y="54"/>
                    <a:pt x="1" y="5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4" y="147"/>
                    <a:pt x="28" y="151"/>
                    <a:pt x="33" y="151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99" y="151"/>
                    <a:pt x="203" y="146"/>
                    <a:pt x="203" y="140"/>
                  </a:cubicBezTo>
                  <a:close/>
                  <a:moveTo>
                    <a:pt x="65" y="87"/>
                  </a:moveTo>
                  <a:cubicBezTo>
                    <a:pt x="59" y="87"/>
                    <a:pt x="54" y="91"/>
                    <a:pt x="54" y="97"/>
                  </a:cubicBezTo>
                  <a:cubicBezTo>
                    <a:pt x="54" y="103"/>
                    <a:pt x="59" y="108"/>
                    <a:pt x="65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9" y="108"/>
                    <a:pt x="214" y="103"/>
                    <a:pt x="214" y="97"/>
                  </a:cubicBezTo>
                  <a:cubicBezTo>
                    <a:pt x="214" y="91"/>
                    <a:pt x="209" y="87"/>
                    <a:pt x="203" y="87"/>
                  </a:cubicBezTo>
                  <a:lnTo>
                    <a:pt x="65" y="87"/>
                  </a:lnTo>
                  <a:close/>
                  <a:moveTo>
                    <a:pt x="75" y="215"/>
                  </a:moveTo>
                  <a:cubicBezTo>
                    <a:pt x="64" y="215"/>
                    <a:pt x="54" y="224"/>
                    <a:pt x="54" y="236"/>
                  </a:cubicBezTo>
                  <a:cubicBezTo>
                    <a:pt x="54" y="248"/>
                    <a:pt x="64" y="257"/>
                    <a:pt x="75" y="257"/>
                  </a:cubicBezTo>
                  <a:cubicBezTo>
                    <a:pt x="87" y="257"/>
                    <a:pt x="97" y="248"/>
                    <a:pt x="97" y="236"/>
                  </a:cubicBezTo>
                  <a:cubicBezTo>
                    <a:pt x="97" y="224"/>
                    <a:pt x="87" y="215"/>
                    <a:pt x="75" y="215"/>
                  </a:cubicBezTo>
                  <a:close/>
                  <a:moveTo>
                    <a:pt x="214" y="215"/>
                  </a:moveTo>
                  <a:cubicBezTo>
                    <a:pt x="202" y="215"/>
                    <a:pt x="193" y="224"/>
                    <a:pt x="193" y="236"/>
                  </a:cubicBezTo>
                  <a:cubicBezTo>
                    <a:pt x="193" y="248"/>
                    <a:pt x="202" y="257"/>
                    <a:pt x="214" y="257"/>
                  </a:cubicBezTo>
                  <a:cubicBezTo>
                    <a:pt x="226" y="257"/>
                    <a:pt x="235" y="248"/>
                    <a:pt x="235" y="236"/>
                  </a:cubicBezTo>
                  <a:cubicBezTo>
                    <a:pt x="235" y="224"/>
                    <a:pt x="226" y="215"/>
                    <a:pt x="214" y="215"/>
                  </a:cubicBezTo>
                  <a:close/>
                </a:path>
              </a:pathLst>
            </a:custGeom>
            <a:solidFill>
              <a:srgbClr val="00AAE6"/>
            </a:solidFill>
            <a:ln w="3175"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B0F0"/>
                </a:solidFill>
              </a:endParaRPr>
            </a:p>
          </p:txBody>
        </p:sp>
        <p:sp>
          <p:nvSpPr>
            <p:cNvPr id="86" name="CasellaDiTesto 84">
              <a:extLst>
                <a:ext uri="{FF2B5EF4-FFF2-40B4-BE49-F238E27FC236}">
                  <a16:creationId xmlns:a16="http://schemas.microsoft.com/office/drawing/2014/main" id="{490071CF-B629-AC44-AED4-47A3FF9CB4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524913" y="3611499"/>
              <a:ext cx="1176847" cy="120970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822862"/>
                </a:avLst>
              </a:prstTxWarp>
              <a:spAutoFit/>
            </a:bodyPr>
            <a:lstStyle/>
            <a:p>
              <a:pPr marL="0" lvl="1" algn="ctr"/>
              <a:r>
                <a:rPr lang="it-IT" sz="400000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NSO</a:t>
              </a:r>
              <a:r>
                <a:rPr lang="it-IT" sz="307000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 Nodo Smistamento Ordini</a:t>
              </a:r>
              <a:endParaRPr lang="it-IT" sz="3684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  <p:pic>
          <p:nvPicPr>
            <p:cNvPr id="85" name="Immagine 83">
              <a:extLst>
                <a:ext uri="{FF2B5EF4-FFF2-40B4-BE49-F238E27FC236}">
                  <a16:creationId xmlns:a16="http://schemas.microsoft.com/office/drawing/2014/main" id="{81795359-13CA-6E4C-903E-D608F34F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583" y="3926472"/>
              <a:ext cx="531507" cy="540000"/>
            </a:xfrm>
            <a:prstGeom prst="rect">
              <a:avLst/>
            </a:prstGeom>
          </p:spPr>
        </p:pic>
        <p:cxnSp>
          <p:nvCxnSpPr>
            <p:cNvPr id="87" name="Connettore 2 42">
              <a:extLst>
                <a:ext uri="{FF2B5EF4-FFF2-40B4-BE49-F238E27FC236}">
                  <a16:creationId xmlns:a16="http://schemas.microsoft.com/office/drawing/2014/main" id="{F473FE2A-CA12-9844-A4D7-38B488516E02}"/>
                </a:ext>
              </a:extLst>
            </p:cNvPr>
            <p:cNvCxnSpPr/>
            <p:nvPr/>
          </p:nvCxnSpPr>
          <p:spPr>
            <a:xfrm flipV="1">
              <a:off x="6113336" y="4723833"/>
              <a:ext cx="0" cy="108576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195336" y="2466526"/>
              <a:ext cx="183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Peppol</a:t>
              </a:r>
              <a:r>
                <a:rPr lang="it-IT" sz="1200" dirty="0" smtClean="0">
                  <a:solidFill>
                    <a:schemeClr val="bg1">
                      <a:lumMod val="50000"/>
                    </a:schemeClr>
                  </a:solidFill>
                </a:rPr>
                <a:t> Network</a:t>
              </a:r>
              <a:endParaRPr lang="it-IT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195336" y="-297731"/>
              <a:ext cx="1836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it-IT" sz="1400" b="1" dirty="0" err="1" smtClean="0">
                  <a:solidFill>
                    <a:srgbClr val="0097A9"/>
                  </a:solidFill>
                </a:rPr>
                <a:t>Peppol</a:t>
              </a:r>
              <a:endParaRPr lang="it-IT" sz="1400" b="1" dirty="0" smtClean="0">
                <a:solidFill>
                  <a:srgbClr val="0097A9"/>
                </a:solidFill>
              </a:endParaRPr>
            </a:p>
            <a:p>
              <a:pPr algn="ctr">
                <a:lnSpc>
                  <a:spcPts val="1500"/>
                </a:lnSpc>
              </a:pPr>
              <a:r>
                <a:rPr lang="it-IT" sz="1400" b="1" dirty="0" smtClean="0">
                  <a:solidFill>
                    <a:srgbClr val="0097A9"/>
                  </a:solidFill>
                </a:rPr>
                <a:t>SML</a:t>
              </a:r>
              <a:endParaRPr lang="it-IT" sz="1600" b="1" dirty="0">
                <a:solidFill>
                  <a:srgbClr val="0097A9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7"/>
            <a:srcRect l="45283" t="34066" r="48121" b="54587"/>
            <a:stretch/>
          </p:blipFill>
          <p:spPr>
            <a:xfrm>
              <a:off x="5945633" y="127889"/>
              <a:ext cx="335407" cy="360000"/>
            </a:xfrm>
            <a:prstGeom prst="rect">
              <a:avLst/>
            </a:prstGeom>
          </p:spPr>
        </p:pic>
        <p:sp>
          <p:nvSpPr>
            <p:cNvPr id="101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195336" y="2756295"/>
              <a:ext cx="1836000" cy="251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300" dirty="0" smtClean="0">
                  <a:solidFill>
                    <a:srgbClr val="00B0F0"/>
                  </a:solidFill>
                </a:rPr>
                <a:t>MDN</a:t>
              </a:r>
              <a:endParaRPr lang="it-IT" sz="1300" dirty="0">
                <a:solidFill>
                  <a:srgbClr val="00B0F0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7"/>
            <a:srcRect l="45283" t="34066" r="48121" b="54587"/>
            <a:stretch/>
          </p:blipFill>
          <p:spPr>
            <a:xfrm>
              <a:off x="5945633" y="1452718"/>
              <a:ext cx="335407" cy="360000"/>
            </a:xfrm>
            <a:prstGeom prst="rect">
              <a:avLst/>
            </a:prstGeom>
          </p:spPr>
        </p:pic>
        <p:sp>
          <p:nvSpPr>
            <p:cNvPr id="60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195336" y="1022441"/>
              <a:ext cx="1836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it-IT" sz="1400" b="1" dirty="0" err="1" smtClean="0">
                  <a:solidFill>
                    <a:srgbClr val="0097A9"/>
                  </a:solidFill>
                </a:rPr>
                <a:t>Peppol</a:t>
              </a:r>
              <a:endParaRPr lang="it-IT" sz="1400" b="1" dirty="0" smtClean="0">
                <a:solidFill>
                  <a:srgbClr val="0097A9"/>
                </a:solidFill>
              </a:endParaRPr>
            </a:p>
            <a:p>
              <a:pPr algn="ctr">
                <a:lnSpc>
                  <a:spcPts val="1500"/>
                </a:lnSpc>
              </a:pPr>
              <a:r>
                <a:rPr lang="it-IT" sz="1400" b="1" dirty="0" smtClean="0">
                  <a:solidFill>
                    <a:srgbClr val="0097A9"/>
                  </a:solidFill>
                </a:rPr>
                <a:t>SMP</a:t>
              </a:r>
              <a:r>
                <a:rPr lang="it-IT" sz="1400" b="1" dirty="0">
                  <a:solidFill>
                    <a:srgbClr val="0097A9"/>
                  </a:solidFill>
                </a:rPr>
                <a:t> </a:t>
              </a:r>
              <a:endParaRPr lang="it-IT" sz="1600" b="1" dirty="0">
                <a:solidFill>
                  <a:srgbClr val="0097A9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10193118" y="2"/>
            <a:ext cx="2016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TextBox 61"/>
          <p:cNvSpPr txBox="1"/>
          <p:nvPr/>
        </p:nvSpPr>
        <p:spPr>
          <a:xfrm>
            <a:off x="10336097" y="13590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NSO Validazione</a:t>
            </a:r>
            <a:endParaRPr lang="it-IT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65" y="2"/>
            <a:ext cx="2508336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TextBox 67"/>
          <p:cNvSpPr txBox="1"/>
          <p:nvPr/>
        </p:nvSpPr>
        <p:spPr>
          <a:xfrm>
            <a:off x="212218" y="0"/>
            <a:ext cx="208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Scenario </a:t>
            </a:r>
            <a:r>
              <a:rPr lang="it-IT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completo</a:t>
            </a:r>
            <a:endParaRPr lang="it-IT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83296" y="-218770"/>
            <a:ext cx="7990569" cy="7006492"/>
            <a:chOff x="2083296" y="-218770"/>
            <a:chExt cx="7990569" cy="7006492"/>
          </a:xfrm>
        </p:grpSpPr>
        <p:sp>
          <p:nvSpPr>
            <p:cNvPr id="62" name="CasellaDiTesto 14">
              <a:extLst>
                <a:ext uri="{FF2B5EF4-FFF2-40B4-BE49-F238E27FC236}">
                  <a16:creationId xmlns:a16="http://schemas.microsoft.com/office/drawing/2014/main" id="{01DA726A-0F26-8D46-B4BB-FC1ADDFDC8C0}"/>
                </a:ext>
              </a:extLst>
            </p:cNvPr>
            <p:cNvSpPr txBox="1">
              <a:spLocks noChangeAspect="1"/>
            </p:cNvSpPr>
            <p:nvPr/>
          </p:nvSpPr>
          <p:spPr>
            <a:xfrm rot="226707">
              <a:off x="8893654" y="5334087"/>
              <a:ext cx="1180211" cy="110131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Supplier</a:t>
              </a:r>
              <a:endParaRPr lang="it-IT" sz="20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32624" y="6427722"/>
              <a:ext cx="950901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00" dirty="0" smtClean="0">
                  <a:solidFill>
                    <a:schemeClr val="bg1">
                      <a:lumMod val="50000"/>
                    </a:schemeClr>
                  </a:solidFill>
                </a:rPr>
                <a:t>Corner 1</a:t>
              </a:r>
              <a:endParaRPr lang="it-IT" sz="1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043149" y="6427722"/>
              <a:ext cx="950901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00" dirty="0" smtClean="0">
                  <a:solidFill>
                    <a:schemeClr val="bg1">
                      <a:lumMod val="50000"/>
                    </a:schemeClr>
                  </a:solidFill>
                </a:rPr>
                <a:t>Corner 4</a:t>
              </a:r>
              <a:endParaRPr lang="it-IT" sz="1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554483" y="6486670"/>
              <a:ext cx="2505632" cy="283906"/>
              <a:chOff x="6733058" y="6486670"/>
              <a:chExt cx="2505632" cy="283906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733058" y="6486670"/>
                <a:ext cx="292551" cy="283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 smtClean="0">
                    <a:solidFill>
                      <a:srgbClr val="00B0F0"/>
                    </a:solidFill>
                  </a:rPr>
                  <a:t>*</a:t>
                </a:r>
                <a:endParaRPr lang="it-IT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CasellaDiTesto 48">
                <a:extLst>
                  <a:ext uri="{FF2B5EF4-FFF2-40B4-BE49-F238E27FC236}">
                    <a16:creationId xmlns:a16="http://schemas.microsoft.com/office/drawing/2014/main" id="{4712E8E1-7F44-BE42-B06E-4480CB8A08A7}"/>
                  </a:ext>
                </a:extLst>
              </p:cNvPr>
              <p:cNvSpPr txBox="1"/>
              <p:nvPr/>
            </p:nvSpPr>
            <p:spPr>
              <a:xfrm>
                <a:off x="6892441" y="6518216"/>
                <a:ext cx="23462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160"/>
                  </a:lnSpc>
                </a:pPr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</a:rPr>
                  <a:t>Notification agreed by the parties</a:t>
                </a:r>
              </a:p>
            </p:txBody>
          </p:sp>
        </p:grpSp>
        <p:sp>
          <p:nvSpPr>
            <p:cNvPr id="81" name="CasellaDiTesto 84">
              <a:extLst>
                <a:ext uri="{FF2B5EF4-FFF2-40B4-BE49-F238E27FC236}">
                  <a16:creationId xmlns:a16="http://schemas.microsoft.com/office/drawing/2014/main" id="{490071CF-B629-AC44-AED4-47A3FF9CB4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3109" y="5326312"/>
              <a:ext cx="1176847" cy="120970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822862"/>
                </a:avLst>
              </a:prstTxWarp>
              <a:spAutoFit/>
            </a:bodyPr>
            <a:lstStyle/>
            <a:p>
              <a:pPr marL="0" lvl="1" algn="ctr"/>
              <a:r>
                <a:rPr lang="it-IT" sz="400000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NSO</a:t>
              </a:r>
              <a:r>
                <a:rPr lang="it-IT" sz="307000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 Nodo Smistamento Ordini</a:t>
              </a:r>
              <a:endParaRPr lang="it-IT" sz="3684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  <p:sp>
          <p:nvSpPr>
            <p:cNvPr id="69" name="Ovale 24">
              <a:extLst>
                <a:ext uri="{FF2B5EF4-FFF2-40B4-BE49-F238E27FC236}">
                  <a16:creationId xmlns:a16="http://schemas.microsoft.com/office/drawing/2014/main" id="{50D8BFA5-6756-CD44-BB0B-98D8D9BB7267}"/>
                </a:ext>
              </a:extLst>
            </p:cNvPr>
            <p:cNvSpPr>
              <a:spLocks/>
            </p:cNvSpPr>
            <p:nvPr/>
          </p:nvSpPr>
          <p:spPr>
            <a:xfrm>
              <a:off x="2258074" y="5489083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5" name="Immagine 83">
              <a:extLst>
                <a:ext uri="{FF2B5EF4-FFF2-40B4-BE49-F238E27FC236}">
                  <a16:creationId xmlns:a16="http://schemas.microsoft.com/office/drawing/2014/main" id="{81795359-13CA-6E4C-903E-D608F34F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641" y="5661698"/>
              <a:ext cx="531507" cy="540000"/>
            </a:xfrm>
            <a:prstGeom prst="rect">
              <a:avLst/>
            </a:prstGeom>
          </p:spPr>
        </p:pic>
        <p:sp>
          <p:nvSpPr>
            <p:cNvPr id="56" name="CasellaDiTesto 54">
              <a:extLst>
                <a:ext uri="{FF2B5EF4-FFF2-40B4-BE49-F238E27FC236}">
                  <a16:creationId xmlns:a16="http://schemas.microsoft.com/office/drawing/2014/main" id="{5C9B8DD0-6329-D542-A17A-B6BF60B71C3D}"/>
                </a:ext>
              </a:extLst>
            </p:cNvPr>
            <p:cNvSpPr txBox="1">
              <a:spLocks noChangeAspect="1"/>
            </p:cNvSpPr>
            <p:nvPr/>
          </p:nvSpPr>
          <p:spPr>
            <a:xfrm rot="2739068">
              <a:off x="8869551" y="2129208"/>
              <a:ext cx="1238778" cy="1154808"/>
            </a:xfrm>
            <a:prstGeom prst="rect">
              <a:avLst/>
            </a:prstGeom>
            <a:noFill/>
          </p:spPr>
          <p:txBody>
            <a:bodyPr spcFirstLastPara="1" wrap="square" numCol="1" rtlCol="0">
              <a:prstTxWarp prst="textArchUp">
                <a:avLst/>
              </a:prstTxWarp>
              <a:spAutoFit/>
            </a:bodyPr>
            <a:lstStyle>
              <a:defPPr>
                <a:defRPr lang="it-IT"/>
              </a:defPPr>
              <a:lvl2pPr marL="0" lvl="1" algn="ctr">
                <a:defRPr>
                  <a:solidFill>
                    <a:schemeClr val="bg2">
                      <a:lumMod val="50000"/>
                    </a:schemeClr>
                  </a:solidFill>
                  <a:cs typeface="Microsoft Tai Le" panose="020B0502040204020203" pitchFamily="34" charset="0"/>
                </a:defRPr>
              </a:lvl2pPr>
            </a:lstStyle>
            <a:p>
              <a:pPr lvl="1"/>
              <a:r>
                <a:rPr lang="it-IT" sz="1700" dirty="0"/>
                <a:t>Corner 3</a:t>
              </a:r>
            </a:p>
          </p:txBody>
        </p:sp>
        <p:sp>
          <p:nvSpPr>
            <p:cNvPr id="59" name="Ovale 53">
              <a:extLst>
                <a:ext uri="{FF2B5EF4-FFF2-40B4-BE49-F238E27FC236}">
                  <a16:creationId xmlns:a16="http://schemas.microsoft.com/office/drawing/2014/main" id="{1A5F4569-9E6E-904B-B5B1-DF0E5B6EB786}"/>
                </a:ext>
              </a:extLst>
            </p:cNvPr>
            <p:cNvSpPr/>
            <p:nvPr/>
          </p:nvSpPr>
          <p:spPr>
            <a:xfrm>
              <a:off x="9068599" y="2261987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V="1">
              <a:off x="9401759" y="3346605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9639156" y="3346605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Immagine 37">
              <a:extLst>
                <a:ext uri="{FF2B5EF4-FFF2-40B4-BE49-F238E27FC236}">
                  <a16:creationId xmlns:a16="http://schemas.microsoft.com/office/drawing/2014/main" id="{FF4FB1CD-989C-8F4B-92C0-775B6F8E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2502" y="4113098"/>
              <a:ext cx="259973" cy="267014"/>
            </a:xfrm>
            <a:prstGeom prst="rect">
              <a:avLst/>
            </a:prstGeom>
          </p:spPr>
        </p:pic>
        <p:sp>
          <p:nvSpPr>
            <p:cNvPr id="64" name="CasellaDiTesto 56">
              <a:extLst>
                <a:ext uri="{FF2B5EF4-FFF2-40B4-BE49-F238E27FC236}">
                  <a16:creationId xmlns:a16="http://schemas.microsoft.com/office/drawing/2014/main" id="{17C950C6-EDE3-8844-9335-92E1D35F62D5}"/>
                </a:ext>
              </a:extLst>
            </p:cNvPr>
            <p:cNvSpPr txBox="1">
              <a:spLocks noChangeAspect="1"/>
            </p:cNvSpPr>
            <p:nvPr/>
          </p:nvSpPr>
          <p:spPr>
            <a:xfrm rot="19299343">
              <a:off x="2083296" y="2145049"/>
              <a:ext cx="1224000" cy="118145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sz="1700" dirty="0">
                  <a:solidFill>
                    <a:schemeClr val="bg2">
                      <a:lumMod val="50000"/>
                    </a:schemeClr>
                  </a:solidFill>
                  <a:cs typeface="Microsoft Tai Le" panose="020B0502040204020203" pitchFamily="34" charset="0"/>
                </a:rPr>
                <a:t>Corner 2</a:t>
              </a:r>
            </a:p>
          </p:txBody>
        </p:sp>
        <p:sp>
          <p:nvSpPr>
            <p:cNvPr id="63" name="Ovale 52">
              <a:extLst>
                <a:ext uri="{FF2B5EF4-FFF2-40B4-BE49-F238E27FC236}">
                  <a16:creationId xmlns:a16="http://schemas.microsoft.com/office/drawing/2014/main" id="{E8F33FAB-A4BB-AA43-928A-5A1102A1F91A}"/>
                </a:ext>
              </a:extLst>
            </p:cNvPr>
            <p:cNvSpPr/>
            <p:nvPr/>
          </p:nvSpPr>
          <p:spPr>
            <a:xfrm>
              <a:off x="2251533" y="2261987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700" dirty="0" smtClean="0"/>
                <a:t>AP</a:t>
              </a:r>
            </a:p>
            <a:p>
              <a:pPr algn="ctr"/>
              <a:r>
                <a:rPr lang="it-IT" sz="1700" dirty="0" smtClean="0"/>
                <a:t>AgID</a:t>
              </a:r>
              <a:endParaRPr lang="it-IT" sz="1700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2589376" y="3346605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826773" y="3346605"/>
              <a:ext cx="0" cy="1800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rot="5400000" flipV="1">
              <a:off x="6103950" y="-152650"/>
              <a:ext cx="0" cy="5526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sellaDiTesto 10">
              <a:extLst>
                <a:ext uri="{FF2B5EF4-FFF2-40B4-BE49-F238E27FC236}">
                  <a16:creationId xmlns:a16="http://schemas.microsoft.com/office/drawing/2014/main" id="{A9529CA9-7812-F440-B0E1-004F4A298B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535250" y="5385004"/>
              <a:ext cx="1137400" cy="133676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lvl="1" algn="ctr"/>
              <a:r>
                <a:rPr lang="it-IT" sz="3000" b="1" dirty="0" smtClean="0">
                  <a:solidFill>
                    <a:schemeClr val="bg1">
                      <a:lumMod val="50000"/>
                    </a:schemeClr>
                  </a:solidFill>
                  <a:cs typeface="Microsoft Tai Le" panose="020B0502040204020203" pitchFamily="34" charset="0"/>
                </a:rPr>
                <a:t>Public Administration</a:t>
              </a:r>
              <a:endParaRPr lang="it-IT" sz="3000" b="1" dirty="0">
                <a:solidFill>
                  <a:schemeClr val="bg1">
                    <a:lumMod val="50000"/>
                  </a:schemeClr>
                </a:solidFill>
                <a:cs typeface="Microsoft Tai Le" panose="020B0502040204020203" pitchFamily="34" charset="0"/>
              </a:endParaRPr>
            </a:p>
          </p:txBody>
        </p:sp>
        <p:sp>
          <p:nvSpPr>
            <p:cNvPr id="54" name="Ovale 24">
              <a:extLst>
                <a:ext uri="{FF2B5EF4-FFF2-40B4-BE49-F238E27FC236}">
                  <a16:creationId xmlns:a16="http://schemas.microsoft.com/office/drawing/2014/main" id="{50D8BFA5-6756-CD44-BB0B-98D8D9BB7267}"/>
                </a:ext>
              </a:extLst>
            </p:cNvPr>
            <p:cNvSpPr>
              <a:spLocks/>
            </p:cNvSpPr>
            <p:nvPr/>
          </p:nvSpPr>
          <p:spPr>
            <a:xfrm>
              <a:off x="5646000" y="5518900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7" name="Immagine 27">
              <a:extLst>
                <a:ext uri="{FF2B5EF4-FFF2-40B4-BE49-F238E27FC236}">
                  <a16:creationId xmlns:a16="http://schemas.microsoft.com/office/drawing/2014/main" id="{1506E2A6-C1C1-F344-88E1-EDE839949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181" y="5662640"/>
              <a:ext cx="525761" cy="540000"/>
            </a:xfrm>
            <a:prstGeom prst="rect">
              <a:avLst/>
            </a:prstGeom>
          </p:spPr>
        </p:pic>
        <p:sp>
          <p:nvSpPr>
            <p:cNvPr id="73" name="Ovale 25">
              <a:extLst>
                <a:ext uri="{FF2B5EF4-FFF2-40B4-BE49-F238E27FC236}">
                  <a16:creationId xmlns:a16="http://schemas.microsoft.com/office/drawing/2014/main" id="{A5FA5396-FFD3-674E-A0DA-9F495638DB5F}"/>
                </a:ext>
              </a:extLst>
            </p:cNvPr>
            <p:cNvSpPr>
              <a:spLocks/>
            </p:cNvSpPr>
            <p:nvPr/>
          </p:nvSpPr>
          <p:spPr>
            <a:xfrm>
              <a:off x="9068599" y="5489083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75" name="Immagine 26">
              <a:extLst>
                <a:ext uri="{FF2B5EF4-FFF2-40B4-BE49-F238E27FC236}">
                  <a16:creationId xmlns:a16="http://schemas.microsoft.com/office/drawing/2014/main" id="{23150A83-BBFF-624C-BAA4-3732F8C70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719" y="5669083"/>
              <a:ext cx="525761" cy="540000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8884532" y="401621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>
                  <a:solidFill>
                    <a:srgbClr val="00B0F0"/>
                  </a:solidFill>
                </a:rPr>
                <a:t>*</a:t>
              </a:r>
              <a:endParaRPr lang="it-IT" sz="1200" dirty="0">
                <a:solidFill>
                  <a:srgbClr val="00B0F0"/>
                </a:solidFill>
              </a:endParaRPr>
            </a:p>
          </p:txBody>
        </p:sp>
        <p:sp>
          <p:nvSpPr>
            <p:cNvPr id="58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185950" y="2938412"/>
              <a:ext cx="1836000" cy="251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300" dirty="0" smtClean="0">
                  <a:solidFill>
                    <a:srgbClr val="00B0F0"/>
                  </a:solidFill>
                </a:rPr>
                <a:t>MDN</a:t>
              </a:r>
              <a:endParaRPr lang="it-IT" sz="1300" dirty="0">
                <a:solidFill>
                  <a:srgbClr val="00B0F0"/>
                </a:solidFill>
              </a:endParaRPr>
            </a:p>
          </p:txBody>
        </p:sp>
        <p:sp>
          <p:nvSpPr>
            <p:cNvPr id="78" name="Freeform 684"/>
            <p:cNvSpPr>
              <a:spLocks noChangeAspect="1" noEditPoints="1"/>
            </p:cNvSpPr>
            <p:nvPr/>
          </p:nvSpPr>
          <p:spPr bwMode="auto">
            <a:xfrm>
              <a:off x="2143298" y="4102605"/>
              <a:ext cx="315369" cy="252000"/>
            </a:xfrm>
            <a:custGeom>
              <a:avLst/>
              <a:gdLst>
                <a:gd name="T0" fmla="*/ 313 w 322"/>
                <a:gd name="T1" fmla="*/ 22 h 257"/>
                <a:gd name="T2" fmla="*/ 276 w 322"/>
                <a:gd name="T3" fmla="*/ 31 h 257"/>
                <a:gd name="T4" fmla="*/ 246 w 322"/>
                <a:gd name="T5" fmla="*/ 185 h 257"/>
                <a:gd name="T6" fmla="*/ 235 w 322"/>
                <a:gd name="T7" fmla="*/ 193 h 257"/>
                <a:gd name="T8" fmla="*/ 235 w 322"/>
                <a:gd name="T9" fmla="*/ 193 h 257"/>
                <a:gd name="T10" fmla="*/ 235 w 322"/>
                <a:gd name="T11" fmla="*/ 193 h 257"/>
                <a:gd name="T12" fmla="*/ 54 w 322"/>
                <a:gd name="T13" fmla="*/ 193 h 257"/>
                <a:gd name="T14" fmla="*/ 43 w 322"/>
                <a:gd name="T15" fmla="*/ 183 h 257"/>
                <a:gd name="T16" fmla="*/ 54 w 322"/>
                <a:gd name="T17" fmla="*/ 172 h 257"/>
                <a:gd name="T18" fmla="*/ 227 w 322"/>
                <a:gd name="T19" fmla="*/ 172 h 257"/>
                <a:gd name="T20" fmla="*/ 257 w 322"/>
                <a:gd name="T21" fmla="*/ 21 h 257"/>
                <a:gd name="T22" fmla="*/ 265 w 322"/>
                <a:gd name="T23" fmla="*/ 12 h 257"/>
                <a:gd name="T24" fmla="*/ 307 w 322"/>
                <a:gd name="T25" fmla="*/ 2 h 257"/>
                <a:gd name="T26" fmla="*/ 320 w 322"/>
                <a:gd name="T27" fmla="*/ 9 h 257"/>
                <a:gd name="T28" fmla="*/ 313 w 322"/>
                <a:gd name="T29" fmla="*/ 22 h 257"/>
                <a:gd name="T30" fmla="*/ 203 w 322"/>
                <a:gd name="T31" fmla="*/ 140 h 257"/>
                <a:gd name="T32" fmla="*/ 193 w 322"/>
                <a:gd name="T33" fmla="*/ 129 h 257"/>
                <a:gd name="T34" fmla="*/ 41 w 322"/>
                <a:gd name="T35" fmla="*/ 129 h 257"/>
                <a:gd name="T36" fmla="*/ 25 w 322"/>
                <a:gd name="T37" fmla="*/ 65 h 257"/>
                <a:gd name="T38" fmla="*/ 214 w 322"/>
                <a:gd name="T39" fmla="*/ 65 h 257"/>
                <a:gd name="T40" fmla="*/ 225 w 322"/>
                <a:gd name="T41" fmla="*/ 55 h 257"/>
                <a:gd name="T42" fmla="*/ 214 w 322"/>
                <a:gd name="T43" fmla="*/ 44 h 257"/>
                <a:gd name="T44" fmla="*/ 11 w 322"/>
                <a:gd name="T45" fmla="*/ 44 h 257"/>
                <a:gd name="T46" fmla="*/ 3 w 322"/>
                <a:gd name="T47" fmla="*/ 48 h 257"/>
                <a:gd name="T48" fmla="*/ 1 w 322"/>
                <a:gd name="T49" fmla="*/ 57 h 257"/>
                <a:gd name="T50" fmla="*/ 22 w 322"/>
                <a:gd name="T51" fmla="*/ 143 h 257"/>
                <a:gd name="T52" fmla="*/ 33 w 322"/>
                <a:gd name="T53" fmla="*/ 151 h 257"/>
                <a:gd name="T54" fmla="*/ 193 w 322"/>
                <a:gd name="T55" fmla="*/ 151 h 257"/>
                <a:gd name="T56" fmla="*/ 203 w 322"/>
                <a:gd name="T57" fmla="*/ 140 h 257"/>
                <a:gd name="T58" fmla="*/ 65 w 322"/>
                <a:gd name="T59" fmla="*/ 87 h 257"/>
                <a:gd name="T60" fmla="*/ 54 w 322"/>
                <a:gd name="T61" fmla="*/ 97 h 257"/>
                <a:gd name="T62" fmla="*/ 65 w 322"/>
                <a:gd name="T63" fmla="*/ 108 h 257"/>
                <a:gd name="T64" fmla="*/ 203 w 322"/>
                <a:gd name="T65" fmla="*/ 108 h 257"/>
                <a:gd name="T66" fmla="*/ 214 w 322"/>
                <a:gd name="T67" fmla="*/ 97 h 257"/>
                <a:gd name="T68" fmla="*/ 203 w 322"/>
                <a:gd name="T69" fmla="*/ 87 h 257"/>
                <a:gd name="T70" fmla="*/ 65 w 322"/>
                <a:gd name="T71" fmla="*/ 87 h 257"/>
                <a:gd name="T72" fmla="*/ 75 w 322"/>
                <a:gd name="T73" fmla="*/ 215 h 257"/>
                <a:gd name="T74" fmla="*/ 54 w 322"/>
                <a:gd name="T75" fmla="*/ 236 h 257"/>
                <a:gd name="T76" fmla="*/ 75 w 322"/>
                <a:gd name="T77" fmla="*/ 257 h 257"/>
                <a:gd name="T78" fmla="*/ 97 w 322"/>
                <a:gd name="T79" fmla="*/ 236 h 257"/>
                <a:gd name="T80" fmla="*/ 75 w 322"/>
                <a:gd name="T81" fmla="*/ 215 h 257"/>
                <a:gd name="T82" fmla="*/ 214 w 322"/>
                <a:gd name="T83" fmla="*/ 215 h 257"/>
                <a:gd name="T84" fmla="*/ 193 w 322"/>
                <a:gd name="T85" fmla="*/ 236 h 257"/>
                <a:gd name="T86" fmla="*/ 214 w 322"/>
                <a:gd name="T87" fmla="*/ 257 h 257"/>
                <a:gd name="T88" fmla="*/ 235 w 322"/>
                <a:gd name="T89" fmla="*/ 236 h 257"/>
                <a:gd name="T90" fmla="*/ 214 w 322"/>
                <a:gd name="T91" fmla="*/ 2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" h="257">
                  <a:moveTo>
                    <a:pt x="313" y="22"/>
                  </a:moveTo>
                  <a:cubicBezTo>
                    <a:pt x="276" y="31"/>
                    <a:pt x="276" y="31"/>
                    <a:pt x="276" y="31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45" y="190"/>
                    <a:pt x="240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48" y="193"/>
                    <a:pt x="43" y="189"/>
                    <a:pt x="43" y="183"/>
                  </a:cubicBezTo>
                  <a:cubicBezTo>
                    <a:pt x="43" y="177"/>
                    <a:pt x="48" y="172"/>
                    <a:pt x="54" y="172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8" y="17"/>
                    <a:pt x="261" y="13"/>
                    <a:pt x="265" y="1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13" y="0"/>
                    <a:pt x="319" y="4"/>
                    <a:pt x="320" y="9"/>
                  </a:cubicBezTo>
                  <a:cubicBezTo>
                    <a:pt x="322" y="15"/>
                    <a:pt x="318" y="21"/>
                    <a:pt x="313" y="22"/>
                  </a:cubicBezTo>
                  <a:close/>
                  <a:moveTo>
                    <a:pt x="203" y="140"/>
                  </a:moveTo>
                  <a:cubicBezTo>
                    <a:pt x="203" y="134"/>
                    <a:pt x="199" y="129"/>
                    <a:pt x="193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20" y="65"/>
                    <a:pt x="225" y="61"/>
                    <a:pt x="225" y="55"/>
                  </a:cubicBezTo>
                  <a:cubicBezTo>
                    <a:pt x="225" y="49"/>
                    <a:pt x="220" y="44"/>
                    <a:pt x="2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8" y="44"/>
                    <a:pt x="5" y="46"/>
                    <a:pt x="3" y="48"/>
                  </a:cubicBezTo>
                  <a:cubicBezTo>
                    <a:pt x="1" y="51"/>
                    <a:pt x="0" y="54"/>
                    <a:pt x="1" y="5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4" y="147"/>
                    <a:pt x="28" y="151"/>
                    <a:pt x="33" y="151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99" y="151"/>
                    <a:pt x="203" y="146"/>
                    <a:pt x="203" y="140"/>
                  </a:cubicBezTo>
                  <a:close/>
                  <a:moveTo>
                    <a:pt x="65" y="87"/>
                  </a:moveTo>
                  <a:cubicBezTo>
                    <a:pt x="59" y="87"/>
                    <a:pt x="54" y="91"/>
                    <a:pt x="54" y="97"/>
                  </a:cubicBezTo>
                  <a:cubicBezTo>
                    <a:pt x="54" y="103"/>
                    <a:pt x="59" y="108"/>
                    <a:pt x="65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9" y="108"/>
                    <a:pt x="214" y="103"/>
                    <a:pt x="214" y="97"/>
                  </a:cubicBezTo>
                  <a:cubicBezTo>
                    <a:pt x="214" y="91"/>
                    <a:pt x="209" y="87"/>
                    <a:pt x="203" y="87"/>
                  </a:cubicBezTo>
                  <a:lnTo>
                    <a:pt x="65" y="87"/>
                  </a:lnTo>
                  <a:close/>
                  <a:moveTo>
                    <a:pt x="75" y="215"/>
                  </a:moveTo>
                  <a:cubicBezTo>
                    <a:pt x="64" y="215"/>
                    <a:pt x="54" y="224"/>
                    <a:pt x="54" y="236"/>
                  </a:cubicBezTo>
                  <a:cubicBezTo>
                    <a:pt x="54" y="248"/>
                    <a:pt x="64" y="257"/>
                    <a:pt x="75" y="257"/>
                  </a:cubicBezTo>
                  <a:cubicBezTo>
                    <a:pt x="87" y="257"/>
                    <a:pt x="97" y="248"/>
                    <a:pt x="97" y="236"/>
                  </a:cubicBezTo>
                  <a:cubicBezTo>
                    <a:pt x="97" y="224"/>
                    <a:pt x="87" y="215"/>
                    <a:pt x="75" y="215"/>
                  </a:cubicBezTo>
                  <a:close/>
                  <a:moveTo>
                    <a:pt x="214" y="215"/>
                  </a:moveTo>
                  <a:cubicBezTo>
                    <a:pt x="202" y="215"/>
                    <a:pt x="193" y="224"/>
                    <a:pt x="193" y="236"/>
                  </a:cubicBezTo>
                  <a:cubicBezTo>
                    <a:pt x="193" y="248"/>
                    <a:pt x="202" y="257"/>
                    <a:pt x="214" y="257"/>
                  </a:cubicBezTo>
                  <a:cubicBezTo>
                    <a:pt x="226" y="257"/>
                    <a:pt x="235" y="248"/>
                    <a:pt x="235" y="236"/>
                  </a:cubicBezTo>
                  <a:cubicBezTo>
                    <a:pt x="235" y="224"/>
                    <a:pt x="226" y="215"/>
                    <a:pt x="214" y="215"/>
                  </a:cubicBezTo>
                  <a:close/>
                </a:path>
              </a:pathLst>
            </a:custGeom>
            <a:solidFill>
              <a:srgbClr val="00AAE6"/>
            </a:solidFill>
            <a:ln w="3175"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B0F0"/>
                </a:solidFill>
              </a:endParaRPr>
            </a:p>
          </p:txBody>
        </p:sp>
        <p:sp>
          <p:nvSpPr>
            <p:cNvPr id="82" name="Freeform 684"/>
            <p:cNvSpPr>
              <a:spLocks noChangeAspect="1" noEditPoints="1"/>
            </p:cNvSpPr>
            <p:nvPr/>
          </p:nvSpPr>
          <p:spPr bwMode="auto">
            <a:xfrm>
              <a:off x="9743527" y="4120605"/>
              <a:ext cx="315369" cy="252000"/>
            </a:xfrm>
            <a:custGeom>
              <a:avLst/>
              <a:gdLst>
                <a:gd name="T0" fmla="*/ 313 w 322"/>
                <a:gd name="T1" fmla="*/ 22 h 257"/>
                <a:gd name="T2" fmla="*/ 276 w 322"/>
                <a:gd name="T3" fmla="*/ 31 h 257"/>
                <a:gd name="T4" fmla="*/ 246 w 322"/>
                <a:gd name="T5" fmla="*/ 185 h 257"/>
                <a:gd name="T6" fmla="*/ 235 w 322"/>
                <a:gd name="T7" fmla="*/ 193 h 257"/>
                <a:gd name="T8" fmla="*/ 235 w 322"/>
                <a:gd name="T9" fmla="*/ 193 h 257"/>
                <a:gd name="T10" fmla="*/ 235 w 322"/>
                <a:gd name="T11" fmla="*/ 193 h 257"/>
                <a:gd name="T12" fmla="*/ 54 w 322"/>
                <a:gd name="T13" fmla="*/ 193 h 257"/>
                <a:gd name="T14" fmla="*/ 43 w 322"/>
                <a:gd name="T15" fmla="*/ 183 h 257"/>
                <a:gd name="T16" fmla="*/ 54 w 322"/>
                <a:gd name="T17" fmla="*/ 172 h 257"/>
                <a:gd name="T18" fmla="*/ 227 w 322"/>
                <a:gd name="T19" fmla="*/ 172 h 257"/>
                <a:gd name="T20" fmla="*/ 257 w 322"/>
                <a:gd name="T21" fmla="*/ 21 h 257"/>
                <a:gd name="T22" fmla="*/ 265 w 322"/>
                <a:gd name="T23" fmla="*/ 12 h 257"/>
                <a:gd name="T24" fmla="*/ 307 w 322"/>
                <a:gd name="T25" fmla="*/ 2 h 257"/>
                <a:gd name="T26" fmla="*/ 320 w 322"/>
                <a:gd name="T27" fmla="*/ 9 h 257"/>
                <a:gd name="T28" fmla="*/ 313 w 322"/>
                <a:gd name="T29" fmla="*/ 22 h 257"/>
                <a:gd name="T30" fmla="*/ 203 w 322"/>
                <a:gd name="T31" fmla="*/ 140 h 257"/>
                <a:gd name="T32" fmla="*/ 193 w 322"/>
                <a:gd name="T33" fmla="*/ 129 h 257"/>
                <a:gd name="T34" fmla="*/ 41 w 322"/>
                <a:gd name="T35" fmla="*/ 129 h 257"/>
                <a:gd name="T36" fmla="*/ 25 w 322"/>
                <a:gd name="T37" fmla="*/ 65 h 257"/>
                <a:gd name="T38" fmla="*/ 214 w 322"/>
                <a:gd name="T39" fmla="*/ 65 h 257"/>
                <a:gd name="T40" fmla="*/ 225 w 322"/>
                <a:gd name="T41" fmla="*/ 55 h 257"/>
                <a:gd name="T42" fmla="*/ 214 w 322"/>
                <a:gd name="T43" fmla="*/ 44 h 257"/>
                <a:gd name="T44" fmla="*/ 11 w 322"/>
                <a:gd name="T45" fmla="*/ 44 h 257"/>
                <a:gd name="T46" fmla="*/ 3 w 322"/>
                <a:gd name="T47" fmla="*/ 48 h 257"/>
                <a:gd name="T48" fmla="*/ 1 w 322"/>
                <a:gd name="T49" fmla="*/ 57 h 257"/>
                <a:gd name="T50" fmla="*/ 22 w 322"/>
                <a:gd name="T51" fmla="*/ 143 h 257"/>
                <a:gd name="T52" fmla="*/ 33 w 322"/>
                <a:gd name="T53" fmla="*/ 151 h 257"/>
                <a:gd name="T54" fmla="*/ 193 w 322"/>
                <a:gd name="T55" fmla="*/ 151 h 257"/>
                <a:gd name="T56" fmla="*/ 203 w 322"/>
                <a:gd name="T57" fmla="*/ 140 h 257"/>
                <a:gd name="T58" fmla="*/ 65 w 322"/>
                <a:gd name="T59" fmla="*/ 87 h 257"/>
                <a:gd name="T60" fmla="*/ 54 w 322"/>
                <a:gd name="T61" fmla="*/ 97 h 257"/>
                <a:gd name="T62" fmla="*/ 65 w 322"/>
                <a:gd name="T63" fmla="*/ 108 h 257"/>
                <a:gd name="T64" fmla="*/ 203 w 322"/>
                <a:gd name="T65" fmla="*/ 108 h 257"/>
                <a:gd name="T66" fmla="*/ 214 w 322"/>
                <a:gd name="T67" fmla="*/ 97 h 257"/>
                <a:gd name="T68" fmla="*/ 203 w 322"/>
                <a:gd name="T69" fmla="*/ 87 h 257"/>
                <a:gd name="T70" fmla="*/ 65 w 322"/>
                <a:gd name="T71" fmla="*/ 87 h 257"/>
                <a:gd name="T72" fmla="*/ 75 w 322"/>
                <a:gd name="T73" fmla="*/ 215 h 257"/>
                <a:gd name="T74" fmla="*/ 54 w 322"/>
                <a:gd name="T75" fmla="*/ 236 h 257"/>
                <a:gd name="T76" fmla="*/ 75 w 322"/>
                <a:gd name="T77" fmla="*/ 257 h 257"/>
                <a:gd name="T78" fmla="*/ 97 w 322"/>
                <a:gd name="T79" fmla="*/ 236 h 257"/>
                <a:gd name="T80" fmla="*/ 75 w 322"/>
                <a:gd name="T81" fmla="*/ 215 h 257"/>
                <a:gd name="T82" fmla="*/ 214 w 322"/>
                <a:gd name="T83" fmla="*/ 215 h 257"/>
                <a:gd name="T84" fmla="*/ 193 w 322"/>
                <a:gd name="T85" fmla="*/ 236 h 257"/>
                <a:gd name="T86" fmla="*/ 214 w 322"/>
                <a:gd name="T87" fmla="*/ 257 h 257"/>
                <a:gd name="T88" fmla="*/ 235 w 322"/>
                <a:gd name="T89" fmla="*/ 236 h 257"/>
                <a:gd name="T90" fmla="*/ 214 w 322"/>
                <a:gd name="T91" fmla="*/ 2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" h="257">
                  <a:moveTo>
                    <a:pt x="313" y="22"/>
                  </a:moveTo>
                  <a:cubicBezTo>
                    <a:pt x="276" y="31"/>
                    <a:pt x="276" y="31"/>
                    <a:pt x="276" y="31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45" y="190"/>
                    <a:pt x="240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48" y="193"/>
                    <a:pt x="43" y="189"/>
                    <a:pt x="43" y="183"/>
                  </a:cubicBezTo>
                  <a:cubicBezTo>
                    <a:pt x="43" y="177"/>
                    <a:pt x="48" y="172"/>
                    <a:pt x="54" y="172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8" y="17"/>
                    <a:pt x="261" y="13"/>
                    <a:pt x="265" y="1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13" y="0"/>
                    <a:pt x="319" y="4"/>
                    <a:pt x="320" y="9"/>
                  </a:cubicBezTo>
                  <a:cubicBezTo>
                    <a:pt x="322" y="15"/>
                    <a:pt x="318" y="21"/>
                    <a:pt x="313" y="22"/>
                  </a:cubicBezTo>
                  <a:close/>
                  <a:moveTo>
                    <a:pt x="203" y="140"/>
                  </a:moveTo>
                  <a:cubicBezTo>
                    <a:pt x="203" y="134"/>
                    <a:pt x="199" y="129"/>
                    <a:pt x="193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20" y="65"/>
                    <a:pt x="225" y="61"/>
                    <a:pt x="225" y="55"/>
                  </a:cubicBezTo>
                  <a:cubicBezTo>
                    <a:pt x="225" y="49"/>
                    <a:pt x="220" y="44"/>
                    <a:pt x="2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8" y="44"/>
                    <a:pt x="5" y="46"/>
                    <a:pt x="3" y="48"/>
                  </a:cubicBezTo>
                  <a:cubicBezTo>
                    <a:pt x="1" y="51"/>
                    <a:pt x="0" y="54"/>
                    <a:pt x="1" y="5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4" y="147"/>
                    <a:pt x="28" y="151"/>
                    <a:pt x="33" y="151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99" y="151"/>
                    <a:pt x="203" y="146"/>
                    <a:pt x="203" y="140"/>
                  </a:cubicBezTo>
                  <a:close/>
                  <a:moveTo>
                    <a:pt x="65" y="87"/>
                  </a:moveTo>
                  <a:cubicBezTo>
                    <a:pt x="59" y="87"/>
                    <a:pt x="54" y="91"/>
                    <a:pt x="54" y="97"/>
                  </a:cubicBezTo>
                  <a:cubicBezTo>
                    <a:pt x="54" y="103"/>
                    <a:pt x="59" y="108"/>
                    <a:pt x="65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9" y="108"/>
                    <a:pt x="214" y="103"/>
                    <a:pt x="214" y="97"/>
                  </a:cubicBezTo>
                  <a:cubicBezTo>
                    <a:pt x="214" y="91"/>
                    <a:pt x="209" y="87"/>
                    <a:pt x="203" y="87"/>
                  </a:cubicBezTo>
                  <a:lnTo>
                    <a:pt x="65" y="87"/>
                  </a:lnTo>
                  <a:close/>
                  <a:moveTo>
                    <a:pt x="75" y="215"/>
                  </a:moveTo>
                  <a:cubicBezTo>
                    <a:pt x="64" y="215"/>
                    <a:pt x="54" y="224"/>
                    <a:pt x="54" y="236"/>
                  </a:cubicBezTo>
                  <a:cubicBezTo>
                    <a:pt x="54" y="248"/>
                    <a:pt x="64" y="257"/>
                    <a:pt x="75" y="257"/>
                  </a:cubicBezTo>
                  <a:cubicBezTo>
                    <a:pt x="87" y="257"/>
                    <a:pt x="97" y="248"/>
                    <a:pt x="97" y="236"/>
                  </a:cubicBezTo>
                  <a:cubicBezTo>
                    <a:pt x="97" y="224"/>
                    <a:pt x="87" y="215"/>
                    <a:pt x="75" y="215"/>
                  </a:cubicBezTo>
                  <a:close/>
                  <a:moveTo>
                    <a:pt x="214" y="215"/>
                  </a:moveTo>
                  <a:cubicBezTo>
                    <a:pt x="202" y="215"/>
                    <a:pt x="193" y="224"/>
                    <a:pt x="193" y="236"/>
                  </a:cubicBezTo>
                  <a:cubicBezTo>
                    <a:pt x="193" y="248"/>
                    <a:pt x="202" y="257"/>
                    <a:pt x="214" y="257"/>
                  </a:cubicBezTo>
                  <a:cubicBezTo>
                    <a:pt x="226" y="257"/>
                    <a:pt x="235" y="248"/>
                    <a:pt x="235" y="236"/>
                  </a:cubicBezTo>
                  <a:cubicBezTo>
                    <a:pt x="235" y="224"/>
                    <a:pt x="226" y="215"/>
                    <a:pt x="214" y="215"/>
                  </a:cubicBezTo>
                  <a:close/>
                </a:path>
              </a:pathLst>
            </a:custGeom>
            <a:solidFill>
              <a:srgbClr val="00AAE6"/>
            </a:solidFill>
            <a:ln w="3175"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B0F0"/>
                </a:solidFill>
              </a:endParaRPr>
            </a:p>
          </p:txBody>
        </p:sp>
        <p:pic>
          <p:nvPicPr>
            <p:cNvPr id="94" name="Immagine 37">
              <a:extLst>
                <a:ext uri="{FF2B5EF4-FFF2-40B4-BE49-F238E27FC236}">
                  <a16:creationId xmlns:a16="http://schemas.microsoft.com/office/drawing/2014/main" id="{FF4FB1CD-989C-8F4B-92C0-775B6F8E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444" y="3976299"/>
              <a:ext cx="259973" cy="267014"/>
            </a:xfrm>
            <a:prstGeom prst="rect">
              <a:avLst/>
            </a:prstGeom>
          </p:spPr>
        </p:pic>
        <p:sp>
          <p:nvSpPr>
            <p:cNvPr id="89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2334430" y="4265176"/>
              <a:ext cx="1836000" cy="251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300" dirty="0" smtClean="0">
                  <a:solidFill>
                    <a:srgbClr val="00AAE6"/>
                  </a:solidFill>
                </a:rPr>
                <a:t>OUTCOME</a:t>
              </a:r>
              <a:endParaRPr lang="it-IT" sz="1300" dirty="0">
                <a:solidFill>
                  <a:srgbClr val="00AAE6"/>
                </a:solidFill>
              </a:endParaRPr>
            </a:p>
          </p:txBody>
        </p:sp>
        <p:sp>
          <p:nvSpPr>
            <p:cNvPr id="88" name="Freeform 684"/>
            <p:cNvSpPr>
              <a:spLocks noChangeAspect="1" noEditPoints="1"/>
            </p:cNvSpPr>
            <p:nvPr/>
          </p:nvSpPr>
          <p:spPr bwMode="auto">
            <a:xfrm>
              <a:off x="4253978" y="6168104"/>
              <a:ext cx="315369" cy="252000"/>
            </a:xfrm>
            <a:custGeom>
              <a:avLst/>
              <a:gdLst>
                <a:gd name="T0" fmla="*/ 313 w 322"/>
                <a:gd name="T1" fmla="*/ 22 h 257"/>
                <a:gd name="T2" fmla="*/ 276 w 322"/>
                <a:gd name="T3" fmla="*/ 31 h 257"/>
                <a:gd name="T4" fmla="*/ 246 w 322"/>
                <a:gd name="T5" fmla="*/ 185 h 257"/>
                <a:gd name="T6" fmla="*/ 235 w 322"/>
                <a:gd name="T7" fmla="*/ 193 h 257"/>
                <a:gd name="T8" fmla="*/ 235 w 322"/>
                <a:gd name="T9" fmla="*/ 193 h 257"/>
                <a:gd name="T10" fmla="*/ 235 w 322"/>
                <a:gd name="T11" fmla="*/ 193 h 257"/>
                <a:gd name="T12" fmla="*/ 54 w 322"/>
                <a:gd name="T13" fmla="*/ 193 h 257"/>
                <a:gd name="T14" fmla="*/ 43 w 322"/>
                <a:gd name="T15" fmla="*/ 183 h 257"/>
                <a:gd name="T16" fmla="*/ 54 w 322"/>
                <a:gd name="T17" fmla="*/ 172 h 257"/>
                <a:gd name="T18" fmla="*/ 227 w 322"/>
                <a:gd name="T19" fmla="*/ 172 h 257"/>
                <a:gd name="T20" fmla="*/ 257 w 322"/>
                <a:gd name="T21" fmla="*/ 21 h 257"/>
                <a:gd name="T22" fmla="*/ 265 w 322"/>
                <a:gd name="T23" fmla="*/ 12 h 257"/>
                <a:gd name="T24" fmla="*/ 307 w 322"/>
                <a:gd name="T25" fmla="*/ 2 h 257"/>
                <a:gd name="T26" fmla="*/ 320 w 322"/>
                <a:gd name="T27" fmla="*/ 9 h 257"/>
                <a:gd name="T28" fmla="*/ 313 w 322"/>
                <a:gd name="T29" fmla="*/ 22 h 257"/>
                <a:gd name="T30" fmla="*/ 203 w 322"/>
                <a:gd name="T31" fmla="*/ 140 h 257"/>
                <a:gd name="T32" fmla="*/ 193 w 322"/>
                <a:gd name="T33" fmla="*/ 129 h 257"/>
                <a:gd name="T34" fmla="*/ 41 w 322"/>
                <a:gd name="T35" fmla="*/ 129 h 257"/>
                <a:gd name="T36" fmla="*/ 25 w 322"/>
                <a:gd name="T37" fmla="*/ 65 h 257"/>
                <a:gd name="T38" fmla="*/ 214 w 322"/>
                <a:gd name="T39" fmla="*/ 65 h 257"/>
                <a:gd name="T40" fmla="*/ 225 w 322"/>
                <a:gd name="T41" fmla="*/ 55 h 257"/>
                <a:gd name="T42" fmla="*/ 214 w 322"/>
                <a:gd name="T43" fmla="*/ 44 h 257"/>
                <a:gd name="T44" fmla="*/ 11 w 322"/>
                <a:gd name="T45" fmla="*/ 44 h 257"/>
                <a:gd name="T46" fmla="*/ 3 w 322"/>
                <a:gd name="T47" fmla="*/ 48 h 257"/>
                <a:gd name="T48" fmla="*/ 1 w 322"/>
                <a:gd name="T49" fmla="*/ 57 h 257"/>
                <a:gd name="T50" fmla="*/ 22 w 322"/>
                <a:gd name="T51" fmla="*/ 143 h 257"/>
                <a:gd name="T52" fmla="*/ 33 w 322"/>
                <a:gd name="T53" fmla="*/ 151 h 257"/>
                <a:gd name="T54" fmla="*/ 193 w 322"/>
                <a:gd name="T55" fmla="*/ 151 h 257"/>
                <a:gd name="T56" fmla="*/ 203 w 322"/>
                <a:gd name="T57" fmla="*/ 140 h 257"/>
                <a:gd name="T58" fmla="*/ 65 w 322"/>
                <a:gd name="T59" fmla="*/ 87 h 257"/>
                <a:gd name="T60" fmla="*/ 54 w 322"/>
                <a:gd name="T61" fmla="*/ 97 h 257"/>
                <a:gd name="T62" fmla="*/ 65 w 322"/>
                <a:gd name="T63" fmla="*/ 108 h 257"/>
                <a:gd name="T64" fmla="*/ 203 w 322"/>
                <a:gd name="T65" fmla="*/ 108 h 257"/>
                <a:gd name="T66" fmla="*/ 214 w 322"/>
                <a:gd name="T67" fmla="*/ 97 h 257"/>
                <a:gd name="T68" fmla="*/ 203 w 322"/>
                <a:gd name="T69" fmla="*/ 87 h 257"/>
                <a:gd name="T70" fmla="*/ 65 w 322"/>
                <a:gd name="T71" fmla="*/ 87 h 257"/>
                <a:gd name="T72" fmla="*/ 75 w 322"/>
                <a:gd name="T73" fmla="*/ 215 h 257"/>
                <a:gd name="T74" fmla="*/ 54 w 322"/>
                <a:gd name="T75" fmla="*/ 236 h 257"/>
                <a:gd name="T76" fmla="*/ 75 w 322"/>
                <a:gd name="T77" fmla="*/ 257 h 257"/>
                <a:gd name="T78" fmla="*/ 97 w 322"/>
                <a:gd name="T79" fmla="*/ 236 h 257"/>
                <a:gd name="T80" fmla="*/ 75 w 322"/>
                <a:gd name="T81" fmla="*/ 215 h 257"/>
                <a:gd name="T82" fmla="*/ 214 w 322"/>
                <a:gd name="T83" fmla="*/ 215 h 257"/>
                <a:gd name="T84" fmla="*/ 193 w 322"/>
                <a:gd name="T85" fmla="*/ 236 h 257"/>
                <a:gd name="T86" fmla="*/ 214 w 322"/>
                <a:gd name="T87" fmla="*/ 257 h 257"/>
                <a:gd name="T88" fmla="*/ 235 w 322"/>
                <a:gd name="T89" fmla="*/ 236 h 257"/>
                <a:gd name="T90" fmla="*/ 214 w 322"/>
                <a:gd name="T91" fmla="*/ 2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" h="257">
                  <a:moveTo>
                    <a:pt x="313" y="22"/>
                  </a:moveTo>
                  <a:cubicBezTo>
                    <a:pt x="276" y="31"/>
                    <a:pt x="276" y="31"/>
                    <a:pt x="276" y="31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45" y="190"/>
                    <a:pt x="240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48" y="193"/>
                    <a:pt x="43" y="189"/>
                    <a:pt x="43" y="183"/>
                  </a:cubicBezTo>
                  <a:cubicBezTo>
                    <a:pt x="43" y="177"/>
                    <a:pt x="48" y="172"/>
                    <a:pt x="54" y="172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8" y="17"/>
                    <a:pt x="261" y="13"/>
                    <a:pt x="265" y="1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13" y="0"/>
                    <a:pt x="319" y="4"/>
                    <a:pt x="320" y="9"/>
                  </a:cubicBezTo>
                  <a:cubicBezTo>
                    <a:pt x="322" y="15"/>
                    <a:pt x="318" y="21"/>
                    <a:pt x="313" y="22"/>
                  </a:cubicBezTo>
                  <a:close/>
                  <a:moveTo>
                    <a:pt x="203" y="140"/>
                  </a:moveTo>
                  <a:cubicBezTo>
                    <a:pt x="203" y="134"/>
                    <a:pt x="199" y="129"/>
                    <a:pt x="193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20" y="65"/>
                    <a:pt x="225" y="61"/>
                    <a:pt x="225" y="55"/>
                  </a:cubicBezTo>
                  <a:cubicBezTo>
                    <a:pt x="225" y="49"/>
                    <a:pt x="220" y="44"/>
                    <a:pt x="2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8" y="44"/>
                    <a:pt x="5" y="46"/>
                    <a:pt x="3" y="48"/>
                  </a:cubicBezTo>
                  <a:cubicBezTo>
                    <a:pt x="1" y="51"/>
                    <a:pt x="0" y="54"/>
                    <a:pt x="1" y="5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4" y="147"/>
                    <a:pt x="28" y="151"/>
                    <a:pt x="33" y="151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99" y="151"/>
                    <a:pt x="203" y="146"/>
                    <a:pt x="203" y="140"/>
                  </a:cubicBezTo>
                  <a:close/>
                  <a:moveTo>
                    <a:pt x="65" y="87"/>
                  </a:moveTo>
                  <a:cubicBezTo>
                    <a:pt x="59" y="87"/>
                    <a:pt x="54" y="91"/>
                    <a:pt x="54" y="97"/>
                  </a:cubicBezTo>
                  <a:cubicBezTo>
                    <a:pt x="54" y="103"/>
                    <a:pt x="59" y="108"/>
                    <a:pt x="65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9" y="108"/>
                    <a:pt x="214" y="103"/>
                    <a:pt x="214" y="97"/>
                  </a:cubicBezTo>
                  <a:cubicBezTo>
                    <a:pt x="214" y="91"/>
                    <a:pt x="209" y="87"/>
                    <a:pt x="203" y="87"/>
                  </a:cubicBezTo>
                  <a:lnTo>
                    <a:pt x="65" y="87"/>
                  </a:lnTo>
                  <a:close/>
                  <a:moveTo>
                    <a:pt x="75" y="215"/>
                  </a:moveTo>
                  <a:cubicBezTo>
                    <a:pt x="64" y="215"/>
                    <a:pt x="54" y="224"/>
                    <a:pt x="54" y="236"/>
                  </a:cubicBezTo>
                  <a:cubicBezTo>
                    <a:pt x="54" y="248"/>
                    <a:pt x="64" y="257"/>
                    <a:pt x="75" y="257"/>
                  </a:cubicBezTo>
                  <a:cubicBezTo>
                    <a:pt x="87" y="257"/>
                    <a:pt x="97" y="248"/>
                    <a:pt x="97" y="236"/>
                  </a:cubicBezTo>
                  <a:cubicBezTo>
                    <a:pt x="97" y="224"/>
                    <a:pt x="87" y="215"/>
                    <a:pt x="75" y="215"/>
                  </a:cubicBezTo>
                  <a:close/>
                  <a:moveTo>
                    <a:pt x="214" y="215"/>
                  </a:moveTo>
                  <a:cubicBezTo>
                    <a:pt x="202" y="215"/>
                    <a:pt x="193" y="224"/>
                    <a:pt x="193" y="236"/>
                  </a:cubicBezTo>
                  <a:cubicBezTo>
                    <a:pt x="193" y="248"/>
                    <a:pt x="202" y="257"/>
                    <a:pt x="214" y="257"/>
                  </a:cubicBezTo>
                  <a:cubicBezTo>
                    <a:pt x="226" y="257"/>
                    <a:pt x="235" y="248"/>
                    <a:pt x="235" y="236"/>
                  </a:cubicBezTo>
                  <a:cubicBezTo>
                    <a:pt x="235" y="224"/>
                    <a:pt x="226" y="215"/>
                    <a:pt x="214" y="215"/>
                  </a:cubicBezTo>
                  <a:close/>
                </a:path>
              </a:pathLst>
            </a:custGeom>
            <a:solidFill>
              <a:srgbClr val="00AAE6"/>
            </a:solidFill>
            <a:ln w="3175"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B0F0"/>
                </a:solidFill>
              </a:endParaRPr>
            </a:p>
          </p:txBody>
        </p:sp>
        <p:sp>
          <p:nvSpPr>
            <p:cNvPr id="40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3502037" y="5852152"/>
              <a:ext cx="180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050" dirty="0">
                  <a:solidFill>
                    <a:schemeClr val="bg1">
                      <a:lumMod val="50000"/>
                    </a:schemeClr>
                  </a:solidFill>
                </a:rPr>
                <a:t>PEC, FTP, WS</a:t>
              </a:r>
              <a:endParaRPr lang="it-IT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5400000" flipV="1">
              <a:off x="4408628" y="4947741"/>
              <a:ext cx="0" cy="180000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5400000">
              <a:off x="4402037" y="5185138"/>
              <a:ext cx="0" cy="180000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Immagine 37">
              <a:extLst>
                <a:ext uri="{FF2B5EF4-FFF2-40B4-BE49-F238E27FC236}">
                  <a16:creationId xmlns:a16="http://schemas.microsoft.com/office/drawing/2014/main" id="{FF4FB1CD-989C-8F4B-92C0-775B6F8E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051" y="5314332"/>
              <a:ext cx="259973" cy="267014"/>
            </a:xfrm>
            <a:prstGeom prst="rect">
              <a:avLst/>
            </a:prstGeom>
          </p:spPr>
        </p:pic>
        <p:sp>
          <p:nvSpPr>
            <p:cNvPr id="90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3484037" y="5596230"/>
              <a:ext cx="1836000" cy="251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300" dirty="0" smtClean="0">
                  <a:solidFill>
                    <a:srgbClr val="00B0F0"/>
                  </a:solidFill>
                </a:rPr>
                <a:t>NSO</a:t>
              </a:r>
              <a:endParaRPr lang="it-IT" sz="1300" dirty="0">
                <a:solidFill>
                  <a:srgbClr val="00B0F0"/>
                </a:solidFill>
              </a:endParaRPr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 flipH="1">
              <a:off x="3340224" y="2867625"/>
              <a:ext cx="5527453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185950" y="2625816"/>
              <a:ext cx="183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60"/>
                </a:lnSpc>
              </a:pPr>
              <a:r>
                <a:rPr lang="it-IT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Peppol</a:t>
              </a:r>
              <a:r>
                <a:rPr lang="it-IT" sz="1200" dirty="0" smtClean="0">
                  <a:solidFill>
                    <a:schemeClr val="bg1">
                      <a:lumMod val="50000"/>
                    </a:schemeClr>
                  </a:solidFill>
                </a:rPr>
                <a:t> Network</a:t>
              </a:r>
              <a:endParaRPr lang="it-IT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Freeform 684"/>
            <p:cNvSpPr>
              <a:spLocks noChangeAspect="1" noEditPoints="1"/>
            </p:cNvSpPr>
            <p:nvPr/>
          </p:nvSpPr>
          <p:spPr bwMode="auto">
            <a:xfrm>
              <a:off x="5946266" y="2261956"/>
              <a:ext cx="315369" cy="252000"/>
            </a:xfrm>
            <a:custGeom>
              <a:avLst/>
              <a:gdLst>
                <a:gd name="T0" fmla="*/ 313 w 322"/>
                <a:gd name="T1" fmla="*/ 22 h 257"/>
                <a:gd name="T2" fmla="*/ 276 w 322"/>
                <a:gd name="T3" fmla="*/ 31 h 257"/>
                <a:gd name="T4" fmla="*/ 246 w 322"/>
                <a:gd name="T5" fmla="*/ 185 h 257"/>
                <a:gd name="T6" fmla="*/ 235 w 322"/>
                <a:gd name="T7" fmla="*/ 193 h 257"/>
                <a:gd name="T8" fmla="*/ 235 w 322"/>
                <a:gd name="T9" fmla="*/ 193 h 257"/>
                <a:gd name="T10" fmla="*/ 235 w 322"/>
                <a:gd name="T11" fmla="*/ 193 h 257"/>
                <a:gd name="T12" fmla="*/ 54 w 322"/>
                <a:gd name="T13" fmla="*/ 193 h 257"/>
                <a:gd name="T14" fmla="*/ 43 w 322"/>
                <a:gd name="T15" fmla="*/ 183 h 257"/>
                <a:gd name="T16" fmla="*/ 54 w 322"/>
                <a:gd name="T17" fmla="*/ 172 h 257"/>
                <a:gd name="T18" fmla="*/ 227 w 322"/>
                <a:gd name="T19" fmla="*/ 172 h 257"/>
                <a:gd name="T20" fmla="*/ 257 w 322"/>
                <a:gd name="T21" fmla="*/ 21 h 257"/>
                <a:gd name="T22" fmla="*/ 265 w 322"/>
                <a:gd name="T23" fmla="*/ 12 h 257"/>
                <a:gd name="T24" fmla="*/ 307 w 322"/>
                <a:gd name="T25" fmla="*/ 2 h 257"/>
                <a:gd name="T26" fmla="*/ 320 w 322"/>
                <a:gd name="T27" fmla="*/ 9 h 257"/>
                <a:gd name="T28" fmla="*/ 313 w 322"/>
                <a:gd name="T29" fmla="*/ 22 h 257"/>
                <a:gd name="T30" fmla="*/ 203 w 322"/>
                <a:gd name="T31" fmla="*/ 140 h 257"/>
                <a:gd name="T32" fmla="*/ 193 w 322"/>
                <a:gd name="T33" fmla="*/ 129 h 257"/>
                <a:gd name="T34" fmla="*/ 41 w 322"/>
                <a:gd name="T35" fmla="*/ 129 h 257"/>
                <a:gd name="T36" fmla="*/ 25 w 322"/>
                <a:gd name="T37" fmla="*/ 65 h 257"/>
                <a:gd name="T38" fmla="*/ 214 w 322"/>
                <a:gd name="T39" fmla="*/ 65 h 257"/>
                <a:gd name="T40" fmla="*/ 225 w 322"/>
                <a:gd name="T41" fmla="*/ 55 h 257"/>
                <a:gd name="T42" fmla="*/ 214 w 322"/>
                <a:gd name="T43" fmla="*/ 44 h 257"/>
                <a:gd name="T44" fmla="*/ 11 w 322"/>
                <a:gd name="T45" fmla="*/ 44 h 257"/>
                <a:gd name="T46" fmla="*/ 3 w 322"/>
                <a:gd name="T47" fmla="*/ 48 h 257"/>
                <a:gd name="T48" fmla="*/ 1 w 322"/>
                <a:gd name="T49" fmla="*/ 57 h 257"/>
                <a:gd name="T50" fmla="*/ 22 w 322"/>
                <a:gd name="T51" fmla="*/ 143 h 257"/>
                <a:gd name="T52" fmla="*/ 33 w 322"/>
                <a:gd name="T53" fmla="*/ 151 h 257"/>
                <a:gd name="T54" fmla="*/ 193 w 322"/>
                <a:gd name="T55" fmla="*/ 151 h 257"/>
                <a:gd name="T56" fmla="*/ 203 w 322"/>
                <a:gd name="T57" fmla="*/ 140 h 257"/>
                <a:gd name="T58" fmla="*/ 65 w 322"/>
                <a:gd name="T59" fmla="*/ 87 h 257"/>
                <a:gd name="T60" fmla="*/ 54 w 322"/>
                <a:gd name="T61" fmla="*/ 97 h 257"/>
                <a:gd name="T62" fmla="*/ 65 w 322"/>
                <a:gd name="T63" fmla="*/ 108 h 257"/>
                <a:gd name="T64" fmla="*/ 203 w 322"/>
                <a:gd name="T65" fmla="*/ 108 h 257"/>
                <a:gd name="T66" fmla="*/ 214 w 322"/>
                <a:gd name="T67" fmla="*/ 97 h 257"/>
                <a:gd name="T68" fmla="*/ 203 w 322"/>
                <a:gd name="T69" fmla="*/ 87 h 257"/>
                <a:gd name="T70" fmla="*/ 65 w 322"/>
                <a:gd name="T71" fmla="*/ 87 h 257"/>
                <a:gd name="T72" fmla="*/ 75 w 322"/>
                <a:gd name="T73" fmla="*/ 215 h 257"/>
                <a:gd name="T74" fmla="*/ 54 w 322"/>
                <a:gd name="T75" fmla="*/ 236 h 257"/>
                <a:gd name="T76" fmla="*/ 75 w 322"/>
                <a:gd name="T77" fmla="*/ 257 h 257"/>
                <a:gd name="T78" fmla="*/ 97 w 322"/>
                <a:gd name="T79" fmla="*/ 236 h 257"/>
                <a:gd name="T80" fmla="*/ 75 w 322"/>
                <a:gd name="T81" fmla="*/ 215 h 257"/>
                <a:gd name="T82" fmla="*/ 214 w 322"/>
                <a:gd name="T83" fmla="*/ 215 h 257"/>
                <a:gd name="T84" fmla="*/ 193 w 322"/>
                <a:gd name="T85" fmla="*/ 236 h 257"/>
                <a:gd name="T86" fmla="*/ 214 w 322"/>
                <a:gd name="T87" fmla="*/ 257 h 257"/>
                <a:gd name="T88" fmla="*/ 235 w 322"/>
                <a:gd name="T89" fmla="*/ 236 h 257"/>
                <a:gd name="T90" fmla="*/ 214 w 322"/>
                <a:gd name="T91" fmla="*/ 2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" h="257">
                  <a:moveTo>
                    <a:pt x="313" y="22"/>
                  </a:moveTo>
                  <a:cubicBezTo>
                    <a:pt x="276" y="31"/>
                    <a:pt x="276" y="31"/>
                    <a:pt x="276" y="31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45" y="190"/>
                    <a:pt x="240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48" y="193"/>
                    <a:pt x="43" y="189"/>
                    <a:pt x="43" y="183"/>
                  </a:cubicBezTo>
                  <a:cubicBezTo>
                    <a:pt x="43" y="177"/>
                    <a:pt x="48" y="172"/>
                    <a:pt x="54" y="172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8" y="17"/>
                    <a:pt x="261" y="13"/>
                    <a:pt x="265" y="1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13" y="0"/>
                    <a:pt x="319" y="4"/>
                    <a:pt x="320" y="9"/>
                  </a:cubicBezTo>
                  <a:cubicBezTo>
                    <a:pt x="322" y="15"/>
                    <a:pt x="318" y="21"/>
                    <a:pt x="313" y="22"/>
                  </a:cubicBezTo>
                  <a:close/>
                  <a:moveTo>
                    <a:pt x="203" y="140"/>
                  </a:moveTo>
                  <a:cubicBezTo>
                    <a:pt x="203" y="134"/>
                    <a:pt x="199" y="129"/>
                    <a:pt x="193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20" y="65"/>
                    <a:pt x="225" y="61"/>
                    <a:pt x="225" y="55"/>
                  </a:cubicBezTo>
                  <a:cubicBezTo>
                    <a:pt x="225" y="49"/>
                    <a:pt x="220" y="44"/>
                    <a:pt x="2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8" y="44"/>
                    <a:pt x="5" y="46"/>
                    <a:pt x="3" y="48"/>
                  </a:cubicBezTo>
                  <a:cubicBezTo>
                    <a:pt x="1" y="51"/>
                    <a:pt x="0" y="54"/>
                    <a:pt x="1" y="5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4" y="147"/>
                    <a:pt x="28" y="151"/>
                    <a:pt x="33" y="151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99" y="151"/>
                    <a:pt x="203" y="146"/>
                    <a:pt x="203" y="140"/>
                  </a:cubicBezTo>
                  <a:close/>
                  <a:moveTo>
                    <a:pt x="65" y="87"/>
                  </a:moveTo>
                  <a:cubicBezTo>
                    <a:pt x="59" y="87"/>
                    <a:pt x="54" y="91"/>
                    <a:pt x="54" y="97"/>
                  </a:cubicBezTo>
                  <a:cubicBezTo>
                    <a:pt x="54" y="103"/>
                    <a:pt x="59" y="108"/>
                    <a:pt x="65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9" y="108"/>
                    <a:pt x="214" y="103"/>
                    <a:pt x="214" y="97"/>
                  </a:cubicBezTo>
                  <a:cubicBezTo>
                    <a:pt x="214" y="91"/>
                    <a:pt x="209" y="87"/>
                    <a:pt x="203" y="87"/>
                  </a:cubicBezTo>
                  <a:lnTo>
                    <a:pt x="65" y="87"/>
                  </a:lnTo>
                  <a:close/>
                  <a:moveTo>
                    <a:pt x="75" y="215"/>
                  </a:moveTo>
                  <a:cubicBezTo>
                    <a:pt x="64" y="215"/>
                    <a:pt x="54" y="224"/>
                    <a:pt x="54" y="236"/>
                  </a:cubicBezTo>
                  <a:cubicBezTo>
                    <a:pt x="54" y="248"/>
                    <a:pt x="64" y="257"/>
                    <a:pt x="75" y="257"/>
                  </a:cubicBezTo>
                  <a:cubicBezTo>
                    <a:pt x="87" y="257"/>
                    <a:pt x="97" y="248"/>
                    <a:pt x="97" y="236"/>
                  </a:cubicBezTo>
                  <a:cubicBezTo>
                    <a:pt x="97" y="224"/>
                    <a:pt x="87" y="215"/>
                    <a:pt x="75" y="215"/>
                  </a:cubicBezTo>
                  <a:close/>
                  <a:moveTo>
                    <a:pt x="214" y="215"/>
                  </a:moveTo>
                  <a:cubicBezTo>
                    <a:pt x="202" y="215"/>
                    <a:pt x="193" y="224"/>
                    <a:pt x="193" y="236"/>
                  </a:cubicBezTo>
                  <a:cubicBezTo>
                    <a:pt x="193" y="248"/>
                    <a:pt x="202" y="257"/>
                    <a:pt x="214" y="257"/>
                  </a:cubicBezTo>
                  <a:cubicBezTo>
                    <a:pt x="226" y="257"/>
                    <a:pt x="235" y="248"/>
                    <a:pt x="235" y="236"/>
                  </a:cubicBezTo>
                  <a:cubicBezTo>
                    <a:pt x="235" y="224"/>
                    <a:pt x="226" y="215"/>
                    <a:pt x="214" y="215"/>
                  </a:cubicBezTo>
                  <a:close/>
                </a:path>
              </a:pathLst>
            </a:custGeom>
            <a:solidFill>
              <a:srgbClr val="00AAE6"/>
            </a:solidFill>
            <a:ln w="3175"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B0F0"/>
                </a:solidFill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V="1">
              <a:off x="3239156" y="1660535"/>
              <a:ext cx="2582905" cy="742671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3100877" y="400328"/>
              <a:ext cx="2784587" cy="185166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6362671" y="1684305"/>
              <a:ext cx="2628000" cy="701967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  <a:headEnd type="arrow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6121400" y="584587"/>
              <a:ext cx="1" cy="504000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  <a:headEnd type="none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203400" y="-218770"/>
              <a:ext cx="1836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it-IT" sz="1400" b="1" dirty="0" err="1" smtClean="0">
                  <a:solidFill>
                    <a:srgbClr val="0097A9"/>
                  </a:solidFill>
                </a:rPr>
                <a:t>Peppol</a:t>
              </a:r>
              <a:endParaRPr lang="it-IT" sz="1400" b="1" dirty="0" smtClean="0">
                <a:solidFill>
                  <a:srgbClr val="0097A9"/>
                </a:solidFill>
              </a:endParaRPr>
            </a:p>
            <a:p>
              <a:pPr algn="ctr">
                <a:lnSpc>
                  <a:spcPts val="1500"/>
                </a:lnSpc>
              </a:pPr>
              <a:r>
                <a:rPr lang="it-IT" sz="1400" b="1" dirty="0" smtClean="0">
                  <a:solidFill>
                    <a:srgbClr val="0097A9"/>
                  </a:solidFill>
                </a:rPr>
                <a:t>SML</a:t>
              </a:r>
              <a:endParaRPr lang="it-IT" sz="1600" b="1" dirty="0">
                <a:solidFill>
                  <a:srgbClr val="0097A9"/>
                </a:solidFill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7"/>
            <a:srcRect l="45283" t="34066" r="48121" b="54587"/>
            <a:stretch/>
          </p:blipFill>
          <p:spPr>
            <a:xfrm>
              <a:off x="5953697" y="206850"/>
              <a:ext cx="335407" cy="360000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 rotWithShape="1">
            <a:blip r:embed="rId7"/>
            <a:srcRect l="45283" t="34066" r="48121" b="54587"/>
            <a:stretch/>
          </p:blipFill>
          <p:spPr>
            <a:xfrm>
              <a:off x="5953697" y="1531679"/>
              <a:ext cx="335407" cy="360000"/>
            </a:xfrm>
            <a:prstGeom prst="rect">
              <a:avLst/>
            </a:prstGeom>
          </p:spPr>
        </p:pic>
        <p:sp>
          <p:nvSpPr>
            <p:cNvPr id="117" name="CasellaDiTesto 48">
              <a:extLst>
                <a:ext uri="{FF2B5EF4-FFF2-40B4-BE49-F238E27FC236}">
                  <a16:creationId xmlns:a16="http://schemas.microsoft.com/office/drawing/2014/main" id="{4712E8E1-7F44-BE42-B06E-4480CB8A08A7}"/>
                </a:ext>
              </a:extLst>
            </p:cNvPr>
            <p:cNvSpPr txBox="1"/>
            <p:nvPr/>
          </p:nvSpPr>
          <p:spPr>
            <a:xfrm>
              <a:off x="5203400" y="1078436"/>
              <a:ext cx="1836000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it-IT" sz="1400" b="1" dirty="0" err="1" smtClean="0">
                  <a:solidFill>
                    <a:srgbClr val="0097A9"/>
                  </a:solidFill>
                </a:rPr>
                <a:t>Peppol</a:t>
              </a:r>
              <a:endParaRPr lang="it-IT" sz="1400" b="1" dirty="0" smtClean="0">
                <a:solidFill>
                  <a:srgbClr val="0097A9"/>
                </a:solidFill>
              </a:endParaRPr>
            </a:p>
            <a:p>
              <a:pPr algn="ctr">
                <a:lnSpc>
                  <a:spcPts val="1600"/>
                </a:lnSpc>
              </a:pPr>
              <a:r>
                <a:rPr lang="it-IT" sz="1400" b="1" dirty="0" smtClean="0">
                  <a:solidFill>
                    <a:srgbClr val="0097A9"/>
                  </a:solidFill>
                </a:rPr>
                <a:t>SMP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10193118" y="2"/>
            <a:ext cx="2016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/>
          <p:cNvSpPr txBox="1"/>
          <p:nvPr/>
        </p:nvSpPr>
        <p:spPr>
          <a:xfrm>
            <a:off x="10193135" y="1359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NSO </a:t>
            </a:r>
            <a:r>
              <a:rPr lang="it-IT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Trasmissione</a:t>
            </a:r>
            <a:endParaRPr lang="it-IT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65" y="2"/>
            <a:ext cx="2508336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212218" y="0"/>
            <a:ext cx="208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Scenario </a:t>
            </a:r>
            <a:r>
              <a:rPr lang="it-IT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completo</a:t>
            </a:r>
            <a:endParaRPr lang="it-IT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6854</TotalTime>
  <Words>385</Words>
  <Application>Microsoft Office PowerPoint</Application>
  <PresentationFormat>Widescreen</PresentationFormat>
  <Paragraphs>191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Microsoft Tai Le</vt:lpstr>
      <vt:lpstr>Verdana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gcetrini@deloitte.it</dc:creator>
  <cp:lastModifiedBy>Cetrini, Giorgio</cp:lastModifiedBy>
  <cp:revision>482</cp:revision>
  <dcterms:created xsi:type="dcterms:W3CDTF">2018-10-02T08:38:25Z</dcterms:created>
  <dcterms:modified xsi:type="dcterms:W3CDTF">2020-05-07T07:12:11Z</dcterms:modified>
</cp:coreProperties>
</file>