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7" r:id="rId14"/>
    <p:sldId id="294" r:id="rId15"/>
    <p:sldId id="295" r:id="rId16"/>
    <p:sldId id="296" r:id="rId17"/>
    <p:sldId id="298" r:id="rId18"/>
    <p:sldId id="299" r:id="rId19"/>
    <p:sldId id="269" r:id="rId20"/>
    <p:sldId id="270" r:id="rId21"/>
    <p:sldId id="271" r:id="rId22"/>
    <p:sldId id="272" r:id="rId23"/>
    <p:sldId id="273" r:id="rId24"/>
    <p:sldId id="300" r:id="rId25"/>
    <p:sldId id="301" r:id="rId26"/>
    <p:sldId id="274" r:id="rId27"/>
    <p:sldId id="275" r:id="rId28"/>
    <p:sldId id="302" r:id="rId29"/>
    <p:sldId id="303" r:id="rId30"/>
    <p:sldId id="304" r:id="rId31"/>
    <p:sldId id="305" r:id="rId32"/>
    <p:sldId id="306" r:id="rId33"/>
    <p:sldId id="276" r:id="rId34"/>
    <p:sldId id="307" r:id="rId35"/>
    <p:sldId id="279" r:id="rId36"/>
    <p:sldId id="280" r:id="rId37"/>
    <p:sldId id="281" r:id="rId38"/>
    <p:sldId id="282" r:id="rId39"/>
    <p:sldId id="289" r:id="rId40"/>
    <p:sldId id="29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1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3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2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0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D845-7800-40C3-A96F-1ECD2367966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0C0A-CA59-4CB7-9AA2-AB40A103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6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ignore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boone/tic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kr/intro/intro1_1.html" TargetMode="External"/><Relationship Id="rId2" Type="http://schemas.openxmlformats.org/officeDocument/2006/relationships/hyperlink" Target="https://git-scm.com/book/ko/v1/%EC%8B%9C%EC%9E%91%ED%95%98%EA%B8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uwlab.com/ece/22202" TargetMode="External"/><Relationship Id="rId4" Type="http://schemas.openxmlformats.org/officeDocument/2006/relationships/hyperlink" Target="http://egloos.zum.com/riniblog/v/102499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82" y="275573"/>
            <a:ext cx="6225175" cy="62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0726" y="651353"/>
            <a:ext cx="10515600" cy="581370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400" dirty="0"/>
              <a:t>반대로 파일을 지울 때는 </a:t>
            </a:r>
            <a:r>
              <a:rPr lang="en-US" altLang="ko-KR" sz="2400" dirty="0" err="1">
                <a:solidFill>
                  <a:srgbClr val="C00000"/>
                </a:solidFill>
              </a:rPr>
              <a:t>git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err="1">
                <a:solidFill>
                  <a:srgbClr val="C00000"/>
                </a:solidFill>
              </a:rPr>
              <a:t>rm</a:t>
            </a:r>
            <a:r>
              <a:rPr lang="ko-KR" altLang="en-US" sz="2400" dirty="0"/>
              <a:t>을 사용합니다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git</a:t>
            </a:r>
            <a:r>
              <a:rPr lang="ko-KR" altLang="en-US" sz="2400" dirty="0"/>
              <a:t>으로 파일을 지우면 </a:t>
            </a:r>
            <a:r>
              <a:rPr lang="en-US" altLang="ko-KR" sz="2400" dirty="0" err="1"/>
              <a:t>git</a:t>
            </a:r>
            <a:r>
              <a:rPr lang="ko-KR" altLang="en-US" sz="2400" dirty="0"/>
              <a:t>에서 그 파일이 없어졌다는 사실을 알고 더이상 추적하지 않습니다</a:t>
            </a:r>
            <a:r>
              <a:rPr lang="en-US" altLang="ko-KR" sz="2400" dirty="0" smtClean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400" dirty="0" err="1"/>
              <a:t>git</a:t>
            </a:r>
            <a:r>
              <a:rPr lang="ko-KR" altLang="en-US" sz="2400" dirty="0"/>
              <a:t>을 쓰지 않고 파일을 지우거나 이름을 바꾸면 </a:t>
            </a:r>
            <a:r>
              <a:rPr lang="en-US" altLang="ko-KR" sz="2400" dirty="0" err="1"/>
              <a:t>git</a:t>
            </a:r>
            <a:r>
              <a:rPr lang="ko-KR" altLang="en-US" sz="2400" dirty="0"/>
              <a:t>은 </a:t>
            </a:r>
            <a:r>
              <a:rPr lang="ko-KR" altLang="en-US" sz="2400" dirty="0" err="1"/>
              <a:t>추적중이던</a:t>
            </a:r>
            <a:r>
              <a:rPr lang="ko-KR" altLang="en-US" sz="2400" dirty="0"/>
              <a:t> 파일이 사라졌다고 생각하기 때문에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rm</a:t>
            </a:r>
            <a:r>
              <a:rPr lang="ko-KR" altLang="en-US" sz="2400" dirty="0"/>
              <a:t>으로 사라진 파일들을 추적하지 않도록 한 번 더 지우는 작업을 해주어야 합니다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$ </a:t>
            </a:r>
            <a:r>
              <a:rPr lang="en-US" altLang="ko-KR" sz="2400" dirty="0" err="1">
                <a:solidFill>
                  <a:srgbClr val="C00000"/>
                </a:solidFill>
              </a:rPr>
              <a:t>git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err="1">
                <a:solidFill>
                  <a:srgbClr val="C00000"/>
                </a:solidFill>
              </a:rPr>
              <a:t>rm</a:t>
            </a:r>
            <a:r>
              <a:rPr lang="ko-KR" altLang="en-US" sz="2400" dirty="0">
                <a:solidFill>
                  <a:srgbClr val="C00000"/>
                </a:solidFill>
              </a:rPr>
              <a:t> </a:t>
            </a:r>
            <a:r>
              <a:rPr lang="en-US" altLang="ko-KR" sz="2400" dirty="0">
                <a:solidFill>
                  <a:srgbClr val="C00000"/>
                </a:solidFill>
              </a:rPr>
              <a:t>&lt;</a:t>
            </a:r>
            <a:r>
              <a:rPr lang="ko-KR" altLang="en-US" sz="2400" dirty="0">
                <a:solidFill>
                  <a:srgbClr val="C00000"/>
                </a:solidFill>
              </a:rPr>
              <a:t>지울 파일 명</a:t>
            </a:r>
            <a:r>
              <a:rPr lang="en-US" altLang="ko-KR" sz="2400" dirty="0">
                <a:solidFill>
                  <a:srgbClr val="C00000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en-US" altLang="ko-KR" sz="2400" dirty="0">
                <a:solidFill>
                  <a:srgbClr val="C00000"/>
                </a:solidFill>
              </a:rPr>
              <a:t>$ </a:t>
            </a:r>
            <a:r>
              <a:rPr lang="en-US" altLang="ko-KR" sz="2400" dirty="0" err="1">
                <a:solidFill>
                  <a:srgbClr val="C00000"/>
                </a:solidFill>
              </a:rPr>
              <a:t>git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err="1">
                <a:solidFill>
                  <a:srgbClr val="C00000"/>
                </a:solidFill>
              </a:rPr>
              <a:t>rm</a:t>
            </a:r>
            <a:r>
              <a:rPr lang="en-US" altLang="ko-KR" sz="2400" dirty="0">
                <a:solidFill>
                  <a:srgbClr val="C00000"/>
                </a:solidFill>
              </a:rPr>
              <a:t> -r</a:t>
            </a:r>
            <a:r>
              <a:rPr lang="ko-KR" altLang="en-US" sz="2400" dirty="0">
                <a:solidFill>
                  <a:srgbClr val="C00000"/>
                </a:solidFill>
              </a:rPr>
              <a:t> </a:t>
            </a:r>
            <a:r>
              <a:rPr lang="en-US" altLang="ko-KR" sz="2400" dirty="0">
                <a:solidFill>
                  <a:srgbClr val="C00000"/>
                </a:solidFill>
              </a:rPr>
              <a:t>&lt;</a:t>
            </a:r>
            <a:r>
              <a:rPr lang="ko-KR" altLang="en-US" sz="2400" dirty="0">
                <a:solidFill>
                  <a:srgbClr val="C00000"/>
                </a:solidFill>
              </a:rPr>
              <a:t>지울 디렉토리 명</a:t>
            </a:r>
            <a:r>
              <a:rPr lang="en-US" altLang="ko-KR" sz="2400" dirty="0">
                <a:solidFill>
                  <a:srgbClr val="C00000"/>
                </a:solidFill>
              </a:rPr>
              <a:t>&gt;</a:t>
            </a:r>
          </a:p>
          <a:p>
            <a:pPr fontAlgn="base"/>
            <a:endParaRPr lang="en-US" altLang="ko-KR" sz="2400" dirty="0"/>
          </a:p>
          <a:p>
            <a:pPr marL="0" indent="0" fontAlgn="base">
              <a:buNone/>
            </a:pPr>
            <a:r>
              <a:rPr lang="en-US" altLang="ko-KR" sz="2400" dirty="0" err="1"/>
              <a:t>git</a:t>
            </a:r>
            <a:r>
              <a:rPr lang="ko-KR" altLang="en-US" sz="2400" dirty="0"/>
              <a:t>으로 파일 이름을 바꿀 때는 </a:t>
            </a:r>
            <a:r>
              <a:rPr lang="en-US" altLang="ko-KR" sz="2400" dirty="0" err="1">
                <a:solidFill>
                  <a:srgbClr val="C00000"/>
                </a:solidFill>
              </a:rPr>
              <a:t>git</a:t>
            </a:r>
            <a:r>
              <a:rPr lang="en-US" altLang="ko-KR" sz="2400" dirty="0">
                <a:solidFill>
                  <a:srgbClr val="C00000"/>
                </a:solidFill>
              </a:rPr>
              <a:t> mv</a:t>
            </a:r>
            <a:r>
              <a:rPr lang="ko-KR" altLang="en-US" sz="2400" dirty="0"/>
              <a:t>를 씁니다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$ </a:t>
            </a:r>
            <a:r>
              <a:rPr lang="en-US" altLang="ko-KR" sz="2400" dirty="0" err="1">
                <a:solidFill>
                  <a:srgbClr val="C00000"/>
                </a:solidFill>
              </a:rPr>
              <a:t>git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mv &lt;</a:t>
            </a:r>
            <a:r>
              <a:rPr lang="ko-KR" altLang="en-US" sz="2400" dirty="0">
                <a:solidFill>
                  <a:srgbClr val="C00000"/>
                </a:solidFill>
              </a:rPr>
              <a:t>기존 파일</a:t>
            </a:r>
            <a:r>
              <a:rPr lang="en-US" altLang="ko-KR" sz="2400" dirty="0">
                <a:solidFill>
                  <a:srgbClr val="C00000"/>
                </a:solidFill>
              </a:rPr>
              <a:t>/</a:t>
            </a:r>
            <a:r>
              <a:rPr lang="ko-KR" altLang="en-US" sz="2400" dirty="0">
                <a:solidFill>
                  <a:srgbClr val="C00000"/>
                </a:solidFill>
              </a:rPr>
              <a:t>디렉토리 경로</a:t>
            </a:r>
            <a:r>
              <a:rPr lang="en-US" altLang="ko-KR" sz="2400" dirty="0">
                <a:solidFill>
                  <a:srgbClr val="C00000"/>
                </a:solidFill>
              </a:rPr>
              <a:t>&gt; &lt;</a:t>
            </a:r>
            <a:r>
              <a:rPr lang="ko-KR" altLang="en-US" sz="2400" dirty="0">
                <a:solidFill>
                  <a:srgbClr val="C00000"/>
                </a:solidFill>
              </a:rPr>
              <a:t>바꿀 파일</a:t>
            </a:r>
            <a:r>
              <a:rPr lang="en-US" altLang="ko-KR" sz="2400" dirty="0">
                <a:solidFill>
                  <a:srgbClr val="C00000"/>
                </a:solidFill>
              </a:rPr>
              <a:t>/</a:t>
            </a:r>
            <a:r>
              <a:rPr lang="ko-KR" altLang="en-US" sz="2400" dirty="0">
                <a:solidFill>
                  <a:srgbClr val="C00000"/>
                </a:solidFill>
              </a:rPr>
              <a:t>디렉토리 경로</a:t>
            </a:r>
            <a:r>
              <a:rPr lang="en-US" altLang="ko-KR" sz="2400" dirty="0">
                <a:solidFill>
                  <a:srgbClr val="C00000"/>
                </a:solidFill>
              </a:rPr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41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6603" y="491931"/>
            <a:ext cx="10515600" cy="608928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600" dirty="0">
                <a:latin typeface="+mn-ea"/>
              </a:rPr>
              <a:t>몇 가지 </a:t>
            </a:r>
            <a:r>
              <a:rPr lang="ko-KR" altLang="en-US" sz="1600" dirty="0" err="1">
                <a:latin typeface="+mn-ea"/>
              </a:rPr>
              <a:t>쓸모없는</a:t>
            </a:r>
            <a:r>
              <a:rPr lang="ko-KR" altLang="en-US" sz="1600" dirty="0">
                <a:latin typeface="+mn-ea"/>
              </a:rPr>
              <a:t> 파일들은 그냥 무시하고 싶다면 </a:t>
            </a:r>
            <a:r>
              <a:rPr lang="en-US" altLang="ko-KR" sz="1600" dirty="0">
                <a:latin typeface="+mn-ea"/>
              </a:rPr>
              <a:t>.</a:t>
            </a:r>
            <a:r>
              <a:rPr lang="en-US" altLang="ko-KR" sz="1600" dirty="0" err="1">
                <a:latin typeface="+mn-ea"/>
              </a:rPr>
              <a:t>gitignore</a:t>
            </a:r>
            <a:r>
              <a:rPr lang="ko-KR" altLang="en-US" sz="1600" dirty="0">
                <a:latin typeface="+mn-ea"/>
              </a:rPr>
              <a:t>라는 이름의 파일을 만들어야 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 fontAlgn="base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# </a:t>
            </a:r>
            <a:r>
              <a:rPr lang="ko-KR" altLang="en-US" sz="1600" dirty="0">
                <a:latin typeface="+mn-ea"/>
              </a:rPr>
              <a:t>확장자가 </a:t>
            </a:r>
            <a:r>
              <a:rPr lang="en-US" altLang="ko-KR" sz="1600" dirty="0">
                <a:latin typeface="+mn-ea"/>
              </a:rPr>
              <a:t>.a</a:t>
            </a:r>
            <a:r>
              <a:rPr lang="ko-KR" altLang="en-US" sz="1600" dirty="0">
                <a:latin typeface="+mn-ea"/>
              </a:rPr>
              <a:t>인 파일 무시</a:t>
            </a:r>
          </a:p>
          <a:p>
            <a:pPr marL="0" indent="0" fontAlgn="base">
              <a:buNone/>
            </a:pPr>
            <a:r>
              <a:rPr lang="ko-KR" altLang="en-US" sz="1600" dirty="0">
                <a:latin typeface="+mn-ea"/>
              </a:rPr>
              <a:t>*</a:t>
            </a:r>
            <a:r>
              <a:rPr lang="en-US" altLang="ko-KR" sz="1600" dirty="0">
                <a:latin typeface="+mn-ea"/>
              </a:rPr>
              <a:t>.</a:t>
            </a:r>
            <a:r>
              <a:rPr lang="en-US" altLang="ko-KR" sz="1600" dirty="0" smtClean="0">
                <a:latin typeface="+mn-ea"/>
              </a:rPr>
              <a:t>a</a:t>
            </a:r>
            <a:endParaRPr lang="en-US" altLang="ko-KR" sz="1600" dirty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# </a:t>
            </a:r>
            <a:r>
              <a:rPr lang="ko-KR" altLang="en-US" sz="1600" dirty="0" err="1">
                <a:latin typeface="+mn-ea"/>
              </a:rPr>
              <a:t>윗</a:t>
            </a:r>
            <a:r>
              <a:rPr lang="ko-KR" altLang="en-US" sz="1600" dirty="0">
                <a:latin typeface="+mn-ea"/>
              </a:rPr>
              <a:t> 라인에서 확장자가 </a:t>
            </a:r>
            <a:r>
              <a:rPr lang="en-US" altLang="ko-KR" sz="1600" dirty="0">
                <a:latin typeface="+mn-ea"/>
              </a:rPr>
              <a:t>.a</a:t>
            </a:r>
            <a:r>
              <a:rPr lang="ko-KR" altLang="en-US" sz="1600" dirty="0">
                <a:latin typeface="+mn-ea"/>
              </a:rPr>
              <a:t>인 파일은 무시하게 했지만 </a:t>
            </a:r>
            <a:r>
              <a:rPr lang="en-US" altLang="ko-KR" sz="1600" dirty="0" err="1">
                <a:latin typeface="+mn-ea"/>
              </a:rPr>
              <a:t>lib.a</a:t>
            </a:r>
            <a:r>
              <a:rPr lang="ko-KR" altLang="en-US" sz="1600" dirty="0">
                <a:latin typeface="+mn-ea"/>
              </a:rPr>
              <a:t>는 무시하지 않음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!</a:t>
            </a:r>
            <a:r>
              <a:rPr lang="en-US" altLang="ko-KR" sz="1600" dirty="0" err="1" smtClean="0">
                <a:latin typeface="+mn-ea"/>
              </a:rPr>
              <a:t>lib.a</a:t>
            </a:r>
            <a:endParaRPr lang="en-US" altLang="ko-KR" sz="1600" dirty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# </a:t>
            </a:r>
            <a:r>
              <a:rPr lang="ko-KR" altLang="en-US" sz="1600" dirty="0">
                <a:latin typeface="+mn-ea"/>
              </a:rPr>
              <a:t>현재 디렉토리에 있는 </a:t>
            </a:r>
            <a:r>
              <a:rPr lang="en-US" altLang="ko-KR" sz="1600" dirty="0">
                <a:latin typeface="+mn-ea"/>
              </a:rPr>
              <a:t>TODO</a:t>
            </a:r>
            <a:r>
              <a:rPr lang="ko-KR" altLang="en-US" sz="1600" dirty="0">
                <a:latin typeface="+mn-ea"/>
              </a:rPr>
              <a:t>파일은 무시하고 </a:t>
            </a:r>
            <a:r>
              <a:rPr lang="en-US" altLang="ko-KR" sz="1600" dirty="0">
                <a:latin typeface="+mn-ea"/>
              </a:rPr>
              <a:t>subdir/TODO</a:t>
            </a:r>
            <a:r>
              <a:rPr lang="ko-KR" altLang="en-US" sz="1600" dirty="0">
                <a:latin typeface="+mn-ea"/>
              </a:rPr>
              <a:t>처럼 하위디렉토리에 있는 파일은 무시하지 않음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/</a:t>
            </a:r>
            <a:r>
              <a:rPr lang="en-US" altLang="ko-KR" sz="1600" dirty="0" smtClean="0">
                <a:latin typeface="+mn-ea"/>
              </a:rPr>
              <a:t>TODO</a:t>
            </a:r>
            <a:endParaRPr lang="en-US" altLang="ko-KR" sz="1600" dirty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# build/ </a:t>
            </a:r>
            <a:r>
              <a:rPr lang="ko-KR" altLang="en-US" sz="1600" dirty="0">
                <a:latin typeface="+mn-ea"/>
              </a:rPr>
              <a:t>디렉토리에 있는 모든 파일은 무시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build</a:t>
            </a:r>
            <a:r>
              <a:rPr lang="en-US" altLang="ko-KR" sz="1600" dirty="0" smtClean="0">
                <a:latin typeface="+mn-ea"/>
              </a:rPr>
              <a:t>/</a:t>
            </a:r>
            <a:endParaRPr lang="en-US" altLang="ko-KR" sz="1600" dirty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# doc/notes.txt </a:t>
            </a:r>
            <a:r>
              <a:rPr lang="ko-KR" altLang="en-US" sz="1600" dirty="0">
                <a:latin typeface="+mn-ea"/>
              </a:rPr>
              <a:t>파일은 무시하고 </a:t>
            </a:r>
            <a:r>
              <a:rPr lang="en-US" altLang="ko-KR" sz="1600" dirty="0">
                <a:latin typeface="+mn-ea"/>
              </a:rPr>
              <a:t>doc/server/arch.txt </a:t>
            </a:r>
            <a:r>
              <a:rPr lang="ko-KR" altLang="en-US" sz="1600" dirty="0">
                <a:latin typeface="+mn-ea"/>
              </a:rPr>
              <a:t>파일은 무시하지 않음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doc/*.</a:t>
            </a:r>
            <a:r>
              <a:rPr lang="en-US" altLang="ko-KR" sz="1600" dirty="0" smtClean="0">
                <a:latin typeface="+mn-ea"/>
              </a:rPr>
              <a:t>txt</a:t>
            </a:r>
            <a:endParaRPr lang="en-US" altLang="ko-KR" sz="1600" dirty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# doc </a:t>
            </a:r>
            <a:r>
              <a:rPr lang="ko-KR" altLang="en-US" sz="1600" dirty="0">
                <a:latin typeface="+mn-ea"/>
              </a:rPr>
              <a:t>디렉토리 아래의 모든 </a:t>
            </a:r>
            <a:r>
              <a:rPr lang="en-US" altLang="ko-KR" sz="1600" dirty="0">
                <a:latin typeface="+mn-ea"/>
              </a:rPr>
              <a:t>.txt </a:t>
            </a:r>
            <a:r>
              <a:rPr lang="ko-KR" altLang="en-US" sz="1600" dirty="0">
                <a:latin typeface="+mn-ea"/>
              </a:rPr>
              <a:t>파일을 무시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+mn-ea"/>
              </a:rPr>
              <a:t>doc/**/*.</a:t>
            </a:r>
            <a:r>
              <a:rPr lang="en-US" altLang="ko-KR" sz="1600" dirty="0" smtClean="0">
                <a:latin typeface="+mn-ea"/>
              </a:rPr>
              <a:t>txt</a:t>
            </a:r>
          </a:p>
          <a:p>
            <a:pPr marL="0" indent="0" fontAlgn="base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1600" dirty="0" smtClean="0">
                <a:latin typeface="+mn-ea"/>
              </a:rPr>
              <a:t>**</a:t>
            </a:r>
            <a:r>
              <a:rPr lang="ko-KR" altLang="en-US" sz="1600" dirty="0" smtClean="0">
                <a:latin typeface="+mn-ea"/>
              </a:rPr>
              <a:t>많이 </a:t>
            </a:r>
            <a:r>
              <a:rPr lang="ko-KR" altLang="en-US" sz="1600" dirty="0">
                <a:latin typeface="+mn-ea"/>
              </a:rPr>
              <a:t>쓰이는 종류의 </a:t>
            </a:r>
            <a:r>
              <a:rPr lang="en-US" altLang="ko-KR" sz="1600" dirty="0">
                <a:latin typeface="+mn-ea"/>
              </a:rPr>
              <a:t>.</a:t>
            </a:r>
            <a:r>
              <a:rPr lang="en-US" altLang="ko-KR" sz="1600" dirty="0" err="1">
                <a:latin typeface="+mn-ea"/>
              </a:rPr>
              <a:t>gitignore</a:t>
            </a:r>
            <a:r>
              <a:rPr lang="ko-KR" altLang="en-US" sz="1600" dirty="0">
                <a:latin typeface="+mn-ea"/>
              </a:rPr>
              <a:t>은 인터넷에 찾으면 많이 나오고</a:t>
            </a:r>
            <a:r>
              <a:rPr lang="en-US" altLang="ko-KR" sz="1600" dirty="0">
                <a:latin typeface="+mn-ea"/>
              </a:rPr>
              <a:t>, </a:t>
            </a:r>
            <a:r>
              <a:rPr lang="en-US" altLang="ko-KR" sz="1600" u="sng" dirty="0">
                <a:latin typeface="+mn-ea"/>
                <a:hlinkClick r:id="rId2"/>
              </a:rPr>
              <a:t>gitignore.io</a:t>
            </a:r>
            <a:r>
              <a:rPr lang="ko-KR" altLang="en-US" sz="1600" dirty="0">
                <a:latin typeface="+mn-ea"/>
              </a:rPr>
              <a:t>같은 사이트도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3791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946" y="422709"/>
            <a:ext cx="10515600" cy="63413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 Compiled source #</a:t>
            </a:r>
          </a:p>
          <a:p>
            <a:pPr marL="0" indent="0">
              <a:buNone/>
            </a:pPr>
            <a:r>
              <a:rPr lang="en-US" altLang="ko-KR" dirty="0"/>
              <a:t>###################</a:t>
            </a:r>
          </a:p>
          <a:p>
            <a:pPr marL="0" indent="0">
              <a:buNone/>
            </a:pPr>
            <a:r>
              <a:rPr lang="en-US" altLang="ko-KR" dirty="0"/>
              <a:t>*.com</a:t>
            </a:r>
          </a:p>
          <a:p>
            <a:pPr marL="0" indent="0">
              <a:buNone/>
            </a:pPr>
            <a:r>
              <a:rPr lang="en-US" altLang="ko-KR" dirty="0"/>
              <a:t>*.class</a:t>
            </a:r>
          </a:p>
          <a:p>
            <a:pPr marL="0" indent="0">
              <a:buNone/>
            </a:pPr>
            <a:r>
              <a:rPr lang="en-US" altLang="ko-KR" dirty="0"/>
              <a:t>*.</a:t>
            </a:r>
            <a:r>
              <a:rPr lang="en-US" altLang="ko-KR" dirty="0" err="1"/>
              <a:t>dll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*.exe</a:t>
            </a:r>
          </a:p>
          <a:p>
            <a:pPr marL="0" indent="0">
              <a:buNone/>
            </a:pPr>
            <a:r>
              <a:rPr lang="en-US" altLang="ko-KR" dirty="0"/>
              <a:t>*.o</a:t>
            </a:r>
          </a:p>
          <a:p>
            <a:pPr marL="0" indent="0">
              <a:buNone/>
            </a:pPr>
            <a:r>
              <a:rPr lang="en-US" altLang="ko-KR" dirty="0"/>
              <a:t>*.so</a:t>
            </a:r>
          </a:p>
          <a:p>
            <a:pPr marL="0" indent="0">
              <a:buNone/>
            </a:pPr>
            <a:r>
              <a:rPr lang="en-US" altLang="ko-KR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# Packages #</a:t>
            </a:r>
          </a:p>
          <a:p>
            <a:pPr marL="0" indent="0">
              <a:buNone/>
            </a:pPr>
            <a:r>
              <a:rPr lang="en-US" altLang="ko-KR" dirty="0"/>
              <a:t>############</a:t>
            </a:r>
          </a:p>
          <a:p>
            <a:pPr marL="0" indent="0">
              <a:buNone/>
            </a:pPr>
            <a:r>
              <a:rPr lang="en-US" altLang="ko-KR" dirty="0"/>
              <a:t># it's better to unpack these files and commit the raw source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git</a:t>
            </a:r>
            <a:r>
              <a:rPr lang="en-US" altLang="ko-KR" dirty="0"/>
              <a:t> has its own built in compression methods</a:t>
            </a:r>
          </a:p>
          <a:p>
            <a:pPr marL="0" indent="0">
              <a:buNone/>
            </a:pPr>
            <a:r>
              <a:rPr lang="en-US" altLang="ko-KR" dirty="0"/>
              <a:t>*.7z</a:t>
            </a:r>
          </a:p>
          <a:p>
            <a:pPr marL="0" indent="0">
              <a:buNone/>
            </a:pPr>
            <a:r>
              <a:rPr lang="en-US" altLang="ko-KR" dirty="0"/>
              <a:t>*.</a:t>
            </a:r>
            <a:r>
              <a:rPr lang="en-US" altLang="ko-KR" dirty="0" err="1"/>
              <a:t>dmg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*.</a:t>
            </a:r>
            <a:r>
              <a:rPr lang="en-US" altLang="ko-KR" dirty="0" err="1"/>
              <a:t>gz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*.</a:t>
            </a:r>
            <a:r>
              <a:rPr lang="en-US" altLang="ko-KR" dirty="0" err="1"/>
              <a:t>iso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*.jar</a:t>
            </a:r>
          </a:p>
          <a:p>
            <a:pPr marL="0" indent="0">
              <a:buNone/>
            </a:pPr>
            <a:r>
              <a:rPr lang="en-US" altLang="ko-KR" dirty="0"/>
              <a:t>*.</a:t>
            </a:r>
            <a:r>
              <a:rPr lang="en-US" altLang="ko-KR" dirty="0" err="1"/>
              <a:t>rar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*.tar</a:t>
            </a:r>
          </a:p>
          <a:p>
            <a:pPr marL="0" indent="0">
              <a:buNone/>
            </a:pPr>
            <a:r>
              <a:rPr lang="en-US" altLang="ko-KR" dirty="0"/>
              <a:t>*.zip</a:t>
            </a:r>
          </a:p>
          <a:p>
            <a:pPr marL="0" indent="0">
              <a:buNone/>
            </a:pPr>
            <a:r>
              <a:rPr lang="en-US" altLang="ko-KR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9604" y="325677"/>
            <a:ext cx="76883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 err="1">
                <a:solidFill>
                  <a:srgbClr val="C00000"/>
                </a:solidFill>
              </a:rPr>
              <a:t>git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이 있는 디렉토리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최상위 폴더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에 가셔서</a:t>
            </a:r>
          </a:p>
          <a:p>
            <a:pPr algn="r"/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 err="1">
                <a:solidFill>
                  <a:srgbClr val="C00000"/>
                </a:solidFill>
              </a:rPr>
              <a:t>gitignore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파일을 만듭니다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algn="r"/>
            <a:r>
              <a:rPr lang="ko-KR" altLang="en-US" dirty="0">
                <a:solidFill>
                  <a:srgbClr val="C00000"/>
                </a:solidFill>
              </a:rPr>
              <a:t>그리고 그 파일에 아래 예시처럼 </a:t>
            </a:r>
            <a:r>
              <a:rPr lang="ko-KR" altLang="en-US" dirty="0" err="1">
                <a:solidFill>
                  <a:srgbClr val="C00000"/>
                </a:solidFill>
              </a:rPr>
              <a:t>커밋을</a:t>
            </a:r>
            <a:r>
              <a:rPr lang="ko-KR" altLang="en-US" dirty="0">
                <a:solidFill>
                  <a:srgbClr val="C00000"/>
                </a:solidFill>
              </a:rPr>
              <a:t> 제외하는 룰을 넣어 </a:t>
            </a:r>
            <a:r>
              <a:rPr lang="ko-KR" altLang="en-US" dirty="0" err="1" smtClean="0">
                <a:solidFill>
                  <a:srgbClr val="C00000"/>
                </a:solidFill>
              </a:rPr>
              <a:t>주면됩니다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r"/>
            <a:endParaRPr lang="en-US" altLang="ko-KR" dirty="0">
              <a:solidFill>
                <a:srgbClr val="C0000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C00000"/>
                </a:solidFill>
              </a:rPr>
              <a:t/>
            </a:r>
            <a:br>
              <a:rPr lang="ko-KR" altLang="en-US" dirty="0" smtClean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>$ </a:t>
            </a:r>
            <a:r>
              <a:rPr lang="en-US" altLang="ko-KR" dirty="0" err="1" smtClean="0">
                <a:solidFill>
                  <a:srgbClr val="C00000"/>
                </a:solidFill>
              </a:rPr>
              <a:t>git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add .</a:t>
            </a:r>
          </a:p>
          <a:p>
            <a:pPr algn="r"/>
            <a:r>
              <a:rPr lang="en-US" altLang="ko-KR" dirty="0">
                <a:solidFill>
                  <a:srgbClr val="C00000"/>
                </a:solidFill>
              </a:rPr>
              <a:t>$ </a:t>
            </a:r>
            <a:r>
              <a:rPr lang="en-US" altLang="ko-KR" dirty="0" err="1" smtClean="0">
                <a:solidFill>
                  <a:srgbClr val="C00000"/>
                </a:solidFill>
              </a:rPr>
              <a:t>git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commit -m "add ignore file </a:t>
            </a:r>
            <a:r>
              <a:rPr lang="en-US" altLang="ko-KR" dirty="0" err="1" smtClean="0">
                <a:solidFill>
                  <a:srgbClr val="C00000"/>
                </a:solidFill>
              </a:rPr>
              <a:t>config</a:t>
            </a:r>
            <a:r>
              <a:rPr lang="en-US" altLang="ko-KR" dirty="0" smtClean="0">
                <a:solidFill>
                  <a:srgbClr val="C00000"/>
                </a:solidFill>
              </a:rPr>
              <a:t>"</a:t>
            </a:r>
          </a:p>
          <a:p>
            <a:pPr algn="r"/>
            <a:r>
              <a:rPr lang="ko-KR" altLang="en-US" dirty="0" smtClean="0">
                <a:solidFill>
                  <a:srgbClr val="C00000"/>
                </a:solidFill>
              </a:rPr>
              <a:t>하면 동작합니다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 smtClean="0">
              <a:solidFill>
                <a:srgbClr val="C00000"/>
              </a:solidFill>
            </a:endParaRPr>
          </a:p>
          <a:p>
            <a:endParaRPr lang="ko-KR" altLang="en-US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62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75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smtClean="0"/>
              <a:t>3. </a:t>
            </a:r>
            <a:r>
              <a:rPr lang="ko-KR" altLang="en-US" sz="3200" b="1" dirty="0" err="1" smtClean="0"/>
              <a:t>커밋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commit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0407"/>
            <a:ext cx="10515600" cy="705532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dirty="0"/>
              <a:t>관리할 파일들을 모두 </a:t>
            </a:r>
            <a:r>
              <a:rPr lang="en-US" altLang="ko-KR" sz="1800" dirty="0"/>
              <a:t>add</a:t>
            </a:r>
            <a:r>
              <a:rPr lang="ko-KR" altLang="en-US" sz="1800" dirty="0" err="1"/>
              <a:t>시켜놓았으면</a:t>
            </a:r>
            <a:r>
              <a:rPr lang="en-US" altLang="ko-KR" sz="1800" dirty="0"/>
              <a:t>, </a:t>
            </a:r>
            <a:r>
              <a:rPr lang="ko-KR" altLang="en-US" sz="1800" dirty="0"/>
              <a:t>이제 </a:t>
            </a:r>
            <a:r>
              <a:rPr lang="ko-KR" altLang="en-US" sz="1800" dirty="0" err="1"/>
              <a:t>커밋을</a:t>
            </a:r>
            <a:r>
              <a:rPr lang="ko-KR" altLang="en-US" sz="1800" dirty="0"/>
              <a:t> 해봅시다</a:t>
            </a:r>
            <a:r>
              <a:rPr lang="en-US" altLang="ko-KR" sz="1800" dirty="0" smtClean="0"/>
              <a:t>. 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ko-KR" altLang="en-US" sz="1800" dirty="0" err="1" smtClean="0"/>
              <a:t>커밋은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간단히 말해 현재 상태를 저장하는 것입니다</a:t>
            </a:r>
            <a:r>
              <a:rPr lang="en-US" altLang="ko-KR" sz="1800" dirty="0"/>
              <a:t>.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rgbClr val="C00000"/>
                </a:solidFill>
              </a:rPr>
              <a:t>$ </a:t>
            </a:r>
            <a:r>
              <a:rPr lang="en-US" altLang="ko-KR" sz="1800" dirty="0" err="1">
                <a:solidFill>
                  <a:srgbClr val="C00000"/>
                </a:solidFill>
              </a:rPr>
              <a:t>git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commit -m &lt;</a:t>
            </a:r>
            <a:r>
              <a:rPr lang="ko-KR" altLang="en-US" sz="1800" dirty="0" err="1">
                <a:solidFill>
                  <a:srgbClr val="C00000"/>
                </a:solidFill>
              </a:rPr>
              <a:t>커밋</a:t>
            </a:r>
            <a:r>
              <a:rPr lang="ko-KR" altLang="en-US" sz="1800" dirty="0">
                <a:solidFill>
                  <a:srgbClr val="C00000"/>
                </a:solidFill>
              </a:rPr>
              <a:t> 메시지</a:t>
            </a:r>
            <a:r>
              <a:rPr lang="en-US" altLang="ko-KR" sz="1800" dirty="0" smtClean="0">
                <a:solidFill>
                  <a:srgbClr val="C00000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en-US" altLang="ko-KR" sz="1800" dirty="0" smtClean="0"/>
              <a:t>ex</a:t>
            </a:r>
            <a:r>
              <a:rPr lang="en-US" altLang="ko-KR" sz="1800" dirty="0" smtClean="0"/>
              <a:t>)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commit -m "First commit"</a:t>
            </a:r>
            <a:r>
              <a:rPr lang="ko-KR" altLang="en-US" sz="1800" dirty="0"/>
              <a:t> </a:t>
            </a:r>
            <a:r>
              <a:rPr lang="ko-KR" altLang="en-US" sz="1800" dirty="0" err="1" smtClean="0"/>
              <a:t>커밋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메시지는 </a:t>
            </a:r>
            <a:r>
              <a:rPr lang="ko-KR" altLang="en-US" sz="1800" dirty="0" err="1"/>
              <a:t>상세할수록</a:t>
            </a:r>
            <a:r>
              <a:rPr lang="ko-KR" altLang="en-US" sz="1800" dirty="0"/>
              <a:t> 좋습니다</a:t>
            </a:r>
            <a:r>
              <a:rPr lang="en-US" altLang="ko-KR" sz="1800" dirty="0" smtClean="0"/>
              <a:t>.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r>
              <a:rPr lang="ko-KR" altLang="en-US" sz="1800" dirty="0" smtClean="0"/>
              <a:t>커밋한 이후에 </a:t>
            </a:r>
            <a:r>
              <a:rPr lang="ko-KR" altLang="en-US" sz="1800" dirty="0"/>
              <a:t>개발하면서 파일이 변경되면 또 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add</a:t>
            </a:r>
            <a:r>
              <a:rPr lang="ko-KR" altLang="en-US" sz="1800" dirty="0"/>
              <a:t>를 해주어야 합니다</a:t>
            </a:r>
            <a:r>
              <a:rPr lang="en-US" altLang="ko-KR" sz="1800" dirty="0" smtClean="0"/>
              <a:t>.</a:t>
            </a:r>
          </a:p>
          <a:p>
            <a:pPr marL="0" indent="0" fontAlgn="base">
              <a:buNone/>
            </a:pPr>
            <a:r>
              <a:rPr lang="en-US" altLang="ko-KR" sz="1800" dirty="0" smtClean="0"/>
              <a:t>Staged</a:t>
            </a:r>
            <a:r>
              <a:rPr lang="ko-KR" altLang="en-US" sz="1800" dirty="0"/>
              <a:t>는 되지 않은 상태이기 때문입니다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커밋은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Staged</a:t>
            </a:r>
            <a:r>
              <a:rPr lang="ko-KR" altLang="en-US" sz="1800" dirty="0"/>
              <a:t>된 파일만 저장하기 때문에 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add</a:t>
            </a:r>
            <a:r>
              <a:rPr lang="ko-KR" altLang="en-US" sz="1800" dirty="0"/>
              <a:t>를 하지 않으면 변경된 내용이 없다고 판단해버립니다</a:t>
            </a:r>
            <a:r>
              <a:rPr lang="en-US" altLang="ko-KR" sz="1800" dirty="0"/>
              <a:t>.</a:t>
            </a:r>
          </a:p>
          <a:p>
            <a:pPr fontAlgn="base"/>
            <a:endParaRPr lang="en-US" altLang="ko-KR" sz="1800" dirty="0"/>
          </a:p>
          <a:p>
            <a:pPr marL="0" indent="0" fontAlgn="base">
              <a:buNone/>
            </a:pPr>
            <a:r>
              <a:rPr lang="ko-KR" altLang="en-US" sz="1800" dirty="0"/>
              <a:t>매번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add</a:t>
            </a:r>
            <a:r>
              <a:rPr lang="ko-KR" altLang="en-US" sz="1800" dirty="0"/>
              <a:t>를 하는 것은 번거롭기 때문에 좀 더 편하게 커밋할 수 있는 방법을 제공합니다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dirty="0">
                <a:solidFill>
                  <a:srgbClr val="C00000"/>
                </a:solidFill>
              </a:rPr>
              <a:t>$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commit </a:t>
            </a:r>
            <a:r>
              <a:rPr lang="en-US" altLang="ko-KR" sz="1800" dirty="0" smtClean="0">
                <a:solidFill>
                  <a:srgbClr val="C00000"/>
                </a:solidFill>
              </a:rPr>
              <a:t>–a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ko-KR" altLang="en-US" sz="1800" dirty="0" smtClean="0"/>
              <a:t>이렇게 </a:t>
            </a:r>
            <a:r>
              <a:rPr lang="ko-KR" altLang="en-US" sz="1800" dirty="0"/>
              <a:t>하면 추적중인 파일들을 </a:t>
            </a:r>
            <a:r>
              <a:rPr lang="en-US" altLang="ko-KR" sz="1800" dirty="0"/>
              <a:t>stage</a:t>
            </a:r>
            <a:r>
              <a:rPr lang="ko-KR" altLang="en-US" sz="1800" dirty="0"/>
              <a:t>한 뒤 </a:t>
            </a:r>
            <a:r>
              <a:rPr lang="en-US" altLang="ko-KR" sz="1800" dirty="0"/>
              <a:t>commit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509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753" y="482138"/>
            <a:ext cx="10515600" cy="5703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err="1" smtClean="0">
                <a:latin typeface="+mn-ea"/>
              </a:rPr>
              <a:t>git</a:t>
            </a:r>
            <a:r>
              <a:rPr lang="en-US" altLang="ko-KR" sz="1400" b="1" dirty="0" smtClean="0">
                <a:latin typeface="+mn-ea"/>
              </a:rPr>
              <a:t> log</a:t>
            </a:r>
            <a:r>
              <a:rPr lang="ko-KR" altLang="en-US" sz="1400" b="1" dirty="0" smtClean="0">
                <a:latin typeface="+mn-ea"/>
              </a:rPr>
              <a:t>로 </a:t>
            </a:r>
            <a:r>
              <a:rPr lang="ko-KR" altLang="en-US" sz="1400" b="1" dirty="0" err="1" smtClean="0">
                <a:latin typeface="+mn-ea"/>
              </a:rPr>
              <a:t>커밋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히스토리를</a:t>
            </a:r>
            <a:r>
              <a:rPr lang="ko-KR" altLang="en-US" sz="1400" b="1" dirty="0" smtClean="0">
                <a:latin typeface="+mn-ea"/>
              </a:rPr>
              <a:t> 조회할 수 있습니다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log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commit ca82a6dff817ec66f44342007202690a93763949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Author: Scott Chacon &lt;schacon@gee-mail.com&gt;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Date:   Mon Mar 17 21:52:11 2008 -</a:t>
            </a:r>
            <a:r>
              <a:rPr lang="en-US" altLang="ko-KR" sz="1400" dirty="0" smtClean="0">
                <a:latin typeface="+mn-ea"/>
              </a:rPr>
              <a:t>0700</a:t>
            </a: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   changed the version </a:t>
            </a:r>
            <a:r>
              <a:rPr lang="en-US" altLang="ko-KR" sz="1400" dirty="0" smtClean="0">
                <a:latin typeface="+mn-ea"/>
              </a:rPr>
              <a:t>number</a:t>
            </a: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commit 085bb3bcb608e1e8451d4b2432f8ecbe6306e7e7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Author: Scott Chacon &lt;schacon@gee-mail.com&gt;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Date:   Sat Mar 15 16:40:33 2008 -0700</a:t>
            </a: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   removed unnecessary test</a:t>
            </a: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commit a11bef06a3f659402fe7563abf99ad00de2209e6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Author: Scott Chacon &lt;schacon@gee-mail.com&gt;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Date:   Sat Mar 15 10:31:28 2008 -0700</a:t>
            </a: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   first commit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1004" y="216130"/>
            <a:ext cx="49876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저장소의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히스토리를</a:t>
            </a:r>
            <a:r>
              <a:rPr lang="ko-KR" altLang="en-US" dirty="0"/>
              <a:t> </a:t>
            </a:r>
            <a:r>
              <a:rPr lang="ko-KR" altLang="en-US" dirty="0" err="1"/>
              <a:t>시간순으로</a:t>
            </a:r>
            <a:r>
              <a:rPr lang="ko-KR" altLang="en-US" dirty="0"/>
              <a:t> 보여준다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가장 최근의 </a:t>
            </a:r>
            <a:r>
              <a:rPr lang="ko-KR" altLang="en-US" dirty="0" err="1"/>
              <a:t>커밋이</a:t>
            </a:r>
            <a:r>
              <a:rPr lang="ko-KR" altLang="en-US" dirty="0"/>
              <a:t> 가장 먼저 나온다</a:t>
            </a:r>
            <a:r>
              <a:rPr lang="en-US" altLang="ko-KR" dirty="0"/>
              <a:t>. </a:t>
            </a:r>
            <a:r>
              <a:rPr lang="ko-KR" altLang="en-US" dirty="0"/>
              <a:t>그리고 이어서 각 </a:t>
            </a:r>
            <a:r>
              <a:rPr lang="ko-KR" altLang="en-US" dirty="0" err="1"/>
              <a:t>커밋의</a:t>
            </a:r>
            <a:r>
              <a:rPr lang="ko-KR" altLang="en-US" dirty="0"/>
              <a:t> </a:t>
            </a:r>
            <a:r>
              <a:rPr lang="en-US" altLang="ko-KR" dirty="0"/>
              <a:t>SHA-1 </a:t>
            </a:r>
            <a:r>
              <a:rPr lang="ko-KR" altLang="en-US" dirty="0" err="1"/>
              <a:t>체크섬</a:t>
            </a:r>
            <a:r>
              <a:rPr lang="en-US" altLang="ko-KR" dirty="0"/>
              <a:t>, </a:t>
            </a:r>
            <a:r>
              <a:rPr lang="ko-KR" altLang="en-US" dirty="0"/>
              <a:t>저자 이름</a:t>
            </a:r>
            <a:r>
              <a:rPr lang="en-US" altLang="ko-KR" dirty="0"/>
              <a:t>, </a:t>
            </a:r>
            <a:r>
              <a:rPr lang="ko-KR" altLang="en-US" dirty="0"/>
              <a:t>저자 이메일</a:t>
            </a:r>
            <a:r>
              <a:rPr lang="en-US" altLang="ko-KR" dirty="0"/>
              <a:t>, </a:t>
            </a:r>
            <a:r>
              <a:rPr lang="ko-KR" altLang="en-US" dirty="0"/>
              <a:t>커밋한 날짜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ko-KR" altLang="en-US" dirty="0"/>
              <a:t> 메시지를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24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+mn-lt"/>
              </a:rPr>
              <a:t>4. </a:t>
            </a:r>
            <a:r>
              <a:rPr lang="ko-KR" altLang="en-US" b="1" dirty="0" err="1" smtClean="0">
                <a:latin typeface="+mn-lt"/>
              </a:rPr>
              <a:t>원격저장소</a:t>
            </a:r>
            <a:endParaRPr lang="ko-KR" altLang="en-US" b="1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9912"/>
            <a:ext cx="10515600" cy="52702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+mn-ea"/>
              </a:rPr>
              <a:t>git</a:t>
            </a:r>
            <a:r>
              <a:rPr lang="en-US" altLang="ko-KR" sz="1600" dirty="0">
                <a:latin typeface="+mn-ea"/>
              </a:rPr>
              <a:t> remote </a:t>
            </a:r>
            <a:r>
              <a:rPr lang="ko-KR" altLang="en-US" sz="1600" dirty="0">
                <a:latin typeface="+mn-ea"/>
              </a:rPr>
              <a:t>명령으로 현재 프로젝트에 등록된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1. </a:t>
            </a:r>
            <a:r>
              <a:rPr lang="ko-KR" altLang="en-US" sz="1600" b="1" dirty="0" smtClean="0">
                <a:latin typeface="+mn-ea"/>
              </a:rPr>
              <a:t>원격 </a:t>
            </a:r>
            <a:r>
              <a:rPr lang="ko-KR" altLang="en-US" sz="1600" b="1" dirty="0">
                <a:latin typeface="+mn-ea"/>
              </a:rPr>
              <a:t>저장소를 확인</a:t>
            </a:r>
            <a:r>
              <a:rPr lang="ko-KR" altLang="en-US" sz="1600" dirty="0">
                <a:latin typeface="+mn-ea"/>
              </a:rPr>
              <a:t>할 수 </a:t>
            </a:r>
            <a:r>
              <a:rPr lang="ko-KR" altLang="en-US" sz="1600" dirty="0" smtClean="0">
                <a:latin typeface="+mn-ea"/>
              </a:rPr>
              <a:t>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 명령은 </a:t>
            </a:r>
            <a:r>
              <a:rPr lang="ko-KR" altLang="en-US" sz="1600" dirty="0" smtClean="0">
                <a:latin typeface="+mn-ea"/>
              </a:rPr>
              <a:t>원격 </a:t>
            </a:r>
            <a:r>
              <a:rPr lang="ko-KR" altLang="en-US" sz="1600" dirty="0">
                <a:latin typeface="+mn-ea"/>
              </a:rPr>
              <a:t>저장소의 단축 이름을 </a:t>
            </a:r>
            <a:r>
              <a:rPr lang="ko-KR" altLang="en-US" sz="1600" dirty="0" smtClean="0">
                <a:latin typeface="+mn-ea"/>
              </a:rPr>
              <a:t>보여줍니다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solidFill>
                  <a:srgbClr val="7030A0"/>
                </a:solidFill>
                <a:latin typeface="+mn-ea"/>
              </a:rPr>
              <a:t>저장소를 </a:t>
            </a:r>
            <a:r>
              <a:rPr lang="en-US" altLang="ko-KR" sz="1600" dirty="0">
                <a:solidFill>
                  <a:srgbClr val="7030A0"/>
                </a:solidFill>
                <a:latin typeface="+mn-ea"/>
              </a:rPr>
              <a:t>Clone </a:t>
            </a:r>
            <a:r>
              <a:rPr lang="ko-KR" altLang="en-US" sz="1600" dirty="0">
                <a:solidFill>
                  <a:srgbClr val="7030A0"/>
                </a:solidFill>
                <a:latin typeface="+mn-ea"/>
              </a:rPr>
              <a:t>하면 </a:t>
            </a:r>
            <a:r>
              <a:rPr lang="en-US" altLang="ko-KR" sz="1600" dirty="0">
                <a:solidFill>
                  <a:srgbClr val="7030A0"/>
                </a:solidFill>
                <a:latin typeface="+mn-ea"/>
              </a:rPr>
              <a:t>origin</a:t>
            </a:r>
            <a:r>
              <a:rPr lang="ko-KR" altLang="en-US" sz="1600" dirty="0" smtClean="0">
                <a:solidFill>
                  <a:srgbClr val="7030A0"/>
                </a:solidFill>
                <a:latin typeface="+mn-ea"/>
              </a:rPr>
              <a:t>이라는 원격 </a:t>
            </a:r>
            <a:r>
              <a:rPr lang="ko-KR" altLang="en-US" sz="1600" dirty="0">
                <a:solidFill>
                  <a:srgbClr val="7030A0"/>
                </a:solidFill>
                <a:latin typeface="+mn-ea"/>
              </a:rPr>
              <a:t>저장소가 자동으로 등록되기 때문에 </a:t>
            </a:r>
            <a:r>
              <a:rPr lang="en-US" altLang="ko-KR" sz="1600" dirty="0">
                <a:latin typeface="+mn-ea"/>
              </a:rPr>
              <a:t>origin</a:t>
            </a:r>
            <a:r>
              <a:rPr lang="ko-KR" altLang="en-US" sz="1600" dirty="0">
                <a:latin typeface="+mn-ea"/>
              </a:rPr>
              <a:t>이라는 이름을 볼 수 </a:t>
            </a:r>
            <a:r>
              <a:rPr lang="ko-KR" altLang="en-US" sz="1600" dirty="0" smtClean="0">
                <a:latin typeface="+mn-ea"/>
              </a:rPr>
              <a:t>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remote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+mn-ea"/>
              </a:rPr>
              <a:t>origin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 smtClean="0">
                <a:latin typeface="+mn-ea"/>
              </a:rPr>
              <a:t>2. </a:t>
            </a:r>
            <a:r>
              <a:rPr lang="ko-KR" altLang="en-US" sz="1600" b="1" dirty="0" smtClean="0">
                <a:latin typeface="+mn-ea"/>
              </a:rPr>
              <a:t>새 원격 </a:t>
            </a:r>
            <a:r>
              <a:rPr lang="ko-KR" altLang="en-US" sz="1600" b="1" dirty="0">
                <a:latin typeface="+mn-ea"/>
              </a:rPr>
              <a:t>저장소를 쉽게 추가</a:t>
            </a:r>
            <a:r>
              <a:rPr lang="ko-KR" altLang="en-US" sz="1600" dirty="0">
                <a:latin typeface="+mn-ea"/>
              </a:rPr>
              <a:t>할 수 있는데 </a:t>
            </a:r>
            <a:r>
              <a:rPr lang="en-US" altLang="ko-KR" sz="1600" dirty="0" err="1">
                <a:latin typeface="+mn-ea"/>
              </a:rPr>
              <a:t>git</a:t>
            </a:r>
            <a:r>
              <a:rPr lang="en-US" altLang="ko-KR" sz="1600" dirty="0">
                <a:latin typeface="+mn-ea"/>
              </a:rPr>
              <a:t> remote add [</a:t>
            </a:r>
            <a:r>
              <a:rPr lang="ko-KR" altLang="en-US" sz="1600" dirty="0" err="1">
                <a:latin typeface="+mn-ea"/>
              </a:rPr>
              <a:t>단축이름</a:t>
            </a:r>
            <a:r>
              <a:rPr lang="en-US" altLang="ko-KR" sz="1600" dirty="0">
                <a:latin typeface="+mn-ea"/>
              </a:rPr>
              <a:t>] </a:t>
            </a:r>
            <a:r>
              <a:rPr lang="en-US" altLang="ko-KR" sz="1600" dirty="0" smtClean="0">
                <a:latin typeface="+mn-ea"/>
              </a:rPr>
              <a:t>[</a:t>
            </a:r>
            <a:r>
              <a:rPr lang="ko-KR" altLang="en-US" sz="1600" dirty="0" smtClean="0">
                <a:latin typeface="+mn-ea"/>
              </a:rPr>
              <a:t>원격서버주소</a:t>
            </a:r>
            <a:r>
              <a:rPr lang="en-US" altLang="ko-KR" sz="1600" dirty="0" smtClean="0">
                <a:latin typeface="+mn-ea"/>
              </a:rPr>
              <a:t>] </a:t>
            </a:r>
            <a:r>
              <a:rPr lang="ko-KR" altLang="en-US" sz="1600" dirty="0">
                <a:latin typeface="+mn-ea"/>
              </a:rPr>
              <a:t>명령을 </a:t>
            </a:r>
            <a:r>
              <a:rPr lang="ko-KR" altLang="en-US" sz="1600" dirty="0" smtClean="0">
                <a:latin typeface="+mn-ea"/>
              </a:rPr>
              <a:t>실행합니다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remote add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pb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hlinkClick r:id="rId2"/>
              </a:rPr>
              <a:t>https://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hlinkClick r:id="rId2"/>
              </a:rPr>
              <a:t>github.com/paulboone/ticgit</a:t>
            </a:r>
            <a:endParaRPr lang="en-US" altLang="ko-KR" sz="16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-v</a:t>
            </a:r>
            <a:r>
              <a:rPr lang="ko-KR" altLang="en-US" sz="1600" dirty="0">
                <a:latin typeface="+mn-ea"/>
              </a:rPr>
              <a:t>옵션을 주어 </a:t>
            </a:r>
            <a:r>
              <a:rPr lang="ko-KR" altLang="en-US" sz="1600" dirty="0" err="1" smtClean="0">
                <a:latin typeface="+mn-ea"/>
              </a:rPr>
              <a:t>단축이름과</a:t>
            </a:r>
            <a:r>
              <a:rPr lang="ko-KR" altLang="en-US" sz="1600" dirty="0" smtClean="0">
                <a:latin typeface="+mn-ea"/>
              </a:rPr>
              <a:t> 원격서버주소를 </a:t>
            </a:r>
            <a:r>
              <a:rPr lang="ko-KR" altLang="en-US" sz="1600" dirty="0">
                <a:latin typeface="+mn-ea"/>
              </a:rPr>
              <a:t>함께 볼 수 </a:t>
            </a:r>
            <a:r>
              <a:rPr lang="ko-KR" altLang="en-US" sz="1600" dirty="0" smtClean="0">
                <a:latin typeface="+mn-ea"/>
              </a:rPr>
              <a:t>있습니다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remote -v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origin	https://github.com/schacon/ticgit (fetch)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origin	https://github.com/schacon/ticgit (push)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+mn-ea"/>
              </a:rPr>
              <a:t>pb</a:t>
            </a:r>
            <a:r>
              <a:rPr lang="en-US" altLang="ko-KR" sz="1600" dirty="0">
                <a:latin typeface="+mn-ea"/>
              </a:rPr>
              <a:t>	https://github.com/paulboone/ticgit (fetch)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err="1">
                <a:latin typeface="+mn-ea"/>
              </a:rPr>
              <a:t>pb</a:t>
            </a:r>
            <a:r>
              <a:rPr lang="en-US" altLang="ko-KR" sz="1600" dirty="0">
                <a:latin typeface="+mn-ea"/>
              </a:rPr>
              <a:t>	https://github.com/paulboone/ticgit (push)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429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4578" y="556953"/>
            <a:ext cx="10515600" cy="5861079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20000"/>
              </a:lnSpc>
              <a:buNone/>
            </a:pPr>
            <a:r>
              <a:rPr lang="en-US" altLang="ko-KR" sz="2400" b="1" dirty="0" smtClean="0">
                <a:latin typeface="+mn-ea"/>
                <a:cs typeface="Courier New" panose="02070309020205020404" pitchFamily="49" charset="0"/>
              </a:rPr>
              <a:t>3. </a:t>
            </a:r>
            <a:r>
              <a:rPr lang="ko-KR" altLang="en-US" sz="2400" b="1" dirty="0" smtClean="0">
                <a:latin typeface="+mn-ea"/>
                <a:cs typeface="Courier New" panose="02070309020205020404" pitchFamily="49" charset="0"/>
              </a:rPr>
              <a:t>원격 저장소 </a:t>
            </a:r>
            <a:r>
              <a:rPr lang="en-US" altLang="ko-KR" sz="2400" b="1" dirty="0" smtClean="0">
                <a:latin typeface="+mn-ea"/>
                <a:cs typeface="Courier New" panose="02070309020205020404" pitchFamily="49" charset="0"/>
              </a:rPr>
              <a:t>pull, fetch </a:t>
            </a:r>
            <a:r>
              <a:rPr lang="ko-KR" altLang="en-US" sz="2400" b="1" dirty="0" smtClean="0">
                <a:latin typeface="+mn-ea"/>
                <a:cs typeface="Courier New" panose="02070309020205020404" pitchFamily="49" charset="0"/>
              </a:rPr>
              <a:t>하기</a:t>
            </a:r>
            <a:endParaRPr lang="en-US" altLang="ko-KR" sz="2400" b="1" dirty="0" smtClean="0">
              <a:latin typeface="+mn-ea"/>
              <a:cs typeface="Courier New" panose="02070309020205020404" pitchFamily="49" charset="0"/>
            </a:endParaRPr>
          </a:p>
          <a:p>
            <a:pPr marL="0" lvl="0" indent="0" fontAlgn="base">
              <a:lnSpc>
                <a:spcPct val="120000"/>
              </a:lnSpc>
              <a:buNone/>
            </a:pPr>
            <a:r>
              <a:rPr lang="ko-KR" altLang="ko-KR" sz="24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$ </a:t>
            </a:r>
            <a:r>
              <a:rPr lang="ko-KR" altLang="ko-KR" sz="2400" dirty="0" err="1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git</a:t>
            </a:r>
            <a:r>
              <a:rPr lang="ko-KR" altLang="ko-KR" sz="24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pull</a:t>
            </a:r>
          </a:p>
          <a:p>
            <a:pPr marL="0" lvl="0" indent="0" fontAlgn="base">
              <a:lnSpc>
                <a:spcPct val="120000"/>
              </a:lnSpc>
              <a:buNone/>
            </a:pPr>
            <a:r>
              <a:rPr lang="en-US" altLang="ko-KR" sz="2400" dirty="0" smtClean="0"/>
              <a:t>pull </a:t>
            </a:r>
            <a:r>
              <a:rPr lang="ko-KR" altLang="en-US" sz="2400" dirty="0"/>
              <a:t>을 실행하면 원격 저장소의 변경된 데이터를 가져올 수 있습니다</a:t>
            </a:r>
            <a:r>
              <a:rPr lang="en-US" altLang="ko-KR" sz="2400" dirty="0"/>
              <a:t>. pull </a:t>
            </a:r>
            <a:r>
              <a:rPr lang="ko-KR" altLang="en-US" sz="2400" dirty="0"/>
              <a:t>을 실행하면</a:t>
            </a:r>
            <a:r>
              <a:rPr lang="en-US" altLang="ko-KR" sz="2400" dirty="0"/>
              <a:t>, </a:t>
            </a:r>
            <a:r>
              <a:rPr lang="ko-KR" altLang="en-US" sz="2400" dirty="0"/>
              <a:t>원격 저장소의 내용을 가져와 자동으로 </a:t>
            </a:r>
            <a:r>
              <a:rPr lang="ko-KR" altLang="en-US" sz="2400" dirty="0" smtClean="0"/>
              <a:t>로컬 데이터와 병합 </a:t>
            </a:r>
            <a:r>
              <a:rPr lang="ko-KR" altLang="en-US" sz="2400" dirty="0"/>
              <a:t>작업을 실행하게 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 단순히 원격 저장소의 내용을 확인만 하고 로컬 데이터와 병합은 하고 싶지 않은 경우에는 </a:t>
            </a:r>
            <a:r>
              <a:rPr lang="en-US" altLang="ko-KR" sz="2400" dirty="0"/>
              <a:t>fetch </a:t>
            </a:r>
            <a:r>
              <a:rPr lang="ko-KR" altLang="en-US" sz="2400" dirty="0"/>
              <a:t>명령어를 사용할 수 있습니다</a:t>
            </a:r>
            <a:r>
              <a:rPr lang="en-US" altLang="ko-KR" sz="2400" dirty="0" smtClean="0"/>
              <a:t>.</a:t>
            </a:r>
          </a:p>
          <a:p>
            <a:pPr marL="0" lvl="0" indent="0" fontAlgn="base">
              <a:lnSpc>
                <a:spcPct val="120000"/>
              </a:lnSpc>
              <a:buNone/>
            </a:pPr>
            <a:endParaRPr lang="en-US" altLang="ko-KR" sz="2400" dirty="0" smtClean="0"/>
          </a:p>
          <a:p>
            <a:pPr marL="0" lvl="0" indent="0" fontAlgn="base">
              <a:lnSpc>
                <a:spcPct val="120000"/>
              </a:lnSpc>
              <a:buNone/>
            </a:pPr>
            <a:r>
              <a:rPr lang="ko-KR" altLang="ko-KR" sz="24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$ </a:t>
            </a:r>
            <a:r>
              <a:rPr lang="ko-KR" altLang="ko-KR" sz="2400" dirty="0" err="1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git</a:t>
            </a:r>
            <a:r>
              <a:rPr lang="ko-KR" altLang="ko-KR" sz="24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2400" dirty="0" err="1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fetch</a:t>
            </a:r>
            <a:r>
              <a:rPr lang="ko-KR" altLang="ko-KR" sz="24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24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[</a:t>
            </a:r>
            <a:r>
              <a:rPr lang="ko-KR" altLang="en-US" sz="24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원격 저장소 이름</a:t>
            </a:r>
            <a:r>
              <a:rPr lang="ko-KR" altLang="ko-KR" sz="24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]</a:t>
            </a:r>
            <a:endParaRPr lang="en-US" altLang="ko-KR" sz="24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400" dirty="0" smtClean="0"/>
              <a:t>Fetch </a:t>
            </a:r>
            <a:r>
              <a:rPr lang="ko-KR" altLang="en-US" sz="2400" dirty="0"/>
              <a:t>를 실행하면</a:t>
            </a:r>
            <a:r>
              <a:rPr lang="en-US" altLang="ko-KR" sz="2400" dirty="0"/>
              <a:t>, </a:t>
            </a:r>
            <a:r>
              <a:rPr lang="ko-KR" altLang="en-US" sz="2400" dirty="0"/>
              <a:t>원격 저장소의 최신 이력을 확인할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때 가져온 최신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이력은 이름 없는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로컬에 가져오게 됩니다</a:t>
            </a:r>
            <a:r>
              <a:rPr lang="en-US" altLang="ko-KR" sz="2400" dirty="0"/>
              <a:t>. 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1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3262" y="532014"/>
            <a:ext cx="10515600" cy="5811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원격 저장소로 </a:t>
            </a:r>
            <a:r>
              <a:rPr lang="en-US" altLang="ko-KR" b="1" dirty="0" smtClean="0"/>
              <a:t>push </a:t>
            </a:r>
            <a:r>
              <a:rPr lang="ko-KR" altLang="en-US" b="1" dirty="0" smtClean="0"/>
              <a:t>하기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dirty="0"/>
              <a:t>프로젝트를 공유하고 싶을 때 </a:t>
            </a:r>
            <a:r>
              <a:rPr lang="ko-KR" altLang="en-US" dirty="0" smtClean="0"/>
              <a:t>원격</a:t>
            </a:r>
            <a:r>
              <a:rPr lang="en-US" altLang="ko-KR" dirty="0" smtClean="0"/>
              <a:t> </a:t>
            </a:r>
            <a:r>
              <a:rPr lang="ko-KR" altLang="en-US" dirty="0"/>
              <a:t>저장소에 </a:t>
            </a:r>
            <a:r>
              <a:rPr lang="en-US" altLang="ko-KR" dirty="0"/>
              <a:t>Push </a:t>
            </a:r>
            <a:r>
              <a:rPr lang="ko-KR" altLang="en-US" dirty="0"/>
              <a:t>할 수 </a:t>
            </a:r>
            <a:r>
              <a:rPr lang="ko-KR" altLang="en-US" dirty="0" smtClean="0"/>
              <a:t>있습니다</a:t>
            </a:r>
            <a:r>
              <a:rPr lang="en-US" altLang="ko-KR" dirty="0"/>
              <a:t>. </a:t>
            </a:r>
            <a:r>
              <a:rPr lang="ko-KR" altLang="en-US" dirty="0"/>
              <a:t>이 명령은 </a:t>
            </a:r>
            <a:r>
              <a:rPr lang="en-US" altLang="ko-KR" dirty="0" err="1">
                <a:solidFill>
                  <a:srgbClr val="C00000"/>
                </a:solidFill>
              </a:rPr>
              <a:t>git</a:t>
            </a:r>
            <a:r>
              <a:rPr lang="en-US" altLang="ko-KR" dirty="0">
                <a:solidFill>
                  <a:srgbClr val="C00000"/>
                </a:solidFill>
              </a:rPr>
              <a:t> push </a:t>
            </a:r>
            <a:r>
              <a:rPr lang="en-US" altLang="ko-KR" dirty="0" smtClean="0">
                <a:solidFill>
                  <a:srgbClr val="C00000"/>
                </a:solidFill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</a:rPr>
              <a:t>원격 </a:t>
            </a:r>
            <a:r>
              <a:rPr lang="ko-KR" altLang="en-US" dirty="0">
                <a:solidFill>
                  <a:srgbClr val="C00000"/>
                </a:solidFill>
              </a:rPr>
              <a:t>저장소 이름</a:t>
            </a:r>
            <a:r>
              <a:rPr lang="en-US" altLang="ko-KR" dirty="0">
                <a:solidFill>
                  <a:srgbClr val="C00000"/>
                </a:solidFill>
              </a:rPr>
              <a:t>] [</a:t>
            </a:r>
            <a:r>
              <a:rPr lang="ko-KR" altLang="en-US" dirty="0" err="1">
                <a:solidFill>
                  <a:srgbClr val="C00000"/>
                </a:solidFill>
              </a:rPr>
              <a:t>브랜치</a:t>
            </a:r>
            <a:r>
              <a:rPr lang="ko-KR" altLang="en-US" dirty="0">
                <a:solidFill>
                  <a:srgbClr val="C00000"/>
                </a:solidFill>
              </a:rPr>
              <a:t> 이름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r>
              <a:rPr lang="ko-KR" altLang="en-US" dirty="0"/>
              <a:t>으로 </a:t>
            </a:r>
            <a:r>
              <a:rPr lang="ko-KR" altLang="en-US" dirty="0" smtClean="0"/>
              <a:t>단순합니다</a:t>
            </a:r>
            <a:r>
              <a:rPr lang="en-US" altLang="ko-KR" dirty="0"/>
              <a:t>. master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 smtClean="0"/>
              <a:t>origin </a:t>
            </a:r>
            <a:r>
              <a:rPr lang="ko-KR" altLang="en-US" dirty="0"/>
              <a:t>서버에 </a:t>
            </a:r>
            <a:r>
              <a:rPr lang="en-US" altLang="ko-KR" dirty="0"/>
              <a:t>Push </a:t>
            </a:r>
            <a:r>
              <a:rPr lang="ko-KR" altLang="en-US" dirty="0"/>
              <a:t>하려면</a:t>
            </a:r>
            <a:r>
              <a:rPr lang="en-US" altLang="ko-KR" dirty="0"/>
              <a:t>(</a:t>
            </a:r>
            <a:r>
              <a:rPr lang="ko-KR" altLang="en-US" dirty="0"/>
              <a:t>다시 말하지만 </a:t>
            </a:r>
            <a:r>
              <a:rPr lang="en-US" altLang="ko-KR" dirty="0"/>
              <a:t>Clone </a:t>
            </a:r>
            <a:r>
              <a:rPr lang="ko-KR" altLang="en-US" dirty="0"/>
              <a:t>하면 보통 자동으로 </a:t>
            </a:r>
            <a:r>
              <a:rPr lang="en-US" altLang="ko-KR" dirty="0"/>
              <a:t>origin </a:t>
            </a:r>
            <a:r>
              <a:rPr lang="ko-KR" altLang="en-US" dirty="0"/>
              <a:t>이름이 생성된다</a:t>
            </a:r>
            <a:r>
              <a:rPr lang="en-US" altLang="ko-KR" dirty="0"/>
              <a:t>) </a:t>
            </a:r>
            <a:r>
              <a:rPr lang="ko-KR" altLang="en-US" dirty="0"/>
              <a:t>아래와 같이 서버에 </a:t>
            </a:r>
            <a:r>
              <a:rPr lang="en-US" altLang="ko-KR" dirty="0"/>
              <a:t>Push </a:t>
            </a:r>
            <a:r>
              <a:rPr lang="ko-KR" altLang="en-US" dirty="0" smtClean="0"/>
              <a:t>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$ </a:t>
            </a:r>
            <a:r>
              <a:rPr lang="en-US" altLang="ko-KR" dirty="0" err="1">
                <a:solidFill>
                  <a:srgbClr val="C00000"/>
                </a:solidFill>
              </a:rPr>
              <a:t>git</a:t>
            </a:r>
            <a:r>
              <a:rPr lang="en-US" altLang="ko-KR" dirty="0">
                <a:solidFill>
                  <a:srgbClr val="C00000"/>
                </a:solidFill>
              </a:rPr>
              <a:t> push origin master</a:t>
            </a:r>
          </a:p>
          <a:p>
            <a:pPr marL="0" indent="0">
              <a:buNone/>
            </a:pPr>
            <a:r>
              <a:rPr lang="ko-KR" altLang="en-US" dirty="0"/>
              <a:t>이 명령은 </a:t>
            </a:r>
            <a:r>
              <a:rPr lang="en-US" altLang="ko-KR" dirty="0"/>
              <a:t>Clone </a:t>
            </a:r>
            <a:r>
              <a:rPr lang="ko-KR" altLang="en-US" dirty="0"/>
              <a:t>한 </a:t>
            </a:r>
            <a:r>
              <a:rPr lang="ko-KR" altLang="en-US" dirty="0" smtClean="0"/>
              <a:t>원격 </a:t>
            </a:r>
            <a:r>
              <a:rPr lang="ko-KR" altLang="en-US" dirty="0"/>
              <a:t>저장소에 쓰기 권한이 있고</a:t>
            </a:r>
            <a:r>
              <a:rPr lang="en-US" altLang="ko-KR" dirty="0"/>
              <a:t>, Clone </a:t>
            </a:r>
            <a:r>
              <a:rPr lang="ko-KR" altLang="en-US" dirty="0"/>
              <a:t>하고 난 이후 아무도 </a:t>
            </a:r>
            <a:r>
              <a:rPr lang="ko-KR" altLang="en-US" dirty="0" smtClean="0"/>
              <a:t>원격</a:t>
            </a:r>
            <a:r>
              <a:rPr lang="en-US" altLang="ko-KR" dirty="0" smtClean="0"/>
              <a:t> </a:t>
            </a:r>
            <a:r>
              <a:rPr lang="ko-KR" altLang="en-US" dirty="0"/>
              <a:t>저장소에 </a:t>
            </a:r>
            <a:r>
              <a:rPr lang="en-US" altLang="ko-KR" dirty="0"/>
              <a:t>Push </a:t>
            </a:r>
            <a:r>
              <a:rPr lang="ko-KR" altLang="en-US" dirty="0"/>
              <a:t>하지 않았을 때만 사용할 수 </a:t>
            </a:r>
            <a:r>
              <a:rPr lang="ko-KR" altLang="en-US" dirty="0" smtClean="0"/>
              <a:t>있습니다</a:t>
            </a:r>
            <a:r>
              <a:rPr lang="en-US" altLang="ko-KR" dirty="0"/>
              <a:t>. </a:t>
            </a:r>
            <a:r>
              <a:rPr lang="ko-KR" altLang="en-US" dirty="0"/>
              <a:t>다시 말해서 </a:t>
            </a:r>
            <a:r>
              <a:rPr lang="en-US" altLang="ko-KR" dirty="0"/>
              <a:t>Clone </a:t>
            </a:r>
            <a:r>
              <a:rPr lang="ko-KR" altLang="en-US" dirty="0"/>
              <a:t>한 사람이 여러 명 있을 때</a:t>
            </a:r>
            <a:r>
              <a:rPr lang="en-US" altLang="ko-KR" dirty="0"/>
              <a:t>, </a:t>
            </a:r>
            <a:r>
              <a:rPr lang="ko-KR" altLang="en-US" dirty="0"/>
              <a:t>다른 사람이 </a:t>
            </a:r>
            <a:r>
              <a:rPr lang="en-US" altLang="ko-KR" dirty="0"/>
              <a:t>Push </a:t>
            </a:r>
            <a:r>
              <a:rPr lang="ko-KR" altLang="en-US" dirty="0"/>
              <a:t>한 후에 </a:t>
            </a:r>
            <a:r>
              <a:rPr lang="en-US" altLang="ko-KR" dirty="0"/>
              <a:t>Push </a:t>
            </a:r>
            <a:r>
              <a:rPr lang="ko-KR" altLang="en-US" dirty="0"/>
              <a:t>하려고 하면 </a:t>
            </a:r>
            <a:r>
              <a:rPr lang="en-US" altLang="ko-KR" dirty="0"/>
              <a:t>Push </a:t>
            </a:r>
            <a:r>
              <a:rPr lang="ko-KR" altLang="en-US" dirty="0"/>
              <a:t>할 수 </a:t>
            </a:r>
            <a:r>
              <a:rPr lang="ko-KR" altLang="en-US" dirty="0" smtClean="0"/>
              <a:t>없습니다</a:t>
            </a:r>
            <a:r>
              <a:rPr lang="en-US" altLang="ko-KR" dirty="0"/>
              <a:t>. </a:t>
            </a:r>
            <a:r>
              <a:rPr lang="ko-KR" altLang="en-US" dirty="0"/>
              <a:t>먼저 다른 사람이 작업한 것을 가져와서 </a:t>
            </a:r>
            <a:r>
              <a:rPr lang="ko-KR" altLang="en-US" dirty="0" smtClean="0"/>
              <a:t>병합한 </a:t>
            </a:r>
            <a:r>
              <a:rPr lang="ko-KR" altLang="en-US" dirty="0"/>
              <a:t>후에 </a:t>
            </a:r>
            <a:r>
              <a:rPr lang="en-US" altLang="ko-KR" dirty="0"/>
              <a:t>Push </a:t>
            </a:r>
            <a:r>
              <a:rPr lang="ko-KR" altLang="en-US" dirty="0"/>
              <a:t>할 수 </a:t>
            </a:r>
            <a:r>
              <a:rPr lang="ko-KR" altLang="en-US" dirty="0" smtClean="0"/>
              <a:t>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29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628592"/>
            <a:ext cx="10515600" cy="553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 smtClean="0"/>
              <a:t>5. </a:t>
            </a:r>
            <a:r>
              <a:rPr lang="ko-KR" altLang="en-US" sz="1800" b="1" dirty="0" err="1" smtClean="0"/>
              <a:t>원격저장소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살펴보기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/>
              <a:t>git</a:t>
            </a:r>
            <a:r>
              <a:rPr lang="en-US" altLang="ko-KR" sz="1800" dirty="0"/>
              <a:t> remote show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원격 </a:t>
            </a:r>
            <a:r>
              <a:rPr lang="ko-KR" altLang="en-US" sz="1800" dirty="0"/>
              <a:t>저장소 이름</a:t>
            </a:r>
            <a:r>
              <a:rPr lang="en-US" altLang="ko-KR" sz="1800" dirty="0"/>
              <a:t>] </a:t>
            </a:r>
            <a:r>
              <a:rPr lang="ko-KR" altLang="en-US" sz="1800" dirty="0"/>
              <a:t>명령으로 원격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저장소의 구체적인 정보를 확인할 수 </a:t>
            </a:r>
            <a:r>
              <a:rPr lang="ko-KR" altLang="en-US" sz="1800" dirty="0" smtClean="0"/>
              <a:t>있습니다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ko-K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리모트</a:t>
            </a:r>
            <a:r>
              <a:rPr lang="ko-KR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저장소의 </a:t>
            </a:r>
            <a:r>
              <a:rPr lang="ko-KR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URL과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추적하는 </a:t>
            </a:r>
            <a:r>
              <a:rPr lang="ko-KR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브랜치를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합니</a:t>
            </a:r>
            <a:r>
              <a:rPr lang="ko-KR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 이 명령은 </a:t>
            </a:r>
            <a:r>
              <a:rPr lang="ko-KR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ko-K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 명령을 실행할 </a:t>
            </a:r>
            <a:r>
              <a:rPr lang="ko-KR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때</a:t>
            </a:r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ko-K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ko-KR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브랜치와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할 </a:t>
            </a:r>
            <a:r>
              <a:rPr lang="ko-KR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브랜치가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무엇인지 보여 </a:t>
            </a:r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줍니</a:t>
            </a:r>
            <a:r>
              <a:rPr lang="ko-KR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ko-KR" sz="1800" dirty="0"/>
              <a:t> </a:t>
            </a:r>
            <a:endParaRPr lang="ko-KR" altLang="ko-KR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$ </a:t>
            </a:r>
            <a:r>
              <a:rPr lang="en-US" altLang="ko-KR" sz="1800" dirty="0" err="1">
                <a:solidFill>
                  <a:srgbClr val="C00000"/>
                </a:solidFill>
              </a:rPr>
              <a:t>git</a:t>
            </a:r>
            <a:r>
              <a:rPr lang="en-US" altLang="ko-KR" sz="1800" dirty="0">
                <a:solidFill>
                  <a:srgbClr val="C00000"/>
                </a:solidFill>
              </a:rPr>
              <a:t> remote show origin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6. </a:t>
            </a:r>
            <a:r>
              <a:rPr lang="ko-KR" altLang="en-US" sz="1800" b="1" dirty="0" smtClean="0"/>
              <a:t>원격 </a:t>
            </a:r>
            <a:r>
              <a:rPr lang="ko-KR" altLang="en-US" sz="1800" b="1" dirty="0"/>
              <a:t>저장소 이름을 바꾸거나 원격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저장소를 삭제하기</a:t>
            </a:r>
          </a:p>
          <a:p>
            <a:pPr marL="0" indent="0">
              <a:buNone/>
            </a:pPr>
            <a:r>
              <a:rPr lang="en-US" altLang="ko-KR" sz="1800" dirty="0" err="1"/>
              <a:t>git</a:t>
            </a:r>
            <a:r>
              <a:rPr lang="en-US" altLang="ko-KR" sz="1800" dirty="0"/>
              <a:t> remote rename </a:t>
            </a:r>
            <a:r>
              <a:rPr lang="ko-KR" altLang="en-US" sz="1800" dirty="0"/>
              <a:t>명령으로 원격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저장소의 이름을 변경할 수 </a:t>
            </a:r>
            <a:r>
              <a:rPr lang="ko-KR" altLang="en-US" sz="1800" dirty="0" smtClean="0"/>
              <a:t>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</a:t>
            </a:r>
            <a:r>
              <a:rPr lang="en-US" altLang="ko-KR" sz="1800" dirty="0" err="1"/>
              <a:t>pb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paul</a:t>
            </a:r>
            <a:r>
              <a:rPr lang="ko-KR" altLang="en-US" sz="1800" dirty="0"/>
              <a:t>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변경하려면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remote rename </a:t>
            </a:r>
            <a:r>
              <a:rPr lang="ko-KR" altLang="en-US" sz="1800" dirty="0"/>
              <a:t>명령을 </a:t>
            </a:r>
            <a:r>
              <a:rPr lang="ko-KR" altLang="en-US" sz="1800" dirty="0" smtClean="0"/>
              <a:t>사용합니다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</a:rPr>
              <a:t>$ </a:t>
            </a:r>
            <a:r>
              <a:rPr lang="en-US" altLang="ko-KR" sz="1800" dirty="0" err="1">
                <a:solidFill>
                  <a:srgbClr val="C00000"/>
                </a:solidFill>
              </a:rPr>
              <a:t>git</a:t>
            </a:r>
            <a:r>
              <a:rPr lang="en-US" altLang="ko-KR" sz="1800" dirty="0">
                <a:solidFill>
                  <a:srgbClr val="C00000"/>
                </a:solidFill>
              </a:rPr>
              <a:t> remote rename </a:t>
            </a:r>
            <a:r>
              <a:rPr lang="en-US" altLang="ko-KR" sz="1800" dirty="0" err="1">
                <a:solidFill>
                  <a:srgbClr val="C00000"/>
                </a:solidFill>
              </a:rPr>
              <a:t>pb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 err="1">
                <a:solidFill>
                  <a:srgbClr val="C00000"/>
                </a:solidFill>
              </a:rPr>
              <a:t>paul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원격 </a:t>
            </a:r>
            <a:r>
              <a:rPr lang="ko-KR" altLang="en-US" sz="1800" dirty="0" smtClean="0"/>
              <a:t>저장소를 </a:t>
            </a:r>
            <a:r>
              <a:rPr lang="ko-KR" altLang="en-US" sz="1800" dirty="0"/>
              <a:t>삭제해야 한다면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remote </a:t>
            </a:r>
            <a:r>
              <a:rPr lang="en-US" altLang="ko-KR" sz="1800" dirty="0" err="1"/>
              <a:t>rm</a:t>
            </a:r>
            <a:r>
              <a:rPr lang="en-US" altLang="ko-KR" sz="1800" dirty="0"/>
              <a:t> </a:t>
            </a:r>
            <a:r>
              <a:rPr lang="ko-KR" altLang="en-US" sz="1800" dirty="0"/>
              <a:t>명령을 </a:t>
            </a:r>
            <a:r>
              <a:rPr lang="ko-KR" altLang="en-US" sz="1800" dirty="0" smtClean="0"/>
              <a:t>사용합니다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</a:rPr>
              <a:t>$ </a:t>
            </a:r>
            <a:r>
              <a:rPr lang="en-US" altLang="ko-KR" sz="1800" dirty="0" err="1">
                <a:solidFill>
                  <a:srgbClr val="C00000"/>
                </a:solidFill>
              </a:rPr>
              <a:t>git</a:t>
            </a:r>
            <a:r>
              <a:rPr lang="en-US" altLang="ko-KR" sz="1800" dirty="0">
                <a:solidFill>
                  <a:srgbClr val="C00000"/>
                </a:solidFill>
              </a:rPr>
              <a:t> remote </a:t>
            </a:r>
            <a:r>
              <a:rPr lang="en-US" altLang="ko-KR" sz="1800" dirty="0" err="1">
                <a:solidFill>
                  <a:srgbClr val="C00000"/>
                </a:solidFill>
              </a:rPr>
              <a:t>rm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 err="1">
                <a:solidFill>
                  <a:srgbClr val="C00000"/>
                </a:solidFill>
              </a:rPr>
              <a:t>paul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1707"/>
            <a:ext cx="184731" cy="4834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5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latin typeface="+mj-ea"/>
              </a:rPr>
              <a:t>5</a:t>
            </a:r>
            <a:r>
              <a:rPr lang="en-US" altLang="ko-KR" sz="4000" b="1" dirty="0" smtClean="0">
                <a:latin typeface="+mj-ea"/>
              </a:rPr>
              <a:t>. Branch</a:t>
            </a:r>
            <a:r>
              <a:rPr lang="ko-KR" altLang="en-US" sz="4000" b="1" dirty="0" smtClean="0">
                <a:latin typeface="+mj-ea"/>
              </a:rPr>
              <a:t>와 </a:t>
            </a:r>
            <a:r>
              <a:rPr lang="en-US" altLang="ko-KR" sz="4000" b="1" dirty="0" smtClean="0">
                <a:latin typeface="+mj-ea"/>
              </a:rPr>
              <a:t>merge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5234"/>
            <a:ext cx="10515600" cy="5285071"/>
          </a:xfrm>
        </p:spPr>
        <p:txBody>
          <a:bodyPr>
            <a:normAutofit fontScale="55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dirty="0" smtClean="0"/>
              <a:t>개발을 </a:t>
            </a:r>
            <a:r>
              <a:rPr lang="ko-KR" altLang="en-US" dirty="0" err="1"/>
              <a:t>하다보면</a:t>
            </a:r>
            <a:r>
              <a:rPr lang="ko-KR" altLang="en-US" dirty="0"/>
              <a:t> 기존에 개발하던 부분과 다른 부분의 개발을 해야하는 상황이 발생합니다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 예를 </a:t>
            </a:r>
            <a:r>
              <a:rPr lang="ko-KR" altLang="en-US" dirty="0"/>
              <a:t>들어 기존 코드를 </a:t>
            </a:r>
            <a:r>
              <a:rPr lang="ko-KR" altLang="en-US" dirty="0" err="1"/>
              <a:t>리팩토링한다고</a:t>
            </a:r>
            <a:r>
              <a:rPr lang="ko-KR" altLang="en-US" dirty="0"/>
              <a:t> 생각해봅시다</a:t>
            </a:r>
            <a:r>
              <a:rPr lang="en-US" altLang="ko-KR" dirty="0"/>
              <a:t>. </a:t>
            </a:r>
            <a:r>
              <a:rPr lang="ko-KR" altLang="en-US" dirty="0" err="1"/>
              <a:t>리팩토링이</a:t>
            </a:r>
            <a:r>
              <a:rPr lang="ko-KR" altLang="en-US" dirty="0"/>
              <a:t> 끝나기 전까지는 프로그램에 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 기능을 </a:t>
            </a:r>
            <a:r>
              <a:rPr lang="ko-KR" altLang="en-US" dirty="0"/>
              <a:t>추가하는 것이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만일 </a:t>
            </a:r>
            <a:r>
              <a:rPr lang="ko-KR" altLang="en-US" dirty="0"/>
              <a:t>여러 </a:t>
            </a:r>
            <a:r>
              <a:rPr lang="ko-KR" altLang="en-US" dirty="0" err="1"/>
              <a:t>명이서</a:t>
            </a:r>
            <a:r>
              <a:rPr lang="ko-KR" altLang="en-US" dirty="0"/>
              <a:t> 작업하고 있었다면</a:t>
            </a:r>
            <a:r>
              <a:rPr lang="en-US" altLang="ko-KR" dirty="0"/>
              <a:t>, </a:t>
            </a:r>
            <a:r>
              <a:rPr lang="ko-KR" altLang="en-US" dirty="0"/>
              <a:t>이것은 전체가 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올스톱되는</a:t>
            </a:r>
            <a:r>
              <a:rPr lang="ko-KR" altLang="en-US" dirty="0" smtClean="0"/>
              <a:t> 상황을 </a:t>
            </a:r>
            <a:r>
              <a:rPr lang="ko-KR" altLang="en-US" dirty="0"/>
              <a:t>만듭니다</a:t>
            </a:r>
            <a:r>
              <a:rPr lang="en-US" altLang="ko-KR" dirty="0" smtClean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/>
          </a:p>
          <a:p>
            <a:pPr fontAlgn="base">
              <a:lnSpc>
                <a:spcPct val="120000"/>
              </a:lnSpc>
            </a:pPr>
            <a:r>
              <a:rPr lang="ko-KR" altLang="en-US" dirty="0"/>
              <a:t>이럴 때</a:t>
            </a:r>
            <a:r>
              <a:rPr lang="en-US" altLang="ko-KR" dirty="0"/>
              <a:t>, </a:t>
            </a:r>
            <a:r>
              <a:rPr lang="ko-KR" altLang="en-US" dirty="0"/>
              <a:t>서로 독립적으로 평행하게 개발을 진행하기 위해서 </a:t>
            </a:r>
            <a:r>
              <a:rPr lang="ko-KR" altLang="en-US" dirty="0" err="1"/>
              <a:t>브랜치를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브랜치는</a:t>
            </a:r>
            <a:r>
              <a:rPr lang="ko-KR" altLang="en-US" dirty="0" smtClean="0"/>
              <a:t> 분리된 작업 영역이라고 생각하면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  한 </a:t>
            </a:r>
            <a:r>
              <a:rPr lang="ko-KR" altLang="en-US" dirty="0" err="1"/>
              <a:t>브랜치는</a:t>
            </a:r>
            <a:r>
              <a:rPr lang="ko-KR" altLang="en-US" dirty="0"/>
              <a:t> 기능을 추가하는 개발을 하고</a:t>
            </a:r>
            <a:r>
              <a:rPr lang="en-US" altLang="ko-KR" dirty="0"/>
              <a:t>,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  한 </a:t>
            </a:r>
            <a:r>
              <a:rPr lang="ko-KR" altLang="en-US" dirty="0" err="1"/>
              <a:t>브랜치는</a:t>
            </a:r>
            <a:r>
              <a:rPr lang="ko-KR" altLang="en-US" dirty="0"/>
              <a:t> 기존 코드를 </a:t>
            </a:r>
            <a:r>
              <a:rPr lang="ko-KR" altLang="en-US" dirty="0" err="1"/>
              <a:t>리팩토링하는</a:t>
            </a:r>
            <a:r>
              <a:rPr lang="ko-KR" altLang="en-US" dirty="0"/>
              <a:t> 개발을 진행하는 것입니다</a:t>
            </a:r>
            <a:r>
              <a:rPr lang="en-US" altLang="ko-KR" dirty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/>
          </a:p>
          <a:p>
            <a:pPr fontAlgn="base">
              <a:lnSpc>
                <a:spcPct val="120000"/>
              </a:lnSpc>
            </a:pP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ko-KR" altLang="en-US" dirty="0" err="1"/>
              <a:t>나뉘어있으면</a:t>
            </a:r>
            <a:r>
              <a:rPr lang="en-US" altLang="ko-KR" dirty="0"/>
              <a:t>, </a:t>
            </a:r>
            <a:r>
              <a:rPr lang="ko-KR" altLang="en-US" dirty="0"/>
              <a:t>둘 사이의 충돌이 일어나지 않습니다</a:t>
            </a:r>
            <a:r>
              <a:rPr lang="en-US" altLang="ko-KR" dirty="0"/>
              <a:t>. </a:t>
            </a:r>
            <a:r>
              <a:rPr lang="ko-KR" altLang="en-US" dirty="0"/>
              <a:t>일종의 </a:t>
            </a:r>
            <a:r>
              <a:rPr lang="ko-KR" altLang="en-US" dirty="0" err="1"/>
              <a:t>평행세계입니다</a:t>
            </a:r>
            <a:r>
              <a:rPr lang="en-US" altLang="ko-KR" dirty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  물론 </a:t>
            </a:r>
            <a:r>
              <a:rPr lang="ko-KR" altLang="en-US" dirty="0"/>
              <a:t>나중에 하나로 묶는 과정에서 충돌이 일어나기도 하지만 그 전까지는 평화롭습니다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기본적으로 </a:t>
            </a:r>
            <a:r>
              <a:rPr lang="en-US" altLang="ko-KR" dirty="0" err="1"/>
              <a:t>git</a:t>
            </a:r>
            <a:r>
              <a:rPr lang="ko-KR" altLang="en-US" dirty="0"/>
              <a:t>을 초기화하면 </a:t>
            </a:r>
            <a:r>
              <a:rPr lang="en-US" altLang="ko-KR" dirty="0"/>
              <a:t>master </a:t>
            </a:r>
            <a:r>
              <a:rPr lang="ko-KR" altLang="en-US" dirty="0" err="1"/>
              <a:t>브랜치가</a:t>
            </a:r>
            <a:r>
              <a:rPr lang="ko-KR" altLang="en-US" dirty="0"/>
              <a:t> 생깁니다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commit</a:t>
            </a:r>
            <a:r>
              <a:rPr lang="ko-KR" altLang="en-US" dirty="0"/>
              <a:t>을 하면 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dirty="0" smtClean="0"/>
              <a:t>    이 </a:t>
            </a:r>
            <a:r>
              <a:rPr lang="en-US" altLang="ko-KR" dirty="0"/>
              <a:t>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ko-KR" altLang="en-US" dirty="0" err="1"/>
              <a:t>커밋이</a:t>
            </a:r>
            <a:r>
              <a:rPr lang="ko-KR" altLang="en-US" dirty="0"/>
              <a:t> 일어납니다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43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7498" y="498909"/>
            <a:ext cx="9144000" cy="847753"/>
          </a:xfrm>
        </p:spPr>
        <p:txBody>
          <a:bodyPr>
            <a:normAutofit/>
          </a:bodyPr>
          <a:lstStyle/>
          <a:p>
            <a:r>
              <a:rPr lang="en-US" altLang="ko-KR" sz="4400" b="1" dirty="0" smtClean="0"/>
              <a:t>SVN vs GIT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596045"/>
            <a:ext cx="9144000" cy="4663440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ko-KR" sz="2600" b="1" i="0" dirty="0" err="1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svn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으로 작업할 때에는 소스를 중앙 저장소에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commit 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하기 전에 대부분의 기능을 </a:t>
            </a:r>
            <a:r>
              <a:rPr lang="ko-KR" altLang="en-US" sz="2600" b="0" i="0" dirty="0" err="1" smtClean="0">
                <a:effectLst/>
                <a:latin typeface="Arial" panose="020B0604020202020204" pitchFamily="34" charset="0"/>
              </a:rPr>
              <a:t>완성해놓고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commit 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하는 경우가 많습니다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그도 그럴 것이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, commit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을 한다는 자체가 중앙 저장소에 내가 만든 기능을 공개한다는 뜻이기 때문입니다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그래서 개발자가 자신만의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version history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를 가질 수 없고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, commit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한 내용에 실수가 있을 시에 다른 개발자에게 바로 영향을 미치게 됩니다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600" dirty="0" smtClean="0"/>
              <a:t/>
            </a:r>
            <a:br>
              <a:rPr lang="ko-KR" altLang="en-US" sz="2600" dirty="0" smtClean="0"/>
            </a:b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반면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2600" b="1" i="0" dirty="0" err="1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은 개발자가 자신만의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commit history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를 가질 수 있고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개발자와 서버의 저장소는 독립적으로 관리 가능합니다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여기서 독립적으로 관리한다는 말은 개발자의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commit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이 바로 서버에 영향을 미치지 않는다는 것입니다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. </a:t>
            </a:r>
            <a:r>
              <a:rPr lang="ko-KR" altLang="en-US" sz="2600" i="0" dirty="0" smtClean="0">
                <a:effectLst/>
                <a:latin typeface="Arial" panose="020B0604020202020204" pitchFamily="34" charset="0"/>
              </a:rPr>
              <a:t>개발자는 마음대로 </a:t>
            </a:r>
            <a:r>
              <a:rPr lang="en-US" altLang="ko-KR" sz="2600" i="0" dirty="0" smtClean="0">
                <a:effectLst/>
                <a:latin typeface="Arial" panose="020B0604020202020204" pitchFamily="34" charset="0"/>
              </a:rPr>
              <a:t>commit</a:t>
            </a:r>
            <a:r>
              <a:rPr lang="ko-KR" altLang="en-US" sz="2600" i="0" dirty="0" smtClean="0">
                <a:effectLst/>
                <a:latin typeface="Arial" panose="020B0604020202020204" pitchFamily="34" charset="0"/>
              </a:rPr>
              <a:t>하다가 자신이 원하는 순간에 서버에 변경 내역</a:t>
            </a:r>
            <a:r>
              <a:rPr lang="en-US" altLang="ko-KR" sz="2600" i="0" dirty="0" smtClean="0">
                <a:effectLst/>
                <a:latin typeface="Arial" panose="020B0604020202020204" pitchFamily="34" charset="0"/>
              </a:rPr>
              <a:t>commit history</a:t>
            </a:r>
            <a:r>
              <a:rPr lang="ko-KR" altLang="en-US" sz="2600" i="0" dirty="0" smtClean="0">
                <a:effectLst/>
                <a:latin typeface="Arial" panose="020B0604020202020204" pitchFamily="34" charset="0"/>
              </a:rPr>
              <a:t>을 보낼 수 있으며</a:t>
            </a:r>
            <a:r>
              <a:rPr lang="en-US" altLang="ko-KR" sz="260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600" i="0" dirty="0" smtClean="0">
                <a:effectLst/>
                <a:latin typeface="Arial" panose="020B0604020202020204" pitchFamily="34" charset="0"/>
              </a:rPr>
              <a:t>서버의 통합 관리자는 관리자가 원하는 순간에 각 개발자의 </a:t>
            </a:r>
            <a:r>
              <a:rPr lang="en-US" altLang="ko-KR" sz="2600" i="0" dirty="0" smtClean="0">
                <a:effectLst/>
                <a:latin typeface="Arial" panose="020B0604020202020204" pitchFamily="34" charset="0"/>
              </a:rPr>
              <a:t>commit history</a:t>
            </a:r>
            <a:r>
              <a:rPr lang="ko-KR" altLang="en-US" sz="2600" i="0" dirty="0" smtClean="0">
                <a:effectLst/>
                <a:latin typeface="Arial" panose="020B0604020202020204" pitchFamily="34" charset="0"/>
              </a:rPr>
              <a:t>를 가져올 수 있습니다</a:t>
            </a:r>
            <a:r>
              <a:rPr lang="en-US" altLang="ko-KR" sz="2600" i="0" dirty="0" smtClean="0">
                <a:effectLst/>
                <a:latin typeface="Arial" panose="020B0604020202020204" pitchFamily="34" charset="0"/>
              </a:rPr>
              <a:t>.</a:t>
            </a:r>
            <a:r>
              <a:rPr lang="ko-KR" altLang="en-US" sz="2600" dirty="0" smtClean="0"/>
              <a:t/>
            </a:r>
            <a:br>
              <a:rPr lang="ko-KR" altLang="en-US" sz="2600" dirty="0" smtClean="0"/>
            </a:br>
            <a:r>
              <a:rPr lang="ko-KR" altLang="en-US" sz="2600" dirty="0" smtClean="0"/>
              <a:t/>
            </a:r>
            <a:br>
              <a:rPr lang="ko-KR" altLang="en-US" sz="2600" dirty="0" smtClean="0"/>
            </a:b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통합 관리자가 각 개발자의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commit history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를 가져온다는 것은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각 개발자가 완성한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commit </a:t>
            </a:r>
            <a:r>
              <a:rPr lang="en-US" altLang="ko-KR" sz="2600" b="0" i="0" dirty="0" err="1" smtClean="0">
                <a:effectLst/>
                <a:latin typeface="Arial" panose="020B0604020202020204" pitchFamily="34" charset="0"/>
              </a:rPr>
              <a:t>histroy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에 대해서 통합 관리자가 차후에 </a:t>
            </a:r>
            <a:r>
              <a:rPr lang="ko-KR" altLang="en-US" sz="2600" b="0" i="0" dirty="0" err="1" smtClean="0">
                <a:effectLst/>
                <a:latin typeface="Arial" panose="020B0604020202020204" pitchFamily="34" charset="0"/>
              </a:rPr>
              <a:t>아무때나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 가져와 적용할 수 있다는 뜻입니다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통합 관리자가 각 개발자의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commit history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를 가져오기 전에 이미 각 개발자는 자신의 저장소와 서버의 </a:t>
            </a:r>
            <a:r>
              <a:rPr lang="ko-KR" altLang="en-US" sz="2600" b="0" i="0" dirty="0" err="1" smtClean="0">
                <a:effectLst/>
                <a:latin typeface="Arial" panose="020B0604020202020204" pitchFamily="34" charset="0"/>
              </a:rPr>
              <a:t>저장소간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 통합을 마친 상태이므로 통합 관리자는 별다른 어려움 없이 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commit history</a:t>
            </a:r>
            <a:r>
              <a:rPr lang="ko-KR" altLang="en-US" sz="2600" b="0" i="0" dirty="0" smtClean="0">
                <a:effectLst/>
                <a:latin typeface="Arial" panose="020B0604020202020204" pitchFamily="34" charset="0"/>
              </a:rPr>
              <a:t>를 가져올 수 있습니다</a:t>
            </a:r>
            <a:r>
              <a:rPr lang="en-US" altLang="ko-KR" sz="2600" b="0" i="0" dirty="0" smtClean="0">
                <a:effectLst/>
                <a:latin typeface="Arial" panose="020B0604020202020204" pitchFamily="34" charset="0"/>
              </a:rPr>
              <a:t>.</a:t>
            </a:r>
            <a:endParaRPr lang="ko-KR" altLang="en-US" sz="2600" dirty="0" smtClean="0"/>
          </a:p>
          <a:p>
            <a:pPr algn="l"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9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idx="1"/>
          </p:nvPr>
        </p:nvSpPr>
        <p:spPr>
          <a:xfrm>
            <a:off x="838200" y="363538"/>
            <a:ext cx="10515600" cy="61952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+mn-ea"/>
              </a:rPr>
              <a:t>실제 개발과정에서 겪을 만한 예제를 하나 </a:t>
            </a:r>
            <a:r>
              <a:rPr lang="ko-KR" altLang="en-US" sz="2400" dirty="0" smtClean="0">
                <a:latin typeface="+mn-ea"/>
              </a:rPr>
              <a:t>살펴봅시다</a:t>
            </a:r>
            <a:r>
              <a:rPr lang="en-US" altLang="ko-KR" sz="2400" dirty="0" smtClean="0">
                <a:latin typeface="+mn-ea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>
                <a:latin typeface="+mn-ea"/>
              </a:rPr>
              <a:t>브랜치와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Merge</a:t>
            </a:r>
            <a:r>
              <a:rPr lang="ko-KR" altLang="en-US" sz="2400" dirty="0">
                <a:latin typeface="+mn-ea"/>
              </a:rPr>
              <a:t>는 보통 이런 식으로 </a:t>
            </a:r>
            <a:r>
              <a:rPr lang="ko-KR" altLang="en-US" sz="2400" dirty="0" smtClean="0">
                <a:latin typeface="+mn-ea"/>
              </a:rPr>
              <a:t>진행합니다</a:t>
            </a:r>
            <a:r>
              <a:rPr lang="en-US" altLang="ko-KR" sz="2400" dirty="0">
                <a:latin typeface="+mn-ea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rgbClr val="0070C0"/>
                </a:solidFill>
                <a:latin typeface="+mn-ea"/>
              </a:rPr>
              <a:t>작업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중인 웹사이트가 있다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400" dirty="0" smtClean="0">
                <a:solidFill>
                  <a:srgbClr val="0070C0"/>
                </a:solidFill>
                <a:latin typeface="+mn-ea"/>
              </a:rPr>
              <a:t>새로운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이슈를 처리할 새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Branch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를 하나 생성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+mn-ea"/>
              </a:rPr>
              <a:t>3. </a:t>
            </a:r>
            <a:r>
              <a:rPr lang="ko-KR" altLang="en-US" sz="2400" dirty="0" smtClean="0">
                <a:solidFill>
                  <a:srgbClr val="0070C0"/>
                </a:solidFill>
                <a:latin typeface="+mn-ea"/>
              </a:rPr>
              <a:t>새로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만든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Branch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에서 작업 중</a:t>
            </a:r>
            <a:r>
              <a:rPr lang="en-US" altLang="ko-KR" sz="2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latin typeface="+mn-ea"/>
              </a:rPr>
              <a:t>이때 </a:t>
            </a:r>
            <a:r>
              <a:rPr lang="ko-KR" altLang="en-US" sz="2400" dirty="0">
                <a:latin typeface="+mn-ea"/>
              </a:rPr>
              <a:t>중요한 문제가 생겨서 그것을 해결하는 </a:t>
            </a:r>
            <a:r>
              <a:rPr lang="en-US" altLang="ko-KR" sz="2400" dirty="0">
                <a:latin typeface="+mn-ea"/>
              </a:rPr>
              <a:t>Hotfix</a:t>
            </a:r>
            <a:r>
              <a:rPr lang="ko-KR" altLang="en-US" sz="2400" dirty="0">
                <a:latin typeface="+mn-ea"/>
              </a:rPr>
              <a:t>를 먼저 </a:t>
            </a:r>
            <a:r>
              <a:rPr lang="ko-KR" altLang="en-US" sz="2400" dirty="0" smtClean="0">
                <a:latin typeface="+mn-ea"/>
              </a:rPr>
              <a:t>만</a:t>
            </a:r>
            <a:endParaRPr lang="en-US" altLang="ko-KR" sz="2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latin typeface="+mn-ea"/>
              </a:rPr>
              <a:t>들어야 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그러면 다음과 같이 할 수 </a:t>
            </a:r>
            <a:r>
              <a:rPr lang="ko-KR" altLang="en-US" sz="2400" dirty="0" smtClean="0">
                <a:latin typeface="+mn-ea"/>
              </a:rPr>
              <a:t>있습니다</a:t>
            </a:r>
            <a:r>
              <a:rPr lang="en-US" altLang="ko-KR" sz="2400" dirty="0">
                <a:latin typeface="+mn-ea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rgbClr val="0070C0"/>
                </a:solidFill>
                <a:latin typeface="+mn-ea"/>
              </a:rPr>
              <a:t>새로운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이슈를 처리하기 이전의 운영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(Production) </a:t>
            </a:r>
            <a:r>
              <a:rPr lang="ko-KR" altLang="en-US" sz="2400" dirty="0" err="1">
                <a:solidFill>
                  <a:srgbClr val="0070C0"/>
                </a:solidFill>
                <a:latin typeface="+mn-ea"/>
              </a:rPr>
              <a:t>브랜치로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 이동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+mn-ea"/>
              </a:rPr>
              <a:t>2. Hotfix </a:t>
            </a:r>
            <a:r>
              <a:rPr lang="ko-KR" altLang="en-US" sz="2400" dirty="0" err="1">
                <a:solidFill>
                  <a:srgbClr val="0070C0"/>
                </a:solidFill>
                <a:latin typeface="+mn-ea"/>
              </a:rPr>
              <a:t>브랜치를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 새로 하나 생성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+mn-ea"/>
              </a:rPr>
              <a:t>3. </a:t>
            </a:r>
            <a:r>
              <a:rPr lang="ko-KR" altLang="en-US" sz="2400" dirty="0" smtClean="0">
                <a:solidFill>
                  <a:srgbClr val="0070C0"/>
                </a:solidFill>
                <a:latin typeface="+mn-ea"/>
              </a:rPr>
              <a:t>수정한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Hotfix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테스트를 마치고 운영 </a:t>
            </a:r>
            <a:r>
              <a:rPr lang="ko-KR" altLang="en-US" sz="2400" dirty="0" err="1">
                <a:solidFill>
                  <a:srgbClr val="0070C0"/>
                </a:solidFill>
                <a:latin typeface="+mn-ea"/>
              </a:rPr>
              <a:t>브랜치로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Merge.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+mn-ea"/>
              </a:rPr>
              <a:t>4. </a:t>
            </a:r>
            <a:r>
              <a:rPr lang="ko-KR" altLang="en-US" sz="2400" dirty="0" smtClean="0">
                <a:solidFill>
                  <a:srgbClr val="0070C0"/>
                </a:solidFill>
                <a:latin typeface="+mn-ea"/>
              </a:rPr>
              <a:t>다시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작업하던 </a:t>
            </a:r>
            <a:r>
              <a:rPr lang="ko-KR" altLang="en-US" sz="2400" dirty="0" err="1">
                <a:solidFill>
                  <a:srgbClr val="0070C0"/>
                </a:solidFill>
                <a:latin typeface="+mn-ea"/>
              </a:rPr>
              <a:t>브랜치로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 옮겨가서 하던 일 진행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05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2892" y="382385"/>
            <a:ext cx="10515600" cy="624651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ko-KR" altLang="en-US" sz="2300" dirty="0"/>
              <a:t>먼저 </a:t>
            </a:r>
            <a:r>
              <a:rPr lang="ko-KR" altLang="en-US" sz="2300" dirty="0" err="1"/>
              <a:t>커밋을</a:t>
            </a:r>
            <a:r>
              <a:rPr lang="ko-KR" altLang="en-US" sz="2300" dirty="0"/>
              <a:t> 몇 번 했다고 </a:t>
            </a:r>
            <a:r>
              <a:rPr lang="ko-KR" altLang="en-US" sz="2300" dirty="0" smtClean="0"/>
              <a:t>가정합니다</a:t>
            </a:r>
            <a:r>
              <a:rPr lang="en-US" altLang="ko-KR" sz="2300" dirty="0" smtClean="0"/>
              <a:t>.</a:t>
            </a:r>
            <a:endParaRPr lang="en-US" altLang="ko-KR" sz="2300" dirty="0"/>
          </a:p>
          <a:p>
            <a:pPr marL="0" indent="0" fontAlgn="base">
              <a:buNone/>
            </a:pPr>
            <a:endParaRPr lang="en-US" altLang="ko-KR" sz="2300" dirty="0"/>
          </a:p>
          <a:p>
            <a:pPr marL="0" indent="0" fontAlgn="base">
              <a:buNone/>
            </a:pPr>
            <a:endParaRPr lang="en-US" altLang="ko-KR" sz="2300" dirty="0"/>
          </a:p>
          <a:p>
            <a:pPr marL="0" indent="0" fontAlgn="base">
              <a:buNone/>
            </a:pPr>
            <a:endParaRPr lang="en-US" altLang="ko-KR" sz="2300" dirty="0" smtClean="0"/>
          </a:p>
          <a:p>
            <a:pPr marL="0" indent="0" fontAlgn="base">
              <a:buNone/>
            </a:pPr>
            <a:endParaRPr lang="en-US" altLang="ko-KR" sz="2300" dirty="0"/>
          </a:p>
          <a:p>
            <a:pPr marL="0" indent="0" fontAlgn="base">
              <a:buNone/>
            </a:pPr>
            <a:r>
              <a:rPr lang="ko-KR" altLang="en-US" sz="2300" dirty="0" smtClean="0"/>
              <a:t>현재 </a:t>
            </a:r>
            <a:r>
              <a:rPr lang="ko-KR" altLang="en-US" sz="2300" dirty="0" err="1"/>
              <a:t>커밋</a:t>
            </a:r>
            <a:r>
              <a:rPr lang="ko-KR" altLang="en-US" sz="2300" dirty="0"/>
              <a:t> </a:t>
            </a:r>
            <a:r>
              <a:rPr lang="ko-KR" altLang="en-US" sz="2300" dirty="0" err="1" smtClean="0"/>
              <a:t>히스토리</a:t>
            </a:r>
            <a:endParaRPr lang="en-US" altLang="ko-KR" sz="2300" dirty="0" smtClean="0"/>
          </a:p>
          <a:p>
            <a:pPr marL="0" indent="0" fontAlgn="base">
              <a:buNone/>
            </a:pPr>
            <a:endParaRPr lang="ko-KR" altLang="en-US" sz="2300" dirty="0"/>
          </a:p>
          <a:p>
            <a:pPr marL="0" indent="0" fontAlgn="base">
              <a:buNone/>
            </a:pPr>
            <a:r>
              <a:rPr lang="ko-KR" altLang="en-US" sz="2300" dirty="0" smtClean="0"/>
              <a:t>그런데 이슈 </a:t>
            </a:r>
            <a:r>
              <a:rPr lang="ko-KR" altLang="en-US" sz="2300" dirty="0"/>
              <a:t>관리 시스템에 등록된 </a:t>
            </a:r>
            <a:r>
              <a:rPr lang="en-US" altLang="ko-KR" sz="2300" dirty="0"/>
              <a:t>53</a:t>
            </a:r>
            <a:r>
              <a:rPr lang="ko-KR" altLang="en-US" sz="2300" dirty="0"/>
              <a:t>번 </a:t>
            </a:r>
            <a:r>
              <a:rPr lang="ko-KR" altLang="en-US" sz="2300" dirty="0" smtClean="0"/>
              <a:t>이슈를 </a:t>
            </a:r>
            <a:r>
              <a:rPr lang="ko-KR" altLang="en-US" sz="2300" dirty="0"/>
              <a:t>처리한다고 하면 </a:t>
            </a:r>
            <a:endParaRPr lang="en-US" altLang="ko-KR" sz="2300" dirty="0" smtClean="0"/>
          </a:p>
          <a:p>
            <a:pPr marL="0" indent="0" fontAlgn="base">
              <a:buNone/>
            </a:pPr>
            <a:r>
              <a:rPr lang="ko-KR" altLang="en-US" sz="2300" dirty="0" smtClean="0"/>
              <a:t>이 </a:t>
            </a:r>
            <a:r>
              <a:rPr lang="ko-KR" altLang="en-US" sz="2300" dirty="0"/>
              <a:t>이슈에 집중할 수 있는 </a:t>
            </a:r>
            <a:r>
              <a:rPr lang="ko-KR" altLang="en-US" sz="2300" dirty="0" err="1"/>
              <a:t>브랜치를</a:t>
            </a:r>
            <a:r>
              <a:rPr lang="ko-KR" altLang="en-US" sz="2300" dirty="0"/>
              <a:t> 새로 하나 </a:t>
            </a:r>
            <a:r>
              <a:rPr lang="ko-KR" altLang="en-US" sz="2300" dirty="0" smtClean="0"/>
              <a:t>만듭니다</a:t>
            </a:r>
            <a:r>
              <a:rPr lang="en-US" altLang="ko-KR" sz="2300" dirty="0"/>
              <a:t>. </a:t>
            </a:r>
            <a:endParaRPr lang="en-US" altLang="ko-KR" sz="2300" dirty="0" smtClean="0"/>
          </a:p>
          <a:p>
            <a:pPr marL="0" indent="0" fontAlgn="base">
              <a:buNone/>
            </a:pPr>
            <a:r>
              <a:rPr lang="en-US" altLang="ko-KR" sz="2300" dirty="0" err="1" smtClean="0"/>
              <a:t>Git</a:t>
            </a:r>
            <a:r>
              <a:rPr lang="ko-KR" altLang="en-US" sz="2300" dirty="0"/>
              <a:t>은 어떤 이슈 관리 시스템에도 종속돼 있지 </a:t>
            </a:r>
            <a:r>
              <a:rPr lang="ko-KR" altLang="en-US" sz="2300" dirty="0" smtClean="0"/>
              <a:t>않습니다</a:t>
            </a:r>
            <a:r>
              <a:rPr lang="en-US" altLang="ko-KR" sz="2300" dirty="0"/>
              <a:t>. </a:t>
            </a:r>
            <a:endParaRPr lang="en-US" altLang="ko-KR" sz="2300" dirty="0" smtClean="0"/>
          </a:p>
          <a:p>
            <a:pPr marL="0" indent="0" fontAlgn="base">
              <a:buNone/>
            </a:pPr>
            <a:r>
              <a:rPr lang="ko-KR" altLang="en-US" sz="2300" dirty="0" err="1" smtClean="0"/>
              <a:t>브랜치를</a:t>
            </a:r>
            <a:r>
              <a:rPr lang="ko-KR" altLang="en-US" sz="2300" dirty="0" smtClean="0"/>
              <a:t> </a:t>
            </a:r>
            <a:r>
              <a:rPr lang="ko-KR" altLang="en-US" sz="2300" dirty="0"/>
              <a:t>만들면서 </a:t>
            </a:r>
            <a:r>
              <a:rPr lang="en-US" altLang="ko-KR" sz="2300" dirty="0"/>
              <a:t>Checkout</a:t>
            </a:r>
            <a:r>
              <a:rPr lang="ko-KR" altLang="en-US" sz="2300" dirty="0"/>
              <a:t>까지 한 번에 하려면 </a:t>
            </a:r>
            <a:r>
              <a:rPr lang="en-US" altLang="ko-KR" sz="2300" dirty="0" err="1"/>
              <a:t>git</a:t>
            </a:r>
            <a:r>
              <a:rPr lang="en-US" altLang="ko-KR" sz="2300" dirty="0"/>
              <a:t> checkout </a:t>
            </a:r>
            <a:r>
              <a:rPr lang="ko-KR" altLang="en-US" sz="2300" dirty="0"/>
              <a:t>명령에 </a:t>
            </a:r>
            <a:endParaRPr lang="en-US" altLang="ko-KR" sz="2300" dirty="0" smtClean="0"/>
          </a:p>
          <a:p>
            <a:pPr marL="0" indent="0" fontAlgn="base">
              <a:buNone/>
            </a:pPr>
            <a:r>
              <a:rPr lang="en-US" altLang="ko-KR" sz="2300" dirty="0" smtClean="0"/>
              <a:t>–b</a:t>
            </a:r>
            <a:r>
              <a:rPr lang="ko-KR" altLang="en-US" sz="2300" dirty="0"/>
              <a:t>라는 </a:t>
            </a:r>
            <a:r>
              <a:rPr lang="ko-KR" altLang="en-US" sz="2300" dirty="0" smtClean="0"/>
              <a:t>옵션을 줍니다</a:t>
            </a:r>
            <a:r>
              <a:rPr lang="en-US" altLang="ko-KR" sz="2300" dirty="0" smtClean="0"/>
              <a:t>.</a:t>
            </a:r>
            <a:endParaRPr lang="en-US" altLang="ko-KR" sz="2300" dirty="0"/>
          </a:p>
          <a:p>
            <a:pPr marL="0" indent="0" fontAlgn="base">
              <a:buNone/>
            </a:pPr>
            <a:r>
              <a:rPr lang="en-US" altLang="ko-KR" sz="2300" dirty="0">
                <a:solidFill>
                  <a:srgbClr val="C00000"/>
                </a:solidFill>
              </a:rPr>
              <a:t>$ </a:t>
            </a:r>
            <a:r>
              <a:rPr lang="en-US" altLang="ko-KR" sz="2300" dirty="0" err="1">
                <a:solidFill>
                  <a:srgbClr val="C00000"/>
                </a:solidFill>
              </a:rPr>
              <a:t>git</a:t>
            </a:r>
            <a:r>
              <a:rPr lang="en-US" altLang="ko-KR" sz="2300" dirty="0">
                <a:solidFill>
                  <a:srgbClr val="C00000"/>
                </a:solidFill>
              </a:rPr>
              <a:t> checkout </a:t>
            </a:r>
            <a:r>
              <a:rPr lang="en-US" altLang="ko-KR" sz="2300" dirty="0" smtClean="0">
                <a:solidFill>
                  <a:srgbClr val="C00000"/>
                </a:solidFill>
              </a:rPr>
              <a:t>–b </a:t>
            </a:r>
            <a:r>
              <a:rPr lang="en-US" altLang="ko-KR" sz="2300" dirty="0">
                <a:solidFill>
                  <a:srgbClr val="C00000"/>
                </a:solidFill>
              </a:rPr>
              <a:t>iss53</a:t>
            </a:r>
          </a:p>
          <a:p>
            <a:pPr marL="0" indent="0" fontAlgn="base">
              <a:buNone/>
            </a:pPr>
            <a:r>
              <a:rPr lang="en-US" altLang="ko-KR" sz="2300" dirty="0"/>
              <a:t>Switched to a new branch </a:t>
            </a:r>
            <a:r>
              <a:rPr lang="en-US" altLang="ko-KR" sz="2300" dirty="0" smtClean="0"/>
              <a:t>＇iss53‘</a:t>
            </a:r>
          </a:p>
          <a:p>
            <a:pPr marL="0" indent="0" fontAlgn="base">
              <a:buNone/>
            </a:pPr>
            <a:endParaRPr lang="en-US" altLang="ko-KR" sz="2300" dirty="0"/>
          </a:p>
          <a:p>
            <a:pPr marL="0" indent="0" fontAlgn="base">
              <a:buNone/>
            </a:pPr>
            <a:r>
              <a:rPr lang="ko-KR" altLang="en-US" sz="2300" dirty="0"/>
              <a:t>위 명령은 아래 명령을 줄여놓은 </a:t>
            </a:r>
            <a:r>
              <a:rPr lang="ko-KR" altLang="en-US" sz="2300" dirty="0" smtClean="0"/>
              <a:t>것입니다</a:t>
            </a:r>
            <a:r>
              <a:rPr lang="en-US" altLang="ko-KR" sz="2300" dirty="0" smtClean="0"/>
              <a:t>:</a:t>
            </a:r>
            <a:endParaRPr lang="en-US" altLang="ko-KR" sz="23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en-US" altLang="ko-KR" sz="2300" dirty="0">
                <a:solidFill>
                  <a:srgbClr val="C00000"/>
                </a:solidFill>
              </a:rPr>
              <a:t>$ </a:t>
            </a:r>
            <a:r>
              <a:rPr lang="en-US" altLang="ko-KR" sz="2300" dirty="0" err="1">
                <a:solidFill>
                  <a:srgbClr val="C00000"/>
                </a:solidFill>
              </a:rPr>
              <a:t>git</a:t>
            </a:r>
            <a:r>
              <a:rPr lang="en-US" altLang="ko-KR" sz="2300" dirty="0">
                <a:solidFill>
                  <a:srgbClr val="C00000"/>
                </a:solidFill>
              </a:rPr>
              <a:t> branch </a:t>
            </a:r>
            <a:r>
              <a:rPr lang="en-US" altLang="ko-KR" sz="2300" dirty="0" smtClean="0">
                <a:solidFill>
                  <a:srgbClr val="C00000"/>
                </a:solidFill>
              </a:rPr>
              <a:t>iss53 </a:t>
            </a:r>
            <a:r>
              <a:rPr lang="en-US" altLang="ko-KR" sz="2300" dirty="0" smtClean="0"/>
              <a:t>=&gt;</a:t>
            </a:r>
            <a:r>
              <a:rPr lang="ko-KR" altLang="en-US" sz="2300" dirty="0" smtClean="0"/>
              <a:t>만들고</a:t>
            </a:r>
            <a:endParaRPr lang="en-US" altLang="ko-KR" sz="23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en-US" altLang="ko-KR" sz="2300" dirty="0">
                <a:solidFill>
                  <a:srgbClr val="C00000"/>
                </a:solidFill>
              </a:rPr>
              <a:t>$ </a:t>
            </a:r>
            <a:r>
              <a:rPr lang="en-US" altLang="ko-KR" sz="2300" dirty="0" err="1">
                <a:solidFill>
                  <a:srgbClr val="C00000"/>
                </a:solidFill>
              </a:rPr>
              <a:t>git</a:t>
            </a:r>
            <a:r>
              <a:rPr lang="en-US" altLang="ko-KR" sz="2300" dirty="0">
                <a:solidFill>
                  <a:srgbClr val="C00000"/>
                </a:solidFill>
              </a:rPr>
              <a:t> checkout </a:t>
            </a:r>
            <a:r>
              <a:rPr lang="en-US" altLang="ko-KR" sz="2300" dirty="0" smtClean="0">
                <a:solidFill>
                  <a:srgbClr val="C00000"/>
                </a:solidFill>
              </a:rPr>
              <a:t>iss53 </a:t>
            </a:r>
            <a:r>
              <a:rPr lang="en-US" altLang="ko-KR" sz="2300" dirty="0" smtClean="0"/>
              <a:t>=&gt;</a:t>
            </a:r>
            <a:r>
              <a:rPr lang="ko-KR" altLang="en-US" sz="2300" dirty="0" smtClean="0"/>
              <a:t>옮겨가고</a:t>
            </a:r>
            <a:endParaRPr lang="en-US" altLang="ko-KR" sz="23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2" y="746109"/>
            <a:ext cx="2520140" cy="12655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47" y="4238972"/>
            <a:ext cx="3607724" cy="24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1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309" y="551145"/>
            <a:ext cx="8867764" cy="641332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000" dirty="0"/>
              <a:t>iss53 </a:t>
            </a:r>
            <a:r>
              <a:rPr lang="ko-KR" altLang="en-US" sz="2000" dirty="0" err="1"/>
              <a:t>브랜치를</a:t>
            </a:r>
            <a:r>
              <a:rPr lang="ko-KR" altLang="en-US" sz="2000" dirty="0"/>
              <a:t> </a:t>
            </a:r>
            <a:r>
              <a:rPr lang="en-US" altLang="ko-KR" sz="2000" dirty="0"/>
              <a:t>Checkout</a:t>
            </a:r>
            <a:r>
              <a:rPr lang="ko-KR" altLang="en-US" sz="2000" dirty="0"/>
              <a:t>했기 때문에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HEAD</a:t>
            </a:r>
            <a:r>
              <a:rPr lang="ko-KR" altLang="en-US" sz="2000" dirty="0"/>
              <a:t>는 </a:t>
            </a:r>
            <a:r>
              <a:rPr lang="en-US" altLang="ko-KR" sz="2000" dirty="0"/>
              <a:t>iss53 </a:t>
            </a:r>
            <a:r>
              <a:rPr lang="ko-KR" altLang="en-US" sz="2000" dirty="0" err="1"/>
              <a:t>브랜치를</a:t>
            </a:r>
            <a:r>
              <a:rPr lang="ko-KR" altLang="en-US" sz="2000" dirty="0"/>
              <a:t> 가리킨다</a:t>
            </a:r>
            <a:r>
              <a:rPr lang="en-US" altLang="ko-KR" sz="2000" dirty="0"/>
              <a:t>) </a:t>
            </a:r>
            <a:r>
              <a:rPr lang="ko-KR" altLang="en-US" sz="2000" dirty="0"/>
              <a:t>뭔가 일을 하고 커밋하면 </a:t>
            </a:r>
            <a:r>
              <a:rPr lang="en-US" altLang="ko-KR" sz="2000" dirty="0"/>
              <a:t>iss53 </a:t>
            </a:r>
            <a:r>
              <a:rPr lang="ko-KR" altLang="en-US" sz="2000" dirty="0" err="1"/>
              <a:t>브랜치가</a:t>
            </a:r>
            <a:r>
              <a:rPr lang="ko-KR" altLang="en-US" sz="2000" dirty="0"/>
              <a:t> 앞으로 </a:t>
            </a:r>
            <a:r>
              <a:rPr lang="ko-KR" altLang="en-US" sz="2000" dirty="0" smtClean="0"/>
              <a:t>진행합니다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$ vim index.html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$ </a:t>
            </a:r>
            <a:r>
              <a:rPr lang="en-US" altLang="ko-KR" sz="2000" dirty="0" err="1">
                <a:solidFill>
                  <a:srgbClr val="C00000"/>
                </a:solidFill>
              </a:rPr>
              <a:t>git</a:t>
            </a:r>
            <a:r>
              <a:rPr lang="en-US" altLang="ko-KR" sz="2000" dirty="0">
                <a:solidFill>
                  <a:srgbClr val="C00000"/>
                </a:solidFill>
              </a:rPr>
              <a:t> commit -a -m 'added a new footer [issue 53]'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000" dirty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71" y="2776451"/>
            <a:ext cx="5832794" cy="35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0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989" y="440576"/>
            <a:ext cx="11336396" cy="624832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3200" dirty="0">
                <a:latin typeface="+mj-ea"/>
                <a:ea typeface="+mj-ea"/>
              </a:rPr>
              <a:t>다른 상황을 </a:t>
            </a:r>
            <a:r>
              <a:rPr lang="ko-KR" altLang="en-US" sz="3200" dirty="0" smtClean="0">
                <a:latin typeface="+mj-ea"/>
                <a:ea typeface="+mj-ea"/>
              </a:rPr>
              <a:t>가정해봅시다</a:t>
            </a:r>
            <a:r>
              <a:rPr lang="en-US" altLang="ko-KR" sz="3200" dirty="0" smtClean="0">
                <a:latin typeface="+mj-ea"/>
                <a:ea typeface="+mj-ea"/>
              </a:rPr>
              <a:t>. </a:t>
            </a:r>
            <a:r>
              <a:rPr lang="ko-KR" altLang="en-US" sz="3200" dirty="0">
                <a:latin typeface="+mj-ea"/>
                <a:ea typeface="+mj-ea"/>
              </a:rPr>
              <a:t>만드는 사이트에 문제가 생겨서 즉시 고쳐야 </a:t>
            </a:r>
            <a:r>
              <a:rPr lang="ko-KR" altLang="en-US" sz="3200" dirty="0" smtClean="0">
                <a:latin typeface="+mj-ea"/>
                <a:ea typeface="+mj-ea"/>
              </a:rPr>
              <a:t>합니다</a:t>
            </a:r>
            <a:r>
              <a:rPr lang="en-US" altLang="ko-KR" sz="3200" dirty="0">
                <a:latin typeface="+mj-ea"/>
                <a:ea typeface="+mj-ea"/>
              </a:rPr>
              <a:t>. </a:t>
            </a:r>
            <a:r>
              <a:rPr lang="ko-KR" altLang="en-US" sz="3200" dirty="0">
                <a:latin typeface="+mj-ea"/>
                <a:ea typeface="+mj-ea"/>
              </a:rPr>
              <a:t>버그를 해결한 </a:t>
            </a:r>
            <a:r>
              <a:rPr lang="en-US" altLang="ko-KR" sz="3200" dirty="0">
                <a:latin typeface="+mj-ea"/>
                <a:ea typeface="+mj-ea"/>
              </a:rPr>
              <a:t>Hotfix</a:t>
            </a:r>
            <a:r>
              <a:rPr lang="ko-KR" altLang="en-US" sz="3200" dirty="0">
                <a:latin typeface="+mj-ea"/>
                <a:ea typeface="+mj-ea"/>
              </a:rPr>
              <a:t>에 </a:t>
            </a:r>
            <a:r>
              <a:rPr lang="en-US" altLang="ko-KR" sz="3200" dirty="0">
                <a:latin typeface="+mj-ea"/>
                <a:ea typeface="+mj-ea"/>
              </a:rPr>
              <a:t>'iss53'</a:t>
            </a:r>
            <a:r>
              <a:rPr lang="ko-KR" altLang="en-US" sz="3200" dirty="0">
                <a:latin typeface="+mj-ea"/>
                <a:ea typeface="+mj-ea"/>
              </a:rPr>
              <a:t>이 섞이는 것을 방지하기 위해 </a:t>
            </a:r>
            <a:r>
              <a:rPr lang="en-US" altLang="ko-KR" sz="3200" dirty="0">
                <a:latin typeface="+mj-ea"/>
                <a:ea typeface="+mj-ea"/>
              </a:rPr>
              <a:t>'iss53'</a:t>
            </a:r>
            <a:r>
              <a:rPr lang="ko-KR" altLang="en-US" sz="3200" dirty="0">
                <a:latin typeface="+mj-ea"/>
                <a:ea typeface="+mj-ea"/>
              </a:rPr>
              <a:t>와 관련된 코드를 어딘가에 저장해두고 원래 운영 환경의 소스로 복구해야 </a:t>
            </a:r>
            <a:r>
              <a:rPr lang="ko-KR" altLang="en-US" sz="3200" dirty="0" smtClean="0">
                <a:latin typeface="+mj-ea"/>
                <a:ea typeface="+mj-ea"/>
              </a:rPr>
              <a:t>합니다</a:t>
            </a:r>
            <a:r>
              <a:rPr lang="en-US" altLang="ko-KR" sz="3200" dirty="0">
                <a:latin typeface="+mj-ea"/>
                <a:ea typeface="+mj-ea"/>
              </a:rPr>
              <a:t>. </a:t>
            </a:r>
            <a:r>
              <a:rPr lang="en-US" altLang="ko-KR" sz="3200" dirty="0" err="1">
                <a:latin typeface="+mj-ea"/>
                <a:ea typeface="+mj-ea"/>
              </a:rPr>
              <a:t>Git</a:t>
            </a:r>
            <a:r>
              <a:rPr lang="ko-KR" altLang="en-US" sz="3200" dirty="0">
                <a:latin typeface="+mj-ea"/>
                <a:ea typeface="+mj-ea"/>
              </a:rPr>
              <a:t>을 사용하면 이런 노력을 들일 필요 없이 그냥 </a:t>
            </a:r>
            <a:r>
              <a:rPr lang="en-US" altLang="ko-KR" sz="3200" dirty="0">
                <a:latin typeface="+mj-ea"/>
                <a:ea typeface="+mj-ea"/>
              </a:rPr>
              <a:t>master </a:t>
            </a:r>
            <a:r>
              <a:rPr lang="ko-KR" altLang="en-US" sz="3200" dirty="0" err="1">
                <a:latin typeface="+mj-ea"/>
                <a:ea typeface="+mj-ea"/>
              </a:rPr>
              <a:t>브랜치로</a:t>
            </a:r>
            <a:r>
              <a:rPr lang="ko-KR" altLang="en-US" sz="3200" dirty="0">
                <a:latin typeface="+mj-ea"/>
                <a:ea typeface="+mj-ea"/>
              </a:rPr>
              <a:t> 옮기면 </a:t>
            </a:r>
            <a:r>
              <a:rPr lang="ko-KR" altLang="en-US" sz="3200" dirty="0" smtClean="0">
                <a:latin typeface="+mj-ea"/>
                <a:ea typeface="+mj-ea"/>
              </a:rPr>
              <a:t>됩니다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sz="3200" dirty="0">
              <a:latin typeface="+mj-ea"/>
              <a:ea typeface="+mj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3200" dirty="0">
                <a:latin typeface="+mj-ea"/>
                <a:ea typeface="+mj-ea"/>
              </a:rPr>
              <a:t>그렇지만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 err="1">
                <a:latin typeface="+mj-ea"/>
                <a:ea typeface="+mj-ea"/>
              </a:rPr>
              <a:t>브랜치를</a:t>
            </a:r>
            <a:r>
              <a:rPr lang="ko-KR" altLang="en-US" sz="3200" dirty="0">
                <a:latin typeface="+mj-ea"/>
                <a:ea typeface="+mj-ea"/>
              </a:rPr>
              <a:t> 이동하려면 해야 할 일이 </a:t>
            </a:r>
            <a:r>
              <a:rPr lang="ko-KR" altLang="en-US" sz="3200" dirty="0" smtClean="0">
                <a:latin typeface="+mj-ea"/>
                <a:ea typeface="+mj-ea"/>
              </a:rPr>
              <a:t>있습니다</a:t>
            </a:r>
            <a:r>
              <a:rPr lang="en-US" altLang="ko-KR" sz="3200" dirty="0">
                <a:latin typeface="+mj-ea"/>
                <a:ea typeface="+mj-ea"/>
              </a:rPr>
              <a:t>. </a:t>
            </a:r>
            <a:r>
              <a:rPr lang="ko-KR" altLang="en-US" sz="3200" dirty="0">
                <a:latin typeface="+mj-ea"/>
                <a:ea typeface="+mj-ea"/>
              </a:rPr>
              <a:t>아직 커밋하지 않은 파일이 </a:t>
            </a:r>
            <a:r>
              <a:rPr lang="en-US" altLang="ko-KR" sz="3200" dirty="0">
                <a:latin typeface="+mj-ea"/>
                <a:ea typeface="+mj-ea"/>
              </a:rPr>
              <a:t>Checkout</a:t>
            </a:r>
            <a:r>
              <a:rPr lang="ko-KR" altLang="en-US" sz="3200" dirty="0">
                <a:latin typeface="+mj-ea"/>
                <a:ea typeface="+mj-ea"/>
              </a:rPr>
              <a:t>할 </a:t>
            </a:r>
            <a:r>
              <a:rPr lang="ko-KR" altLang="en-US" sz="3200" dirty="0" err="1">
                <a:latin typeface="+mj-ea"/>
                <a:ea typeface="+mj-ea"/>
              </a:rPr>
              <a:t>브랜치와</a:t>
            </a:r>
            <a:r>
              <a:rPr lang="ko-KR" altLang="en-US" sz="3200" dirty="0">
                <a:latin typeface="+mj-ea"/>
                <a:ea typeface="+mj-ea"/>
              </a:rPr>
              <a:t> 충돌 나면 </a:t>
            </a:r>
            <a:r>
              <a:rPr lang="ko-KR" altLang="en-US" sz="3200" dirty="0" err="1">
                <a:latin typeface="+mj-ea"/>
                <a:ea typeface="+mj-ea"/>
              </a:rPr>
              <a:t>브랜치를</a:t>
            </a:r>
            <a:r>
              <a:rPr lang="ko-KR" altLang="en-US" sz="3200" dirty="0">
                <a:latin typeface="+mj-ea"/>
                <a:ea typeface="+mj-ea"/>
              </a:rPr>
              <a:t> 변경할 수 </a:t>
            </a:r>
            <a:r>
              <a:rPr lang="ko-KR" altLang="en-US" sz="3200" dirty="0" smtClean="0">
                <a:latin typeface="+mj-ea"/>
                <a:ea typeface="+mj-ea"/>
              </a:rPr>
              <a:t>없습니다</a:t>
            </a:r>
            <a:r>
              <a:rPr lang="en-US" altLang="ko-KR" sz="3200" dirty="0">
                <a:latin typeface="+mj-ea"/>
                <a:ea typeface="+mj-ea"/>
              </a:rPr>
              <a:t>. </a:t>
            </a:r>
            <a:r>
              <a:rPr lang="ko-KR" altLang="en-US" sz="3200" dirty="0" err="1">
                <a:latin typeface="+mj-ea"/>
                <a:ea typeface="+mj-ea"/>
              </a:rPr>
              <a:t>브랜치를</a:t>
            </a:r>
            <a:r>
              <a:rPr lang="ko-KR" altLang="en-US" sz="3200" dirty="0">
                <a:latin typeface="+mj-ea"/>
                <a:ea typeface="+mj-ea"/>
              </a:rPr>
              <a:t> 변경할 때에는 워킹 디렉토리를 정리하는 것이 </a:t>
            </a:r>
            <a:r>
              <a:rPr lang="ko-KR" altLang="en-US" sz="3200" dirty="0" smtClean="0">
                <a:latin typeface="+mj-ea"/>
                <a:ea typeface="+mj-ea"/>
              </a:rPr>
              <a:t>좋습니다</a:t>
            </a:r>
            <a:r>
              <a:rPr lang="en-US" altLang="ko-KR" sz="3200" dirty="0">
                <a:latin typeface="+mj-ea"/>
                <a:ea typeface="+mj-ea"/>
              </a:rPr>
              <a:t>. </a:t>
            </a:r>
            <a:r>
              <a:rPr lang="ko-KR" altLang="en-US" sz="3200" dirty="0">
                <a:latin typeface="+mj-ea"/>
                <a:ea typeface="+mj-ea"/>
              </a:rPr>
              <a:t>이런 문제를 다루는 방법은</a:t>
            </a:r>
            <a:r>
              <a:rPr lang="en-US" altLang="ko-KR" sz="3200" dirty="0">
                <a:latin typeface="+mj-ea"/>
                <a:ea typeface="+mj-ea"/>
              </a:rPr>
              <a:t>(</a:t>
            </a:r>
            <a:r>
              <a:rPr lang="ko-KR" altLang="en-US" sz="3200" dirty="0">
                <a:latin typeface="+mj-ea"/>
                <a:ea typeface="+mj-ea"/>
              </a:rPr>
              <a:t>주로</a:t>
            </a:r>
            <a:r>
              <a:rPr lang="en-US" altLang="ko-KR" sz="3200" dirty="0">
                <a:latin typeface="+mj-ea"/>
                <a:ea typeface="+mj-ea"/>
              </a:rPr>
              <a:t>, Stash</a:t>
            </a:r>
            <a:r>
              <a:rPr lang="ko-KR" altLang="en-US" sz="3200" dirty="0">
                <a:latin typeface="+mj-ea"/>
                <a:ea typeface="+mj-ea"/>
              </a:rPr>
              <a:t>이나 </a:t>
            </a:r>
            <a:r>
              <a:rPr lang="ko-KR" altLang="en-US" sz="3200" dirty="0" err="1">
                <a:latin typeface="+mj-ea"/>
                <a:ea typeface="+mj-ea"/>
              </a:rPr>
              <a:t>커밋</a:t>
            </a:r>
            <a:r>
              <a:rPr lang="ko-KR" altLang="en-US" sz="3200" dirty="0">
                <a:latin typeface="+mj-ea"/>
                <a:ea typeface="+mj-ea"/>
              </a:rPr>
              <a:t> </a:t>
            </a:r>
            <a:r>
              <a:rPr lang="en-US" altLang="ko-KR" sz="3200" dirty="0">
                <a:latin typeface="+mj-ea"/>
                <a:ea typeface="+mj-ea"/>
              </a:rPr>
              <a:t>Amend</a:t>
            </a:r>
            <a:r>
              <a:rPr lang="ko-KR" altLang="en-US" sz="3200" dirty="0">
                <a:latin typeface="+mj-ea"/>
                <a:ea typeface="+mj-ea"/>
              </a:rPr>
              <a:t>에 대해</a:t>
            </a:r>
            <a:r>
              <a:rPr lang="en-US" altLang="ko-KR" sz="3200" dirty="0">
                <a:latin typeface="+mj-ea"/>
                <a:ea typeface="+mj-ea"/>
              </a:rPr>
              <a:t>) </a:t>
            </a:r>
            <a:r>
              <a:rPr lang="ko-KR" altLang="en-US" sz="3200" dirty="0">
                <a:latin typeface="+mj-ea"/>
                <a:ea typeface="+mj-ea"/>
              </a:rPr>
              <a:t>나중에 다룰 </a:t>
            </a:r>
            <a:r>
              <a:rPr lang="ko-KR" altLang="en-US" sz="3200" dirty="0" smtClean="0">
                <a:latin typeface="+mj-ea"/>
                <a:ea typeface="+mj-ea"/>
              </a:rPr>
              <a:t>것입니다</a:t>
            </a:r>
            <a:r>
              <a:rPr lang="en-US" altLang="ko-KR" sz="3200" dirty="0">
                <a:latin typeface="+mj-ea"/>
                <a:ea typeface="+mj-ea"/>
              </a:rPr>
              <a:t>. </a:t>
            </a:r>
            <a:r>
              <a:rPr lang="ko-KR" altLang="en-US" sz="3200" dirty="0">
                <a:latin typeface="+mj-ea"/>
                <a:ea typeface="+mj-ea"/>
              </a:rPr>
              <a:t>지금은 작업하던 것을 모두 커밋하고 </a:t>
            </a:r>
            <a:r>
              <a:rPr lang="en-US" altLang="ko-KR" sz="3200" dirty="0">
                <a:latin typeface="+mj-ea"/>
                <a:ea typeface="+mj-ea"/>
              </a:rPr>
              <a:t>master </a:t>
            </a:r>
            <a:r>
              <a:rPr lang="ko-KR" altLang="en-US" sz="3200" dirty="0" err="1">
                <a:latin typeface="+mj-ea"/>
                <a:ea typeface="+mj-ea"/>
              </a:rPr>
              <a:t>브랜치로</a:t>
            </a:r>
            <a:r>
              <a:rPr lang="ko-KR" altLang="en-US" sz="3200" dirty="0">
                <a:latin typeface="+mj-ea"/>
                <a:ea typeface="+mj-ea"/>
              </a:rPr>
              <a:t> </a:t>
            </a:r>
            <a:r>
              <a:rPr lang="ko-KR" altLang="en-US" sz="3200" dirty="0" smtClean="0">
                <a:latin typeface="+mj-ea"/>
                <a:ea typeface="+mj-ea"/>
              </a:rPr>
              <a:t>옮깁니다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3200" dirty="0">
              <a:latin typeface="+mj-ea"/>
              <a:ea typeface="+mj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/>
              <a:t>이때 워킹 디렉토리는 </a:t>
            </a:r>
            <a:r>
              <a:rPr lang="en-US" altLang="ko-KR" dirty="0"/>
              <a:t>53</a:t>
            </a:r>
            <a:r>
              <a:rPr lang="ko-KR" altLang="en-US" dirty="0"/>
              <a:t>번 이슈를 시작하기 이전 모습으로 </a:t>
            </a:r>
            <a:r>
              <a:rPr lang="ko-KR" altLang="en-US" dirty="0" err="1"/>
              <a:t>되돌려지기</a:t>
            </a:r>
            <a:r>
              <a:rPr lang="ko-KR" altLang="en-US" dirty="0"/>
              <a:t> 때문에 새로운 문제에 집중할 수 있는 환경이 </a:t>
            </a:r>
            <a:r>
              <a:rPr lang="ko-KR" altLang="en-US" dirty="0" smtClean="0"/>
              <a:t>만들어집니다</a:t>
            </a:r>
            <a:r>
              <a:rPr lang="en-US" altLang="ko-KR" dirty="0"/>
              <a:t>. </a:t>
            </a:r>
            <a:endParaRPr lang="en-US" altLang="ko-KR" sz="3200" dirty="0">
              <a:latin typeface="+mj-ea"/>
              <a:ea typeface="+mj-ea"/>
            </a:endParaRPr>
          </a:p>
          <a:p>
            <a:pPr fontAlgn="base">
              <a:lnSpc>
                <a:spcPct val="120000"/>
              </a:lnSpc>
            </a:pPr>
            <a:endParaRPr lang="en-US" altLang="ko-KR" sz="3200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200" dirty="0">
                <a:solidFill>
                  <a:srgbClr val="C00000"/>
                </a:solidFill>
                <a:latin typeface="+mj-ea"/>
                <a:ea typeface="+mj-ea"/>
              </a:rPr>
              <a:t>$ </a:t>
            </a:r>
            <a:r>
              <a:rPr lang="en-US" altLang="ko-KR" sz="3200" dirty="0" err="1">
                <a:solidFill>
                  <a:srgbClr val="C00000"/>
                </a:solidFill>
                <a:latin typeface="+mj-ea"/>
                <a:ea typeface="+mj-ea"/>
              </a:rPr>
              <a:t>git</a:t>
            </a:r>
            <a:r>
              <a:rPr lang="en-US" altLang="ko-KR" sz="3200" dirty="0">
                <a:solidFill>
                  <a:srgbClr val="C00000"/>
                </a:solidFill>
                <a:latin typeface="+mj-ea"/>
                <a:ea typeface="+mj-ea"/>
              </a:rPr>
              <a:t> checkout master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200" dirty="0">
                <a:solidFill>
                  <a:srgbClr val="C00000"/>
                </a:solidFill>
                <a:latin typeface="+mj-ea"/>
                <a:ea typeface="+mj-ea"/>
              </a:rPr>
              <a:t>Switched to branch 'master'</a:t>
            </a:r>
            <a:endParaRPr lang="en-US" altLang="ko-KR" sz="3200" dirty="0">
              <a:solidFill>
                <a:srgbClr val="C00000"/>
              </a:solidFill>
              <a:latin typeface="+mj-ea"/>
              <a:ea typeface="+mj-ea"/>
            </a:endParaRP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44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313" y="2825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+mn-ea"/>
              </a:rPr>
              <a:t>hotfix</a:t>
            </a:r>
            <a:r>
              <a:rPr lang="ko-KR" altLang="en-US" sz="2400" dirty="0" smtClean="0">
                <a:latin typeface="+mn-ea"/>
              </a:rPr>
              <a:t>라는 </a:t>
            </a:r>
            <a:r>
              <a:rPr lang="ko-KR" altLang="en-US" sz="2400" dirty="0" err="1" smtClean="0">
                <a:latin typeface="+mn-ea"/>
              </a:rPr>
              <a:t>브랜치를</a:t>
            </a:r>
            <a:r>
              <a:rPr lang="ko-KR" altLang="en-US" sz="2400" dirty="0" smtClean="0">
                <a:latin typeface="+mn-ea"/>
              </a:rPr>
              <a:t> 만들고 새로운 이슈를 해결할 때까지 사용합니다</a:t>
            </a:r>
            <a:r>
              <a:rPr lang="en-US" altLang="ko-KR" sz="2400" dirty="0" smtClean="0">
                <a:latin typeface="+mn-ea"/>
              </a:rPr>
              <a:t>:</a:t>
            </a:r>
          </a:p>
          <a:p>
            <a:pPr marL="0" indent="0">
              <a:buNone/>
            </a:pP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2400" dirty="0" err="1" smtClean="0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 checkout -b hotfix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Switched to a new branch 'hotfix'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$ vim index.html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2400" dirty="0" err="1" smtClean="0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 commit -a -m 'fixed the broken email address'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[hotfix 3a0874c] fixed the broken email address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+mn-ea"/>
              </a:rPr>
              <a:t> 1 files changed, 1 deletion(-)</a:t>
            </a:r>
            <a:endParaRPr lang="ko-KR" altLang="en-US" sz="240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78" y="3038733"/>
            <a:ext cx="4443239" cy="36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3509" y="382385"/>
            <a:ext cx="10515600" cy="59857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900" dirty="0"/>
              <a:t>운영 환경에 적용하려면 문제를 제대로 고쳤는지 테스트하고 </a:t>
            </a:r>
            <a:r>
              <a:rPr lang="en-US" altLang="ko-KR" sz="1900" dirty="0"/>
              <a:t>master </a:t>
            </a:r>
            <a:r>
              <a:rPr lang="ko-KR" altLang="en-US" sz="1900" dirty="0" err="1"/>
              <a:t>브랜치에</a:t>
            </a:r>
            <a:r>
              <a:rPr lang="ko-KR" altLang="en-US" sz="1900" dirty="0"/>
              <a:t> 합쳐야 </a:t>
            </a:r>
            <a:r>
              <a:rPr lang="ko-KR" altLang="en-US" sz="1900" dirty="0" smtClean="0"/>
              <a:t>합니다</a:t>
            </a:r>
            <a:r>
              <a:rPr lang="en-US" altLang="ko-KR" sz="1900" dirty="0"/>
              <a:t>. </a:t>
            </a:r>
            <a:r>
              <a:rPr lang="en-US" altLang="ko-KR" sz="1900" dirty="0" err="1" smtClean="0"/>
              <a:t>Git</a:t>
            </a:r>
            <a:r>
              <a:rPr lang="en-US" altLang="ko-KR" sz="1900" dirty="0" smtClean="0"/>
              <a:t> </a:t>
            </a:r>
            <a:r>
              <a:rPr lang="en-US" altLang="ko-KR" sz="1900" dirty="0"/>
              <a:t>merge </a:t>
            </a:r>
            <a:r>
              <a:rPr lang="ko-KR" altLang="en-US" sz="1900" dirty="0"/>
              <a:t>명령으로 다음과 같이 </a:t>
            </a:r>
            <a:r>
              <a:rPr lang="ko-KR" altLang="en-US" sz="1900" dirty="0" smtClean="0"/>
              <a:t>합니다</a:t>
            </a:r>
            <a:r>
              <a:rPr lang="en-US" altLang="ko-KR" sz="19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900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>
                <a:solidFill>
                  <a:srgbClr val="C00000"/>
                </a:solidFill>
              </a:rPr>
              <a:t>$ </a:t>
            </a:r>
            <a:r>
              <a:rPr lang="en-US" altLang="ko-KR" sz="1900" dirty="0" err="1">
                <a:solidFill>
                  <a:srgbClr val="C00000"/>
                </a:solidFill>
              </a:rPr>
              <a:t>git</a:t>
            </a:r>
            <a:r>
              <a:rPr lang="en-US" altLang="ko-KR" sz="1900" dirty="0">
                <a:solidFill>
                  <a:srgbClr val="C00000"/>
                </a:solidFill>
              </a:rPr>
              <a:t> checkout master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>
                <a:solidFill>
                  <a:srgbClr val="C00000"/>
                </a:solidFill>
              </a:rPr>
              <a:t>$ </a:t>
            </a:r>
            <a:r>
              <a:rPr lang="en-US" altLang="ko-KR" sz="1900" dirty="0" err="1">
                <a:solidFill>
                  <a:srgbClr val="C00000"/>
                </a:solidFill>
              </a:rPr>
              <a:t>git</a:t>
            </a:r>
            <a:r>
              <a:rPr lang="en-US" altLang="ko-KR" sz="1900" dirty="0">
                <a:solidFill>
                  <a:srgbClr val="C00000"/>
                </a:solidFill>
              </a:rPr>
              <a:t> merge hotfix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>
                <a:solidFill>
                  <a:srgbClr val="C00000"/>
                </a:solidFill>
              </a:rPr>
              <a:t>Updating f42c576..3a0874c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b="1" dirty="0">
                <a:solidFill>
                  <a:srgbClr val="C00000"/>
                </a:solidFill>
              </a:rPr>
              <a:t>Fast-forward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>
                <a:solidFill>
                  <a:srgbClr val="C00000"/>
                </a:solidFill>
              </a:rPr>
              <a:t> README | 1 -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>
                <a:solidFill>
                  <a:srgbClr val="C00000"/>
                </a:solidFill>
              </a:rPr>
              <a:t> 1 file changed, 1 deletion</a:t>
            </a:r>
            <a:r>
              <a:rPr lang="en-US" altLang="ko-KR" sz="1900" dirty="0" smtClean="0">
                <a:solidFill>
                  <a:srgbClr val="C00000"/>
                </a:solidFill>
              </a:rPr>
              <a:t>(-)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900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/>
              <a:t>Merge</a:t>
            </a:r>
            <a:r>
              <a:rPr lang="ko-KR" altLang="en-US" sz="1900" dirty="0"/>
              <a:t>할 </a:t>
            </a:r>
            <a:r>
              <a:rPr lang="ko-KR" altLang="en-US" sz="1900" dirty="0" err="1"/>
              <a:t>브랜치가</a:t>
            </a:r>
            <a:r>
              <a:rPr lang="ko-KR" altLang="en-US" sz="1900" dirty="0"/>
              <a:t> 가리키고 있던 </a:t>
            </a:r>
            <a:r>
              <a:rPr lang="ko-KR" altLang="en-US" sz="1900" dirty="0" err="1"/>
              <a:t>커밋이</a:t>
            </a:r>
            <a:r>
              <a:rPr lang="ko-KR" altLang="en-US" sz="1900" dirty="0"/>
              <a:t> 현 </a:t>
            </a:r>
            <a:r>
              <a:rPr lang="ko-KR" altLang="en-US" sz="1900" dirty="0" err="1"/>
              <a:t>브랜치가</a:t>
            </a:r>
            <a:r>
              <a:rPr lang="ko-KR" altLang="en-US" sz="1900" dirty="0"/>
              <a:t> 가리키는 것보다 </a:t>
            </a:r>
            <a:r>
              <a:rPr lang="en-US" altLang="ko-KR" sz="1900" dirty="0"/>
              <a:t>'</a:t>
            </a:r>
            <a:r>
              <a:rPr lang="ko-KR" altLang="en-US" sz="1900" dirty="0"/>
              <a:t>앞으로 진행한</a:t>
            </a:r>
            <a:r>
              <a:rPr lang="en-US" altLang="ko-KR" sz="1900" dirty="0"/>
              <a:t>' </a:t>
            </a:r>
            <a:endParaRPr lang="en-US" altLang="ko-KR" sz="1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900" dirty="0" err="1" smtClean="0"/>
              <a:t>커밋이기</a:t>
            </a:r>
            <a:r>
              <a:rPr lang="ko-KR" altLang="en-US" sz="1900" dirty="0" smtClean="0"/>
              <a:t> </a:t>
            </a:r>
            <a:r>
              <a:rPr lang="ko-KR" altLang="en-US" sz="1900" dirty="0"/>
              <a:t>때문에 </a:t>
            </a:r>
            <a:r>
              <a:rPr lang="en-US" altLang="ko-KR" sz="1900" dirty="0"/>
              <a:t>master </a:t>
            </a:r>
            <a:r>
              <a:rPr lang="ko-KR" altLang="en-US" sz="1900" dirty="0" err="1"/>
              <a:t>브랜치</a:t>
            </a:r>
            <a:r>
              <a:rPr lang="ko-KR" altLang="en-US" sz="1900" dirty="0"/>
              <a:t> 포인터는 최신 </a:t>
            </a:r>
            <a:r>
              <a:rPr lang="ko-KR" altLang="en-US" sz="1900" dirty="0" err="1"/>
              <a:t>커밋으로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이동합니다</a:t>
            </a:r>
            <a:r>
              <a:rPr lang="en-US" altLang="ko-KR" sz="1900" dirty="0"/>
              <a:t>. </a:t>
            </a:r>
            <a:endParaRPr lang="en-US" altLang="ko-KR" sz="1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900" dirty="0" smtClean="0"/>
              <a:t>이런 </a:t>
            </a:r>
            <a:r>
              <a:rPr lang="en-US" altLang="ko-KR" sz="1900" dirty="0"/>
              <a:t>Merge </a:t>
            </a:r>
            <a:r>
              <a:rPr lang="ko-KR" altLang="en-US" sz="1900" dirty="0" smtClean="0"/>
              <a:t>방식을 </a:t>
            </a:r>
            <a:r>
              <a:rPr lang="en-US" altLang="ko-KR" sz="1900" b="1" dirty="0" smtClean="0"/>
              <a:t>'Fast </a:t>
            </a:r>
            <a:r>
              <a:rPr lang="en-US" altLang="ko-KR" sz="1900" b="1" dirty="0"/>
              <a:t>forward</a:t>
            </a:r>
            <a:r>
              <a:rPr lang="en-US" altLang="ko-KR" sz="1900" dirty="0"/>
              <a:t>'</a:t>
            </a:r>
            <a:r>
              <a:rPr lang="ko-KR" altLang="en-US" sz="1900" dirty="0"/>
              <a:t>라고 </a:t>
            </a:r>
            <a:r>
              <a:rPr lang="ko-KR" altLang="en-US" sz="1900" dirty="0" smtClean="0"/>
              <a:t>부릅니다</a:t>
            </a:r>
            <a:r>
              <a:rPr lang="en-US" altLang="ko-KR" sz="1900" dirty="0"/>
              <a:t>. </a:t>
            </a:r>
            <a:endParaRPr lang="en-US" altLang="ko-KR" sz="1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900" dirty="0" smtClean="0"/>
              <a:t>이제 </a:t>
            </a:r>
            <a:r>
              <a:rPr lang="en-US" altLang="ko-KR" sz="1900" dirty="0"/>
              <a:t>hotfix</a:t>
            </a:r>
            <a:r>
              <a:rPr lang="ko-KR" altLang="en-US" sz="1900" dirty="0"/>
              <a:t>는 </a:t>
            </a:r>
            <a:r>
              <a:rPr lang="en-US" altLang="ko-KR" sz="1900" dirty="0"/>
              <a:t>master </a:t>
            </a:r>
            <a:r>
              <a:rPr lang="ko-KR" altLang="en-US" sz="1900" dirty="0" err="1"/>
              <a:t>브랜치에</a:t>
            </a:r>
            <a:r>
              <a:rPr lang="ko-KR" altLang="en-US" sz="1900" dirty="0"/>
              <a:t> 포함됐고 </a:t>
            </a:r>
            <a:r>
              <a:rPr lang="ko-KR" altLang="en-US" sz="1900" dirty="0" err="1"/>
              <a:t>운영환경에</a:t>
            </a:r>
            <a:r>
              <a:rPr lang="ko-KR" altLang="en-US" sz="1900" dirty="0"/>
              <a:t> 적용할 수 </a:t>
            </a:r>
            <a:r>
              <a:rPr lang="ko-KR" altLang="en-US" sz="1900" dirty="0" smtClean="0"/>
              <a:t>있습니다</a:t>
            </a:r>
            <a:r>
              <a:rPr lang="en-US" altLang="ko-KR" sz="190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723" y="887470"/>
            <a:ext cx="3598891" cy="35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99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054" y="363254"/>
            <a:ext cx="10573011" cy="621454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000" dirty="0"/>
              <a:t>문제를 급히 해결하고 </a:t>
            </a:r>
            <a:r>
              <a:rPr lang="en-US" altLang="ko-KR" sz="2000" dirty="0"/>
              <a:t>master </a:t>
            </a:r>
            <a:r>
              <a:rPr lang="ko-KR" altLang="en-US" sz="2000" dirty="0" err="1"/>
              <a:t>브랜치에</a:t>
            </a:r>
            <a:r>
              <a:rPr lang="ko-KR" altLang="en-US" sz="2000" dirty="0"/>
              <a:t> 적용하고 나면 다시 일하던 </a:t>
            </a:r>
            <a:r>
              <a:rPr lang="ko-KR" altLang="en-US" sz="2000" dirty="0" err="1"/>
              <a:t>브랜치로</a:t>
            </a:r>
            <a:r>
              <a:rPr lang="ko-KR" altLang="en-US" sz="2000" dirty="0"/>
              <a:t> 돌아가야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그전에 </a:t>
            </a:r>
            <a:r>
              <a:rPr lang="ko-KR" altLang="en-US" sz="2000" dirty="0" err="1"/>
              <a:t>필요없는</a:t>
            </a:r>
            <a:r>
              <a:rPr lang="ko-KR" altLang="en-US" sz="2000" dirty="0"/>
              <a:t> </a:t>
            </a:r>
            <a:r>
              <a:rPr lang="en-US" altLang="ko-KR" sz="2000" dirty="0"/>
              <a:t>hotfix </a:t>
            </a:r>
            <a:r>
              <a:rPr lang="ko-KR" altLang="en-US" sz="2000" dirty="0" err="1"/>
              <a:t>브랜치를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삭제합니다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</a:t>
            </a:r>
            <a:r>
              <a:rPr lang="ko-KR" altLang="en-US" sz="2000" dirty="0"/>
              <a:t>명령에 </a:t>
            </a:r>
            <a:r>
              <a:rPr lang="en-US" altLang="ko-KR" sz="2000" dirty="0"/>
              <a:t>-d </a:t>
            </a:r>
            <a:r>
              <a:rPr lang="ko-KR" altLang="en-US" sz="2000" dirty="0"/>
              <a:t>옵션을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주고 </a:t>
            </a:r>
            <a:r>
              <a:rPr lang="ko-KR" altLang="en-US" sz="2000" dirty="0" err="1"/>
              <a:t>브랜치를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삭제합니다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$ </a:t>
            </a:r>
            <a:r>
              <a:rPr lang="en-US" altLang="ko-KR" sz="2000" dirty="0" err="1">
                <a:solidFill>
                  <a:srgbClr val="C00000"/>
                </a:solidFill>
              </a:rPr>
              <a:t>git</a:t>
            </a:r>
            <a:r>
              <a:rPr lang="en-US" altLang="ko-KR" sz="2000" dirty="0">
                <a:solidFill>
                  <a:srgbClr val="C00000"/>
                </a:solidFill>
              </a:rPr>
              <a:t> branch -d hotfix</a:t>
            </a: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Deleted branch hotfix (was 3a0874c</a:t>
            </a:r>
            <a:r>
              <a:rPr lang="en-US" altLang="ko-KR" sz="2000" dirty="0" smtClean="0">
                <a:solidFill>
                  <a:srgbClr val="C00000"/>
                </a:solidFill>
              </a:rPr>
              <a:t>).</a:t>
            </a:r>
          </a:p>
          <a:p>
            <a:pPr marL="0" indent="0" fontAlgn="base">
              <a:buNone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ko-KR" altLang="en-US" sz="2000" dirty="0" smtClean="0"/>
              <a:t>이제 </a:t>
            </a:r>
            <a:r>
              <a:rPr lang="ko-KR" altLang="en-US" sz="2000" dirty="0"/>
              <a:t>이슈 </a:t>
            </a:r>
            <a:r>
              <a:rPr lang="en-US" altLang="ko-KR" sz="2000" dirty="0"/>
              <a:t>53</a:t>
            </a:r>
            <a:r>
              <a:rPr lang="ko-KR" altLang="en-US" sz="2000" dirty="0"/>
              <a:t>번을 처리하던 환경으로 </a:t>
            </a:r>
            <a:r>
              <a:rPr lang="ko-KR" altLang="en-US" sz="2000" dirty="0" smtClean="0"/>
              <a:t>되돌아가서 </a:t>
            </a:r>
            <a:r>
              <a:rPr lang="ko-KR" altLang="en-US" sz="2000" dirty="0"/>
              <a:t>하던 일을 </a:t>
            </a:r>
            <a:r>
              <a:rPr lang="ko-KR" altLang="en-US" sz="2000" dirty="0" smtClean="0"/>
              <a:t>계속합니다</a:t>
            </a:r>
            <a:r>
              <a:rPr lang="en-US" altLang="ko-KR" sz="2000" dirty="0" smtClean="0"/>
              <a:t>:</a:t>
            </a:r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$ </a:t>
            </a:r>
            <a:r>
              <a:rPr lang="en-US" altLang="ko-KR" sz="2000" dirty="0" err="1">
                <a:solidFill>
                  <a:srgbClr val="C00000"/>
                </a:solidFill>
              </a:rPr>
              <a:t>git</a:t>
            </a:r>
            <a:r>
              <a:rPr lang="en-US" altLang="ko-KR" sz="2000" dirty="0">
                <a:solidFill>
                  <a:srgbClr val="C00000"/>
                </a:solidFill>
              </a:rPr>
              <a:t> checkout iss53</a:t>
            </a: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Switched to branch 'iss53'</a:t>
            </a: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$ vim index.html</a:t>
            </a: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$ </a:t>
            </a:r>
            <a:r>
              <a:rPr lang="en-US" altLang="ko-KR" sz="2000" dirty="0" err="1">
                <a:solidFill>
                  <a:srgbClr val="C00000"/>
                </a:solidFill>
              </a:rPr>
              <a:t>git</a:t>
            </a:r>
            <a:r>
              <a:rPr lang="en-US" altLang="ko-KR" sz="2000" dirty="0">
                <a:solidFill>
                  <a:srgbClr val="C00000"/>
                </a:solidFill>
              </a:rPr>
              <a:t> commit -a -m 'finished the new footer [issue 53]'</a:t>
            </a: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[iss53 ad82d7a] finished the new footer [issue 53]</a:t>
            </a: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 1 file changed, 1 insertion(+)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02" y="3348995"/>
            <a:ext cx="5092583" cy="32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3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622" y="438411"/>
            <a:ext cx="10515600" cy="60141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</a:rPr>
              <a:t>53</a:t>
            </a:r>
            <a:r>
              <a:rPr lang="ko-KR" altLang="en-US" sz="1800" dirty="0">
                <a:latin typeface="+mn-ea"/>
              </a:rPr>
              <a:t>번 이슈를 다 구현하고 </a:t>
            </a:r>
            <a:r>
              <a:rPr lang="en-US" altLang="ko-KR" sz="1800" dirty="0">
                <a:latin typeface="+mn-ea"/>
              </a:rPr>
              <a:t>master </a:t>
            </a:r>
            <a:r>
              <a:rPr lang="ko-KR" altLang="en-US" sz="1800" dirty="0" err="1">
                <a:latin typeface="+mn-ea"/>
              </a:rPr>
              <a:t>브랜치에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Merge</a:t>
            </a:r>
            <a:r>
              <a:rPr lang="ko-KR" altLang="en-US" sz="1800" dirty="0">
                <a:latin typeface="+mn-ea"/>
              </a:rPr>
              <a:t>하는 과정을 살펴보자</a:t>
            </a:r>
            <a:r>
              <a:rPr lang="en-US" altLang="ko-KR" sz="1800" dirty="0">
                <a:latin typeface="+mn-ea"/>
              </a:rPr>
              <a:t>. master </a:t>
            </a:r>
            <a:r>
              <a:rPr lang="ko-KR" altLang="en-US" sz="1800" dirty="0" err="1">
                <a:latin typeface="+mn-ea"/>
              </a:rPr>
              <a:t>브랜치에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Merge</a:t>
            </a:r>
            <a:r>
              <a:rPr lang="ko-KR" altLang="en-US" sz="1800" dirty="0">
                <a:latin typeface="+mn-ea"/>
              </a:rPr>
              <a:t>하는 것은 앞서 살펴본 </a:t>
            </a:r>
            <a:r>
              <a:rPr lang="en-US" altLang="ko-KR" sz="1800" dirty="0">
                <a:latin typeface="+mn-ea"/>
              </a:rPr>
              <a:t>hotfix </a:t>
            </a:r>
            <a:r>
              <a:rPr lang="ko-KR" altLang="en-US" sz="1800" dirty="0" err="1">
                <a:latin typeface="+mn-ea"/>
              </a:rPr>
              <a:t>브랜치를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Merge</a:t>
            </a:r>
            <a:r>
              <a:rPr lang="ko-KR" altLang="en-US" sz="1800" dirty="0">
                <a:latin typeface="+mn-ea"/>
              </a:rPr>
              <a:t>하는 것과 </a:t>
            </a:r>
            <a:r>
              <a:rPr lang="ko-KR" altLang="en-US" sz="1800" dirty="0" smtClean="0">
                <a:latin typeface="+mn-ea"/>
              </a:rPr>
              <a:t>비슷합니다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err="1" smtClean="0">
                <a:latin typeface="+mn-ea"/>
              </a:rPr>
              <a:t>Git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merge </a:t>
            </a:r>
            <a:r>
              <a:rPr lang="ko-KR" altLang="en-US" sz="1800" dirty="0">
                <a:latin typeface="+mn-ea"/>
              </a:rPr>
              <a:t>명령으로 합칠 </a:t>
            </a:r>
            <a:r>
              <a:rPr lang="ko-KR" altLang="en-US" sz="1800" dirty="0" err="1">
                <a:latin typeface="+mn-ea"/>
              </a:rPr>
              <a:t>브랜치에서</a:t>
            </a:r>
            <a:r>
              <a:rPr lang="ko-KR" altLang="en-US" sz="1800" dirty="0">
                <a:latin typeface="+mn-ea"/>
              </a:rPr>
              <a:t> 합쳐질 </a:t>
            </a:r>
            <a:r>
              <a:rPr lang="ko-KR" altLang="en-US" sz="1800" dirty="0" err="1">
                <a:latin typeface="+mn-ea"/>
              </a:rPr>
              <a:t>브랜치를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Merge</a:t>
            </a:r>
            <a:r>
              <a:rPr lang="ko-KR" altLang="en-US" sz="1800" dirty="0">
                <a:latin typeface="+mn-ea"/>
              </a:rPr>
              <a:t>하면 </a:t>
            </a:r>
            <a:r>
              <a:rPr lang="ko-KR" altLang="en-US" sz="1800" dirty="0" smtClean="0">
                <a:latin typeface="+mn-ea"/>
              </a:rPr>
              <a:t>됩니다</a:t>
            </a:r>
            <a:r>
              <a:rPr lang="en-US" altLang="ko-KR" sz="1800" dirty="0" smtClean="0">
                <a:latin typeface="+mn-ea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8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checkout master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8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merge iss53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Auto-merging README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Merge made by the 'recursive' strategy.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README | 1 +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1 file changed, 1 insertion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(+)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+mn-ea"/>
              </a:rPr>
              <a:t>hotfix</a:t>
            </a:r>
            <a:r>
              <a:rPr lang="ko-KR" altLang="en-US" sz="1800" dirty="0">
                <a:latin typeface="+mn-ea"/>
              </a:rPr>
              <a:t>를 </a:t>
            </a:r>
            <a:r>
              <a:rPr lang="en-US" altLang="ko-KR" sz="1800" dirty="0">
                <a:latin typeface="+mn-ea"/>
              </a:rPr>
              <a:t>Merge</a:t>
            </a:r>
            <a:r>
              <a:rPr lang="ko-KR" altLang="en-US" sz="1800" dirty="0">
                <a:latin typeface="+mn-ea"/>
              </a:rPr>
              <a:t>했을 때와 메시지가 </a:t>
            </a:r>
            <a:r>
              <a:rPr lang="ko-KR" altLang="en-US" sz="1800" dirty="0" smtClean="0">
                <a:latin typeface="+mn-ea"/>
              </a:rPr>
              <a:t>다릅니다</a:t>
            </a:r>
            <a:r>
              <a:rPr lang="en-US" altLang="ko-KR" sz="1800" dirty="0">
                <a:latin typeface="+mn-ea"/>
              </a:rPr>
              <a:t>. 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+mn-ea"/>
              </a:rPr>
              <a:t>현 </a:t>
            </a:r>
            <a:r>
              <a:rPr lang="ko-KR" altLang="en-US" sz="1800" dirty="0" err="1">
                <a:latin typeface="+mn-ea"/>
              </a:rPr>
              <a:t>브랜치가</a:t>
            </a:r>
            <a:r>
              <a:rPr lang="ko-KR" altLang="en-US" sz="1800" dirty="0">
                <a:latin typeface="+mn-ea"/>
              </a:rPr>
              <a:t> 가리키는 </a:t>
            </a:r>
            <a:r>
              <a:rPr lang="ko-KR" altLang="en-US" sz="1800" dirty="0" err="1">
                <a:latin typeface="+mn-ea"/>
              </a:rPr>
              <a:t>커밋이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Merge</a:t>
            </a:r>
            <a:r>
              <a:rPr lang="ko-KR" altLang="en-US" sz="1800" dirty="0">
                <a:latin typeface="+mn-ea"/>
              </a:rPr>
              <a:t>할 </a:t>
            </a:r>
            <a:r>
              <a:rPr lang="ko-KR" altLang="en-US" sz="1800" dirty="0" err="1">
                <a:latin typeface="+mn-ea"/>
              </a:rPr>
              <a:t>브랜치의</a:t>
            </a:r>
            <a:r>
              <a:rPr lang="ko-KR" altLang="en-US" sz="1800" dirty="0">
                <a:latin typeface="+mn-ea"/>
              </a:rPr>
              <a:t> 조상이 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+mn-ea"/>
              </a:rPr>
              <a:t>아니므로 </a:t>
            </a:r>
            <a:r>
              <a:rPr lang="en-US" altLang="ko-KR" sz="1800" dirty="0" err="1">
                <a:latin typeface="+mn-ea"/>
              </a:rPr>
              <a:t>Git</a:t>
            </a:r>
            <a:r>
              <a:rPr lang="ko-KR" altLang="en-US" sz="1800" dirty="0">
                <a:latin typeface="+mn-ea"/>
              </a:rPr>
              <a:t>은 </a:t>
            </a:r>
            <a:r>
              <a:rPr lang="en-US" altLang="ko-KR" sz="1800" dirty="0">
                <a:latin typeface="+mn-ea"/>
              </a:rPr>
              <a:t>'Fast-forward'</a:t>
            </a:r>
            <a:r>
              <a:rPr lang="ko-KR" altLang="en-US" sz="1800" dirty="0">
                <a:latin typeface="+mn-ea"/>
              </a:rPr>
              <a:t>로 </a:t>
            </a:r>
            <a:r>
              <a:rPr lang="en-US" altLang="ko-KR" sz="1800" dirty="0">
                <a:latin typeface="+mn-ea"/>
              </a:rPr>
              <a:t>Merge</a:t>
            </a:r>
            <a:r>
              <a:rPr lang="ko-KR" altLang="en-US" sz="1800" dirty="0">
                <a:latin typeface="+mn-ea"/>
              </a:rPr>
              <a:t>하지 </a:t>
            </a:r>
            <a:r>
              <a:rPr lang="ko-KR" altLang="en-US" sz="1800" dirty="0" smtClean="0">
                <a:latin typeface="+mn-ea"/>
              </a:rPr>
              <a:t>않습니다</a:t>
            </a:r>
            <a:r>
              <a:rPr lang="en-US" altLang="ko-KR" sz="1800" dirty="0">
                <a:latin typeface="+mn-ea"/>
              </a:rPr>
              <a:t>. 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+mn-ea"/>
              </a:rPr>
              <a:t>이러면 </a:t>
            </a:r>
            <a:r>
              <a:rPr lang="en-US" altLang="ko-KR" sz="1800" dirty="0" err="1">
                <a:latin typeface="+mn-ea"/>
              </a:rPr>
              <a:t>Git</a:t>
            </a:r>
            <a:r>
              <a:rPr lang="ko-KR" altLang="en-US" sz="1800" dirty="0">
                <a:latin typeface="+mn-ea"/>
              </a:rPr>
              <a:t>은 각 </a:t>
            </a:r>
            <a:r>
              <a:rPr lang="ko-KR" altLang="en-US" sz="1800" dirty="0" err="1">
                <a:latin typeface="+mn-ea"/>
              </a:rPr>
              <a:t>브랜치가</a:t>
            </a:r>
            <a:r>
              <a:rPr lang="ko-KR" altLang="en-US" sz="1800" dirty="0">
                <a:latin typeface="+mn-ea"/>
              </a:rPr>
              <a:t> 가리키는 </a:t>
            </a:r>
            <a:r>
              <a:rPr lang="ko-KR" altLang="en-US" sz="1800" dirty="0" err="1">
                <a:latin typeface="+mn-ea"/>
              </a:rPr>
              <a:t>커밋</a:t>
            </a:r>
            <a:r>
              <a:rPr lang="ko-KR" altLang="en-US" sz="1800" dirty="0">
                <a:latin typeface="+mn-ea"/>
              </a:rPr>
              <a:t> 두 개와 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+mn-ea"/>
              </a:rPr>
              <a:t>공통 </a:t>
            </a:r>
            <a:r>
              <a:rPr lang="ko-KR" altLang="en-US" sz="1800" dirty="0">
                <a:latin typeface="+mn-ea"/>
              </a:rPr>
              <a:t>조상 하나를 사용하여 </a:t>
            </a:r>
            <a:r>
              <a:rPr lang="en-US" altLang="ko-KR" sz="1800" dirty="0">
                <a:latin typeface="+mn-ea"/>
              </a:rPr>
              <a:t>3-way Merge</a:t>
            </a:r>
            <a:r>
              <a:rPr lang="ko-KR" altLang="en-US" sz="1800" dirty="0">
                <a:latin typeface="+mn-ea"/>
              </a:rPr>
              <a:t>를 </a:t>
            </a:r>
            <a:r>
              <a:rPr lang="ko-KR" altLang="en-US" sz="1800" dirty="0" smtClean="0">
                <a:latin typeface="+mn-ea"/>
              </a:rPr>
              <a:t>합니다</a:t>
            </a:r>
            <a:r>
              <a:rPr lang="en-US" altLang="ko-KR" sz="1800" dirty="0">
                <a:latin typeface="+mn-ea"/>
              </a:rPr>
              <a:t>. 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+mn-ea"/>
              </a:rPr>
              <a:t>그림에 </a:t>
            </a:r>
            <a:r>
              <a:rPr lang="ko-KR" altLang="en-US" sz="1800" dirty="0">
                <a:latin typeface="+mn-ea"/>
              </a:rPr>
              <a:t>이 </a:t>
            </a:r>
            <a:r>
              <a:rPr lang="en-US" altLang="ko-KR" sz="1800" dirty="0">
                <a:latin typeface="+mn-ea"/>
              </a:rPr>
              <a:t>Merge</a:t>
            </a:r>
            <a:r>
              <a:rPr lang="ko-KR" altLang="en-US" sz="1800" dirty="0">
                <a:latin typeface="+mn-ea"/>
              </a:rPr>
              <a:t>에서 사용하는 </a:t>
            </a:r>
            <a:r>
              <a:rPr lang="ko-KR" altLang="en-US" sz="1800" dirty="0" err="1">
                <a:latin typeface="+mn-ea"/>
              </a:rPr>
              <a:t>커밋</a:t>
            </a:r>
            <a:r>
              <a:rPr lang="ko-KR" altLang="en-US" sz="1800" dirty="0">
                <a:latin typeface="+mn-ea"/>
              </a:rPr>
              <a:t> 세 개가 </a:t>
            </a:r>
            <a:r>
              <a:rPr lang="ko-KR" altLang="en-US" sz="1800" dirty="0" smtClean="0">
                <a:latin typeface="+mn-ea"/>
              </a:rPr>
              <a:t>표시됩니다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93" y="1695797"/>
            <a:ext cx="5397561" cy="46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952" y="415635"/>
            <a:ext cx="10964487" cy="53617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단순히 </a:t>
            </a:r>
            <a:r>
              <a:rPr lang="ko-KR" altLang="en-US" sz="2000" dirty="0" err="1" smtClean="0">
                <a:latin typeface="+mn-ea"/>
              </a:rPr>
              <a:t>브랜치</a:t>
            </a:r>
            <a:r>
              <a:rPr lang="ko-KR" altLang="en-US" sz="2000" dirty="0" smtClean="0">
                <a:latin typeface="+mn-ea"/>
              </a:rPr>
              <a:t> 포인터를 최신 </a:t>
            </a:r>
            <a:r>
              <a:rPr lang="ko-KR" altLang="en-US" sz="2000" dirty="0" err="1" smtClean="0">
                <a:latin typeface="+mn-ea"/>
              </a:rPr>
              <a:t>커밋으로</a:t>
            </a:r>
            <a:r>
              <a:rPr lang="ko-KR" altLang="en-US" sz="2000" dirty="0" smtClean="0">
                <a:latin typeface="+mn-ea"/>
              </a:rPr>
              <a:t> 옮기는 게 아니라 </a:t>
            </a:r>
            <a:r>
              <a:rPr lang="en-US" altLang="ko-KR" sz="2000" dirty="0" smtClean="0">
                <a:latin typeface="+mn-ea"/>
              </a:rPr>
              <a:t>3-way Merge</a:t>
            </a:r>
            <a:r>
              <a:rPr lang="ko-KR" altLang="en-US" sz="2000" dirty="0" smtClean="0">
                <a:latin typeface="+mn-ea"/>
              </a:rPr>
              <a:t>의 결과를 별도의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+mn-ea"/>
              </a:rPr>
              <a:t>커밋으로</a:t>
            </a:r>
            <a:r>
              <a:rPr lang="ko-KR" altLang="en-US" sz="2000" dirty="0" smtClean="0">
                <a:latin typeface="+mn-ea"/>
              </a:rPr>
              <a:t> 만들고 나서 해당 </a:t>
            </a:r>
            <a:r>
              <a:rPr lang="ko-KR" altLang="en-US" sz="2000" dirty="0" err="1" smtClean="0">
                <a:latin typeface="+mn-ea"/>
              </a:rPr>
              <a:t>브랜치가</a:t>
            </a:r>
            <a:r>
              <a:rPr lang="ko-KR" altLang="en-US" sz="2000" dirty="0" smtClean="0">
                <a:latin typeface="+mn-ea"/>
              </a:rPr>
              <a:t> 그 </a:t>
            </a:r>
            <a:r>
              <a:rPr lang="ko-KR" altLang="en-US" sz="2000" dirty="0" err="1" smtClean="0">
                <a:latin typeface="+mn-ea"/>
              </a:rPr>
              <a:t>커밋을</a:t>
            </a:r>
            <a:r>
              <a:rPr lang="ko-KR" altLang="en-US" sz="2000" dirty="0" smtClean="0">
                <a:latin typeface="+mn-ea"/>
              </a:rPr>
              <a:t> 가리키도록 이동시킵니다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그래서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이런 </a:t>
            </a:r>
            <a:r>
              <a:rPr lang="ko-KR" altLang="en-US" sz="2000" dirty="0" err="1" smtClean="0">
                <a:latin typeface="+mn-ea"/>
              </a:rPr>
              <a:t>커밋은</a:t>
            </a:r>
            <a:r>
              <a:rPr lang="ko-KR" altLang="en-US" sz="2000" dirty="0" smtClean="0">
                <a:latin typeface="+mn-ea"/>
              </a:rPr>
              <a:t> 부모가 여러 개고 </a:t>
            </a:r>
            <a:r>
              <a:rPr lang="en-US" altLang="ko-KR" sz="2000" dirty="0" smtClean="0">
                <a:latin typeface="+mn-ea"/>
              </a:rPr>
              <a:t>Merge </a:t>
            </a:r>
            <a:r>
              <a:rPr lang="ko-KR" altLang="en-US" sz="2000" dirty="0" err="1" smtClean="0">
                <a:latin typeface="+mn-ea"/>
              </a:rPr>
              <a:t>커밋이라고</a:t>
            </a:r>
            <a:r>
              <a:rPr lang="ko-KR" altLang="en-US" sz="2000" dirty="0" smtClean="0">
                <a:latin typeface="+mn-ea"/>
              </a:rPr>
              <a:t> 부릅니다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+mn-ea"/>
              </a:rPr>
              <a:t>Git</a:t>
            </a:r>
            <a:r>
              <a:rPr lang="ko-KR" altLang="en-US" sz="2000" dirty="0" smtClean="0">
                <a:latin typeface="+mn-ea"/>
              </a:rPr>
              <a:t>은 </a:t>
            </a:r>
            <a:r>
              <a:rPr lang="en-US" altLang="ko-KR" sz="2000" dirty="0" smtClean="0">
                <a:latin typeface="+mn-ea"/>
              </a:rPr>
              <a:t>Merge</a:t>
            </a:r>
            <a:r>
              <a:rPr lang="ko-KR" altLang="en-US" sz="2000" dirty="0" smtClean="0">
                <a:latin typeface="+mn-ea"/>
              </a:rPr>
              <a:t>하는데 필요한 최적의 공통 조상을 자동으로 찾습니다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이런 기능도 </a:t>
            </a:r>
            <a:r>
              <a:rPr lang="en-US" altLang="ko-KR" sz="2000" dirty="0" err="1" smtClean="0">
                <a:latin typeface="+mn-ea"/>
              </a:rPr>
              <a:t>Git</a:t>
            </a:r>
            <a:r>
              <a:rPr lang="ko-KR" altLang="en-US" sz="2000" dirty="0" smtClean="0">
                <a:latin typeface="+mn-ea"/>
              </a:rPr>
              <a:t>이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다른 버전 관리 시스템보다 나은 점입니다</a:t>
            </a:r>
            <a:r>
              <a:rPr lang="en-US" altLang="ko-KR" sz="2000" dirty="0" smtClean="0">
                <a:latin typeface="+mn-ea"/>
              </a:rPr>
              <a:t>. CVS</a:t>
            </a:r>
            <a:r>
              <a:rPr lang="ko-KR" altLang="en-US" sz="2000" dirty="0" smtClean="0">
                <a:latin typeface="+mn-ea"/>
              </a:rPr>
              <a:t>나 </a:t>
            </a:r>
            <a:r>
              <a:rPr lang="en-US" altLang="ko-KR" sz="2000" dirty="0" smtClean="0">
                <a:latin typeface="+mn-ea"/>
              </a:rPr>
              <a:t>Subversion </a:t>
            </a:r>
            <a:r>
              <a:rPr lang="ko-KR" altLang="en-US" sz="2000" dirty="0" smtClean="0">
                <a:latin typeface="+mn-ea"/>
              </a:rPr>
              <a:t>같은 버전 관리 시스템은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개발자가 직접 공통 조상을 찾아서 </a:t>
            </a:r>
            <a:r>
              <a:rPr lang="en-US" altLang="ko-KR" sz="2000" dirty="0" smtClean="0">
                <a:latin typeface="+mn-ea"/>
              </a:rPr>
              <a:t>Merge</a:t>
            </a:r>
            <a:r>
              <a:rPr lang="ko-KR" altLang="en-US" sz="2000" dirty="0" smtClean="0">
                <a:latin typeface="+mn-ea"/>
              </a:rPr>
              <a:t>해야 합니다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en-US" altLang="ko-KR" sz="2000" dirty="0" err="1" smtClean="0">
                <a:latin typeface="+mn-ea"/>
              </a:rPr>
              <a:t>Git</a:t>
            </a:r>
            <a:r>
              <a:rPr lang="ko-KR" altLang="en-US" sz="2000" dirty="0" smtClean="0">
                <a:latin typeface="+mn-ea"/>
              </a:rPr>
              <a:t>은 다른 시스템보다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Merge</a:t>
            </a:r>
            <a:r>
              <a:rPr lang="ko-KR" altLang="en-US" sz="2000" dirty="0" smtClean="0">
                <a:latin typeface="+mn-ea"/>
              </a:rPr>
              <a:t>가 대단히 쉽습니다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iss53 </a:t>
            </a:r>
            <a:r>
              <a:rPr lang="ko-KR" altLang="en-US" sz="2000" dirty="0" err="1">
                <a:latin typeface="+mn-ea"/>
              </a:rPr>
              <a:t>브랜치를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master</a:t>
            </a:r>
            <a:r>
              <a:rPr lang="ko-KR" altLang="en-US" sz="2000" dirty="0">
                <a:latin typeface="+mn-ea"/>
              </a:rPr>
              <a:t>에 </a:t>
            </a:r>
            <a:r>
              <a:rPr lang="en-US" altLang="ko-KR" sz="2000" dirty="0">
                <a:latin typeface="+mn-ea"/>
              </a:rPr>
              <a:t>Merge</a:t>
            </a:r>
            <a:r>
              <a:rPr lang="ko-KR" altLang="en-US" sz="2000" dirty="0">
                <a:latin typeface="+mn-ea"/>
              </a:rPr>
              <a:t>하고 나면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더는 </a:t>
            </a:r>
            <a:r>
              <a:rPr lang="en-US" altLang="ko-KR" sz="2000" dirty="0">
                <a:latin typeface="+mn-ea"/>
              </a:rPr>
              <a:t>iss53 </a:t>
            </a:r>
            <a:r>
              <a:rPr lang="ko-KR" altLang="en-US" sz="2000" dirty="0" err="1">
                <a:latin typeface="+mn-ea"/>
              </a:rPr>
              <a:t>브랜치가</a:t>
            </a:r>
            <a:r>
              <a:rPr lang="ko-KR" altLang="en-US" sz="2000" dirty="0">
                <a:latin typeface="+mn-ea"/>
              </a:rPr>
              <a:t> 필요 </a:t>
            </a:r>
            <a:r>
              <a:rPr lang="ko-KR" altLang="en-US" sz="2000" dirty="0" smtClean="0">
                <a:latin typeface="+mn-ea"/>
              </a:rPr>
              <a:t>없습니다</a:t>
            </a:r>
            <a:r>
              <a:rPr lang="en-US" altLang="ko-KR" sz="2000" dirty="0">
                <a:latin typeface="+mn-ea"/>
              </a:rPr>
              <a:t>.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다음 </a:t>
            </a:r>
            <a:r>
              <a:rPr lang="ko-KR" altLang="en-US" sz="2000" dirty="0">
                <a:latin typeface="+mn-ea"/>
              </a:rPr>
              <a:t>명령으로 </a:t>
            </a:r>
            <a:r>
              <a:rPr lang="ko-KR" altLang="en-US" sz="2000" dirty="0" err="1">
                <a:latin typeface="+mn-ea"/>
              </a:rPr>
              <a:t>브랜치를</a:t>
            </a:r>
            <a:r>
              <a:rPr lang="ko-KR" altLang="en-US" sz="2000" dirty="0">
                <a:latin typeface="+mn-ea"/>
              </a:rPr>
              <a:t> 삭제하고 이슈의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상태를 </a:t>
            </a:r>
            <a:r>
              <a:rPr lang="ko-KR" altLang="en-US" sz="2000" dirty="0">
                <a:latin typeface="+mn-ea"/>
              </a:rPr>
              <a:t>처리 완료로 </a:t>
            </a:r>
            <a:r>
              <a:rPr lang="ko-KR" altLang="en-US" sz="2000" dirty="0" smtClean="0">
                <a:latin typeface="+mn-ea"/>
              </a:rPr>
              <a:t>표시합니다</a:t>
            </a:r>
            <a:r>
              <a:rPr lang="en-US" altLang="ko-KR" sz="2000" dirty="0">
                <a:latin typeface="+mn-ea"/>
              </a:rPr>
              <a:t>: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20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 branch -d iss53</a:t>
            </a:r>
            <a:endParaRPr lang="ko-KR" altLang="en-US" sz="200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948" y="2992610"/>
            <a:ext cx="6267797" cy="33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8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8066"/>
            <a:ext cx="10515600" cy="72320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smtClean="0"/>
              <a:t>6. </a:t>
            </a:r>
            <a:r>
              <a:rPr lang="ko-KR" altLang="en-US" sz="3200" b="1" dirty="0" smtClean="0"/>
              <a:t>충돌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4871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latin typeface="+mn-ea"/>
              </a:rPr>
              <a:t>가끔씩 </a:t>
            </a:r>
            <a:r>
              <a:rPr lang="en-US" altLang="ko-KR" sz="1400" dirty="0">
                <a:latin typeface="+mn-ea"/>
              </a:rPr>
              <a:t>3-way Merge</a:t>
            </a:r>
            <a:r>
              <a:rPr lang="ko-KR" altLang="en-US" sz="1400" dirty="0">
                <a:latin typeface="+mn-ea"/>
              </a:rPr>
              <a:t>가 실패할 때도 </a:t>
            </a:r>
            <a:r>
              <a:rPr lang="ko-KR" altLang="en-US" sz="1400" dirty="0" smtClean="0">
                <a:latin typeface="+mn-ea"/>
              </a:rPr>
              <a:t>있습니다</a:t>
            </a:r>
            <a:r>
              <a:rPr lang="en-US" altLang="ko-KR" sz="1400" dirty="0">
                <a:latin typeface="+mn-ea"/>
              </a:rPr>
              <a:t>. Merge</a:t>
            </a:r>
            <a:r>
              <a:rPr lang="ko-KR" altLang="en-US" sz="1400" dirty="0">
                <a:latin typeface="+mn-ea"/>
              </a:rPr>
              <a:t>하는 두 </a:t>
            </a:r>
            <a:r>
              <a:rPr lang="ko-KR" altLang="en-US" sz="1400" dirty="0" err="1">
                <a:latin typeface="+mn-ea"/>
              </a:rPr>
              <a:t>브랜치에서</a:t>
            </a:r>
            <a:r>
              <a:rPr lang="ko-KR" altLang="en-US" sz="1400" dirty="0">
                <a:latin typeface="+mn-ea"/>
              </a:rPr>
              <a:t> 같은 파일의 한 부분을 동시에 </a:t>
            </a:r>
            <a:r>
              <a:rPr lang="ko-KR" altLang="en-US" sz="1400" dirty="0" smtClean="0">
                <a:latin typeface="+mn-ea"/>
              </a:rPr>
              <a:t>수정하고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Merge</a:t>
            </a:r>
            <a:r>
              <a:rPr lang="ko-KR" altLang="en-US" sz="1400" dirty="0">
                <a:latin typeface="+mn-ea"/>
              </a:rPr>
              <a:t>하면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ko-KR" altLang="en-US" sz="1400" dirty="0">
                <a:latin typeface="+mn-ea"/>
              </a:rPr>
              <a:t>은 해당 부분을 </a:t>
            </a:r>
            <a:r>
              <a:rPr lang="en-US" altLang="ko-KR" sz="1400" dirty="0">
                <a:latin typeface="+mn-ea"/>
              </a:rPr>
              <a:t>Merge</a:t>
            </a:r>
            <a:r>
              <a:rPr lang="ko-KR" altLang="en-US" sz="1400" dirty="0">
                <a:latin typeface="+mn-ea"/>
              </a:rPr>
              <a:t>하지 </a:t>
            </a:r>
            <a:r>
              <a:rPr lang="ko-KR" altLang="en-US" sz="1400" dirty="0" smtClean="0">
                <a:latin typeface="+mn-ea"/>
              </a:rPr>
              <a:t>못합니다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예를 들어</a:t>
            </a:r>
            <a:r>
              <a:rPr lang="en-US" altLang="ko-KR" sz="1400" dirty="0">
                <a:latin typeface="+mn-ea"/>
              </a:rPr>
              <a:t>, 53</a:t>
            </a:r>
            <a:r>
              <a:rPr lang="ko-KR" altLang="en-US" sz="1400" dirty="0">
                <a:latin typeface="+mn-ea"/>
              </a:rPr>
              <a:t>번 이슈와 </a:t>
            </a:r>
            <a:r>
              <a:rPr lang="en-US" altLang="ko-KR" sz="1400" dirty="0">
                <a:latin typeface="+mn-ea"/>
              </a:rPr>
              <a:t>hotfix</a:t>
            </a:r>
            <a:r>
              <a:rPr lang="ko-KR" altLang="en-US" sz="1400" dirty="0">
                <a:latin typeface="+mn-ea"/>
              </a:rPr>
              <a:t>가 같은 부분을 수정했다면 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err="1" smtClean="0">
                <a:latin typeface="+mn-ea"/>
              </a:rPr>
              <a:t>Git</a:t>
            </a:r>
            <a:r>
              <a:rPr lang="ko-KR" altLang="en-US" sz="1400" dirty="0">
                <a:latin typeface="+mn-ea"/>
              </a:rPr>
              <a:t>은 </a:t>
            </a:r>
            <a:r>
              <a:rPr lang="en-US" altLang="ko-KR" sz="1400" dirty="0">
                <a:latin typeface="+mn-ea"/>
              </a:rPr>
              <a:t>Merge</a:t>
            </a:r>
            <a:r>
              <a:rPr lang="ko-KR" altLang="en-US" sz="1400" dirty="0">
                <a:latin typeface="+mn-ea"/>
              </a:rPr>
              <a:t>하지 못하고 다음과 같은 충돌</a:t>
            </a:r>
            <a:r>
              <a:rPr lang="en-US" altLang="ko-KR" sz="1400" dirty="0">
                <a:latin typeface="+mn-ea"/>
              </a:rPr>
              <a:t>(Conflict) </a:t>
            </a:r>
            <a:r>
              <a:rPr lang="ko-KR" altLang="en-US" sz="1400" dirty="0">
                <a:latin typeface="+mn-ea"/>
              </a:rPr>
              <a:t>메시지를 </a:t>
            </a:r>
            <a:r>
              <a:rPr lang="ko-KR" altLang="en-US" sz="1400" dirty="0" smtClean="0">
                <a:latin typeface="+mn-ea"/>
              </a:rPr>
              <a:t>출력합니다</a:t>
            </a:r>
            <a:r>
              <a:rPr lang="en-US" altLang="ko-KR" sz="1400" dirty="0" smtClean="0">
                <a:latin typeface="+mn-ea"/>
              </a:rPr>
              <a:t>:</a:t>
            </a:r>
            <a:endParaRPr lang="en-US" altLang="ko-KR" sz="14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merge iss53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Auto-merging index.html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CONFLICT (content): Merge conflict in index.html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Automatic merge failed; fix conflicts and then commit the result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err="1">
                <a:latin typeface="+mn-ea"/>
              </a:rPr>
              <a:t>Git</a:t>
            </a:r>
            <a:r>
              <a:rPr lang="ko-KR" altLang="en-US" sz="1400" dirty="0">
                <a:latin typeface="+mn-ea"/>
              </a:rPr>
              <a:t>은 자동으로 </a:t>
            </a:r>
            <a:r>
              <a:rPr lang="en-US" altLang="ko-KR" sz="1400" dirty="0">
                <a:latin typeface="+mn-ea"/>
              </a:rPr>
              <a:t>Merge </a:t>
            </a:r>
            <a:r>
              <a:rPr lang="ko-KR" altLang="en-US" sz="1400" dirty="0">
                <a:latin typeface="+mn-ea"/>
              </a:rPr>
              <a:t>하지 못해서 새 </a:t>
            </a:r>
            <a:r>
              <a:rPr lang="ko-KR" altLang="en-US" sz="1400" dirty="0" err="1">
                <a:latin typeface="+mn-ea"/>
              </a:rPr>
              <a:t>커밋이</a:t>
            </a:r>
            <a:r>
              <a:rPr lang="ko-KR" altLang="en-US" sz="1400" dirty="0">
                <a:latin typeface="+mn-ea"/>
              </a:rPr>
              <a:t> 생기지 </a:t>
            </a:r>
            <a:r>
              <a:rPr lang="ko-KR" altLang="en-US" sz="1400" dirty="0" smtClean="0">
                <a:latin typeface="+mn-ea"/>
              </a:rPr>
              <a:t>않습니다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변경사항의 충돌을 개발자가 해결하지 않는 한 </a:t>
            </a:r>
            <a:r>
              <a:rPr lang="en-US" altLang="ko-KR" sz="1400" dirty="0">
                <a:latin typeface="+mn-ea"/>
              </a:rPr>
              <a:t>Merge </a:t>
            </a:r>
            <a:r>
              <a:rPr lang="ko-KR" altLang="en-US" sz="1400" dirty="0">
                <a:latin typeface="+mn-ea"/>
              </a:rPr>
              <a:t>과정을 진행할 수 </a:t>
            </a:r>
            <a:r>
              <a:rPr lang="ko-KR" altLang="en-US" sz="1400" dirty="0" smtClean="0">
                <a:latin typeface="+mn-ea"/>
              </a:rPr>
              <a:t>없습니다</a:t>
            </a:r>
            <a:r>
              <a:rPr lang="en-US" altLang="ko-KR" sz="1400" dirty="0">
                <a:latin typeface="+mn-ea"/>
              </a:rPr>
              <a:t>. Merge </a:t>
            </a:r>
            <a:r>
              <a:rPr lang="ko-KR" altLang="en-US" sz="1400" dirty="0">
                <a:latin typeface="+mn-ea"/>
              </a:rPr>
              <a:t>충돌이 일어났을 때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ko-KR" altLang="en-US" sz="1400" dirty="0">
                <a:latin typeface="+mn-ea"/>
              </a:rPr>
              <a:t>이 어떤 파일을 </a:t>
            </a:r>
            <a:r>
              <a:rPr lang="en-US" altLang="ko-KR" sz="1400" dirty="0">
                <a:latin typeface="+mn-ea"/>
              </a:rPr>
              <a:t>Merge </a:t>
            </a:r>
            <a:r>
              <a:rPr lang="ko-KR" altLang="en-US" sz="1400" dirty="0">
                <a:latin typeface="+mn-ea"/>
              </a:rPr>
              <a:t>할 수 없었는지 살펴보려면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status </a:t>
            </a:r>
            <a:r>
              <a:rPr lang="ko-KR" altLang="en-US" sz="1400" dirty="0">
                <a:latin typeface="+mn-ea"/>
              </a:rPr>
              <a:t>명령을 </a:t>
            </a:r>
            <a:r>
              <a:rPr lang="ko-KR" altLang="en-US" sz="1400" dirty="0" smtClean="0">
                <a:latin typeface="+mn-ea"/>
              </a:rPr>
              <a:t>이용합니다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status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On branch master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You have unmerged paths.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(fix conflicts and run "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commit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")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Unmerged paths: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(use "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add &lt;file&gt;..." to mark resolution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both modified:    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index.html</a:t>
            </a:r>
            <a:endParaRPr lang="en-US" altLang="ko-KR" sz="1400" b="1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no changes added to commit (use "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add" and/or "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commit -a")</a:t>
            </a:r>
            <a:endParaRPr lang="en-US" altLang="ko-KR" sz="1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 smtClean="0"/>
              <a:t>Git</a:t>
            </a:r>
            <a:r>
              <a:rPr lang="ko-KR" altLang="en-US" b="1" dirty="0" smtClean="0"/>
              <a:t>을 사용하면 가능한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0466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소스코드 </a:t>
            </a:r>
            <a:r>
              <a:rPr lang="ko-KR" altLang="en-US" sz="1600" dirty="0"/>
              <a:t>주고받기가 필요 없고</a:t>
            </a:r>
            <a:r>
              <a:rPr lang="en-US" altLang="ko-KR" sz="1600" dirty="0"/>
              <a:t>, </a:t>
            </a:r>
            <a:r>
              <a:rPr lang="ko-KR" altLang="en-US" sz="1600" dirty="0"/>
              <a:t>같은 파일을 여려 명이 동시에 작업하는 등 병렬 개발이 가능해지며</a:t>
            </a:r>
            <a:r>
              <a:rPr lang="en-US" altLang="ko-KR" sz="1600" dirty="0"/>
              <a:t>, </a:t>
            </a:r>
            <a:r>
              <a:rPr lang="ko-KR" altLang="en-US" sz="1600" dirty="0"/>
              <a:t>버전 관리가 용이해져 생산성이 증가합니다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소스코드의 </a:t>
            </a:r>
            <a:r>
              <a:rPr lang="ko-KR" altLang="en-US" sz="1600" dirty="0"/>
              <a:t>수정 내용이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단위로 관리되고</a:t>
            </a:r>
            <a:r>
              <a:rPr lang="en-US" altLang="ko-KR" sz="1600" dirty="0"/>
              <a:t>, </a:t>
            </a:r>
            <a:r>
              <a:rPr lang="ko-KR" altLang="en-US" sz="1600" dirty="0"/>
              <a:t>패치 형식으로 배포할 수 있기 때문에 프로그램의 변동 과정을 체계적으로 관리할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언제든지 지난 시점의 소스코드로 점프</a:t>
            </a:r>
            <a:r>
              <a:rPr lang="en-US" altLang="ko-KR" sz="1600" dirty="0"/>
              <a:t>(Checkout)</a:t>
            </a:r>
            <a:r>
              <a:rPr lang="ko-KR" altLang="en-US" sz="1600" dirty="0"/>
              <a:t>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새로운 </a:t>
            </a:r>
            <a:r>
              <a:rPr lang="ko-KR" altLang="en-US" sz="1600" dirty="0"/>
              <a:t>기능을 추가하는 </a:t>
            </a:r>
            <a:r>
              <a:rPr lang="en-US" altLang="ko-KR" sz="1600" dirty="0"/>
              <a:t>Experimental version</a:t>
            </a:r>
            <a:r>
              <a:rPr lang="ko-KR" altLang="en-US" sz="1600" dirty="0"/>
              <a:t>을 개발하는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브랜치를</a:t>
            </a:r>
            <a:r>
              <a:rPr lang="ko-KR" altLang="en-US" sz="1600" dirty="0"/>
              <a:t> 통해 충분히 실험을 한 뒤 본 프로그램에 합치는 방식</a:t>
            </a:r>
            <a:r>
              <a:rPr lang="en-US" altLang="ko-KR" sz="1600" dirty="0"/>
              <a:t>(Merge)</a:t>
            </a:r>
            <a:r>
              <a:rPr lang="ko-KR" altLang="en-US" sz="1600" dirty="0"/>
              <a:t>으로 개발을 진행할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'</a:t>
            </a:r>
            <a:r>
              <a:rPr lang="ko-KR" altLang="en-US" sz="1600" dirty="0"/>
              <a:t>분산</a:t>
            </a:r>
            <a:r>
              <a:rPr lang="en-US" altLang="ko-KR" sz="1600" dirty="0"/>
              <a:t>' </a:t>
            </a:r>
            <a:r>
              <a:rPr lang="ko-KR" altLang="en-US" sz="1600" dirty="0"/>
              <a:t>버전관리이기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인터넷이 연결되지 않은 곳에서도 개발을 진행할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중앙 저장소가 폭파되어도 다시 </a:t>
            </a:r>
            <a:r>
              <a:rPr lang="ko-KR" altLang="en-US" sz="1600" dirty="0" err="1"/>
              <a:t>원상복구할</a:t>
            </a:r>
            <a:r>
              <a:rPr lang="ko-KR" altLang="en-US" sz="1600" dirty="0"/>
              <a:t>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팀 </a:t>
            </a:r>
            <a:r>
              <a:rPr lang="ko-KR" altLang="en-US" sz="1600" dirty="0"/>
              <a:t>프로젝트가 아닌</a:t>
            </a:r>
            <a:r>
              <a:rPr lang="en-US" altLang="ko-KR" sz="1600" dirty="0"/>
              <a:t>, </a:t>
            </a:r>
            <a:r>
              <a:rPr lang="ko-KR" altLang="en-US" sz="1600" dirty="0"/>
              <a:t>개인 프로젝트일지라도 </a:t>
            </a:r>
            <a:r>
              <a:rPr lang="en-US" altLang="ko-KR" sz="1600" dirty="0"/>
              <a:t>GIT</a:t>
            </a:r>
            <a:r>
              <a:rPr lang="ko-KR" altLang="en-US" sz="1600" dirty="0"/>
              <a:t>을 통해 버전 관리를 하면 체계적인 개발이 가능해지고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프로그램이나 패치를 배포하는 과정도 간단해집니다</a:t>
            </a:r>
            <a:r>
              <a:rPr lang="en-US" altLang="ko-KR" sz="1600" dirty="0"/>
              <a:t>. (Pull</a:t>
            </a:r>
            <a:r>
              <a:rPr lang="ko-KR" altLang="en-US" sz="1600" dirty="0"/>
              <a:t>을 통한 업데이트</a:t>
            </a:r>
            <a:r>
              <a:rPr lang="en-US" altLang="ko-KR" sz="1600" dirty="0"/>
              <a:t>, Patch </a:t>
            </a:r>
            <a:r>
              <a:rPr lang="ko-KR" altLang="en-US" sz="1600" dirty="0"/>
              <a:t>파일 배포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36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7748" y="537152"/>
            <a:ext cx="1149511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충돌이 일어난 파일은 </a:t>
            </a:r>
            <a:r>
              <a:rPr lang="en-US" altLang="ko-KR" sz="1600" dirty="0">
                <a:latin typeface="+mn-ea"/>
              </a:rPr>
              <a:t>unmerged </a:t>
            </a:r>
            <a:r>
              <a:rPr lang="ko-KR" altLang="en-US" sz="1600" dirty="0">
                <a:latin typeface="+mn-ea"/>
              </a:rPr>
              <a:t>상태로 </a:t>
            </a:r>
            <a:r>
              <a:rPr lang="ko-KR" altLang="en-US" sz="1600" dirty="0" smtClean="0">
                <a:latin typeface="+mn-ea"/>
              </a:rPr>
              <a:t>표시됩니다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en-US" altLang="ko-KR" sz="1600" dirty="0" err="1">
                <a:latin typeface="+mn-ea"/>
              </a:rPr>
              <a:t>Git</a:t>
            </a:r>
            <a:r>
              <a:rPr lang="ko-KR" altLang="en-US" sz="1600" dirty="0">
                <a:latin typeface="+mn-ea"/>
              </a:rPr>
              <a:t>은 충돌이 난 부분을 표준 형식에 따라 </a:t>
            </a:r>
            <a:r>
              <a:rPr lang="ko-KR" altLang="en-US" sz="1600" dirty="0" smtClean="0">
                <a:latin typeface="+mn-ea"/>
              </a:rPr>
              <a:t>표시해줍니다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그러면 </a:t>
            </a:r>
            <a:r>
              <a:rPr lang="ko-KR" altLang="en-US" sz="1600" dirty="0">
                <a:latin typeface="+mn-ea"/>
              </a:rPr>
              <a:t>개발자는 해당 부분을 수동으로 </a:t>
            </a:r>
            <a:r>
              <a:rPr lang="ko-KR" altLang="en-US" sz="1600" dirty="0" smtClean="0">
                <a:latin typeface="+mn-ea"/>
              </a:rPr>
              <a:t>해결합니다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충돌 난 부분은 아래와 같이 </a:t>
            </a:r>
            <a:r>
              <a:rPr lang="ko-KR" altLang="en-US" sz="1600" dirty="0" smtClean="0">
                <a:latin typeface="+mn-ea"/>
              </a:rPr>
              <a:t>표시됩니다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&lt;&lt;&lt;&lt;&lt;&lt;&lt;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HEAD:index.html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&lt;div id="footer"&gt;contact : email.support@github.com&lt;/div&gt;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=======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&lt;div id="footer"&gt;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please contact us at support@github.com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&gt;&gt;&gt;&gt;&gt;&gt;&gt;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iss53:index.html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======= </a:t>
            </a:r>
            <a:r>
              <a:rPr lang="ko-KR" altLang="en-US" sz="1600" dirty="0">
                <a:latin typeface="+mn-ea"/>
              </a:rPr>
              <a:t>위쪽의 내용은 </a:t>
            </a:r>
            <a:r>
              <a:rPr lang="en-US" altLang="ko-KR" sz="1600" dirty="0">
                <a:latin typeface="+mn-ea"/>
              </a:rPr>
              <a:t>HEAD </a:t>
            </a:r>
            <a:r>
              <a:rPr lang="ko-KR" altLang="en-US" sz="1600" dirty="0">
                <a:latin typeface="+mn-ea"/>
              </a:rPr>
              <a:t>버전</a:t>
            </a:r>
            <a:r>
              <a:rPr lang="en-US" altLang="ko-KR" sz="1600" dirty="0">
                <a:latin typeface="+mn-ea"/>
              </a:rPr>
              <a:t>(merge </a:t>
            </a:r>
            <a:r>
              <a:rPr lang="ko-KR" altLang="en-US" sz="1600" dirty="0">
                <a:latin typeface="+mn-ea"/>
              </a:rPr>
              <a:t>명령을 실행할 때 작업하던 </a:t>
            </a:r>
            <a:r>
              <a:rPr lang="en-US" altLang="ko-KR" sz="1600" dirty="0">
                <a:latin typeface="+mn-ea"/>
              </a:rPr>
              <a:t>master </a:t>
            </a:r>
            <a:r>
              <a:rPr lang="ko-KR" altLang="en-US" sz="1600" dirty="0" err="1">
                <a:latin typeface="+mn-ea"/>
              </a:rPr>
              <a:t>브랜치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의 내용이고 아래쪽은 </a:t>
            </a:r>
            <a:r>
              <a:rPr lang="en-US" altLang="ko-KR" sz="1600" dirty="0">
                <a:latin typeface="+mn-ea"/>
              </a:rPr>
              <a:t>iss53 </a:t>
            </a:r>
            <a:r>
              <a:rPr lang="ko-KR" altLang="en-US" sz="1600" dirty="0" err="1">
                <a:latin typeface="+mn-ea"/>
              </a:rPr>
              <a:t>브랜치의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내용입니다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충돌을 해결하려면 위쪽이나 아래쪽 내용 중에서 고르거나 새로 작성하여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 smtClean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아래는 아예 새로 작성하여 충돌을 해결하는 </a:t>
            </a:r>
            <a:r>
              <a:rPr lang="ko-KR" altLang="en-US" sz="1600" dirty="0" smtClean="0">
                <a:latin typeface="+mn-ea"/>
              </a:rPr>
              <a:t>예제입니다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&lt;div id="footer"&gt;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please contact us at email.support@github.com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충돌한 양쪽에서 조금씩 가져와서 새로 수정했다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그리고 </a:t>
            </a:r>
            <a:r>
              <a:rPr lang="en-US" altLang="ko-KR" sz="1600" dirty="0">
                <a:latin typeface="+mn-ea"/>
              </a:rPr>
              <a:t>&lt;&lt;&lt;&lt;&lt;&lt;&lt;, =======, &gt;&gt;&gt;&gt;&gt;&gt;&gt;</a:t>
            </a:r>
            <a:r>
              <a:rPr lang="ko-KR" altLang="en-US" sz="1600" dirty="0">
                <a:latin typeface="+mn-ea"/>
              </a:rPr>
              <a:t>가 포함된 행을 </a:t>
            </a:r>
            <a:r>
              <a:rPr lang="ko-KR" altLang="en-US" sz="1600" dirty="0" smtClean="0">
                <a:latin typeface="+mn-ea"/>
              </a:rPr>
              <a:t>삭제하였습니다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이렇게 충돌한 부분을 해결하고 </a:t>
            </a:r>
            <a:r>
              <a:rPr lang="en-US" altLang="ko-KR" sz="1600" dirty="0" err="1">
                <a:latin typeface="+mn-ea"/>
              </a:rPr>
              <a:t>git</a:t>
            </a:r>
            <a:r>
              <a:rPr lang="en-US" altLang="ko-KR" sz="1600" dirty="0">
                <a:latin typeface="+mn-ea"/>
              </a:rPr>
              <a:t> add </a:t>
            </a:r>
            <a:r>
              <a:rPr lang="ko-KR" altLang="en-US" sz="1600" dirty="0">
                <a:latin typeface="+mn-ea"/>
              </a:rPr>
              <a:t>명령으로 다시 </a:t>
            </a:r>
            <a:r>
              <a:rPr lang="en-US" altLang="ko-KR" sz="1600" dirty="0" err="1">
                <a:latin typeface="+mn-ea"/>
              </a:rPr>
              <a:t>Git</a:t>
            </a:r>
            <a:r>
              <a:rPr lang="ko-KR" altLang="en-US" sz="1600" dirty="0">
                <a:latin typeface="+mn-ea"/>
              </a:rPr>
              <a:t>에 </a:t>
            </a:r>
            <a:r>
              <a:rPr lang="ko-KR" altLang="en-US" sz="1600" dirty="0" smtClean="0">
                <a:latin typeface="+mn-ea"/>
              </a:rPr>
              <a:t>저장합니다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8252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7. </a:t>
            </a:r>
            <a:r>
              <a:rPr lang="ko-KR" altLang="en-US" b="1" dirty="0" err="1" smtClean="0"/>
              <a:t>리베이스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rebase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6466" y="1856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앞의 “</a:t>
            </a:r>
            <a:r>
              <a:rPr lang="en-US" altLang="ko-KR" sz="2000" dirty="0"/>
              <a:t>Merge </a:t>
            </a:r>
            <a:r>
              <a:rPr lang="ko-KR" altLang="en-US" sz="2000" dirty="0"/>
              <a:t>의 기초” 절에서 살펴본 예제로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다시 </a:t>
            </a:r>
            <a:r>
              <a:rPr lang="ko-KR" altLang="en-US" sz="2000" dirty="0"/>
              <a:t>돌아가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두 개의 나누어진 </a:t>
            </a:r>
            <a:r>
              <a:rPr lang="ko-KR" altLang="en-US" sz="2000" dirty="0" err="1"/>
              <a:t>브랜치의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모습을 </a:t>
            </a:r>
            <a:r>
              <a:rPr lang="ko-KR" altLang="en-US" sz="2000" dirty="0"/>
              <a:t>볼 수 </a:t>
            </a:r>
            <a:r>
              <a:rPr lang="ko-KR" altLang="en-US" sz="2000" dirty="0" smtClean="0"/>
              <a:t>있습니다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합치는 </a:t>
            </a:r>
            <a:r>
              <a:rPr lang="ko-KR" altLang="en-US" sz="2000" dirty="0"/>
              <a:t>가장 쉬운 방법은 앞에서 살펴본 대로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merge </a:t>
            </a:r>
            <a:r>
              <a:rPr lang="ko-KR" altLang="en-US" sz="2000" dirty="0"/>
              <a:t>명령을 사용하는 </a:t>
            </a:r>
            <a:r>
              <a:rPr lang="ko-KR" altLang="en-US" sz="2000" dirty="0" smtClean="0"/>
              <a:t>것입니다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두 </a:t>
            </a:r>
            <a:r>
              <a:rPr lang="ko-KR" altLang="en-US" sz="2000" dirty="0" err="1"/>
              <a:t>브랜치의</a:t>
            </a:r>
            <a:r>
              <a:rPr lang="ko-KR" altLang="en-US" sz="2000" dirty="0"/>
              <a:t> 마지막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두 개</a:t>
            </a:r>
            <a:r>
              <a:rPr lang="en-US" altLang="ko-KR" sz="2000" dirty="0"/>
              <a:t>(C3, C4)</a:t>
            </a:r>
            <a:r>
              <a:rPr lang="ko-KR" altLang="en-US" sz="2000" dirty="0"/>
              <a:t>와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공통 </a:t>
            </a:r>
            <a:r>
              <a:rPr lang="ko-KR" altLang="en-US" sz="2000" dirty="0"/>
              <a:t>조상</a:t>
            </a:r>
            <a:r>
              <a:rPr lang="en-US" altLang="ko-KR" sz="2000" dirty="0"/>
              <a:t>(C2)</a:t>
            </a:r>
            <a:r>
              <a:rPr lang="ko-KR" altLang="en-US" sz="2000" dirty="0"/>
              <a:t>을 사용하는 </a:t>
            </a:r>
            <a:r>
              <a:rPr lang="en-US" altLang="ko-KR" sz="2000" dirty="0"/>
              <a:t>3-way Merge</a:t>
            </a:r>
            <a:r>
              <a:rPr lang="ko-KR" altLang="en-US" sz="2000" dirty="0"/>
              <a:t>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새로운 </a:t>
            </a:r>
            <a:r>
              <a:rPr lang="ko-KR" altLang="en-US" sz="2000" dirty="0" err="1"/>
              <a:t>커밋을</a:t>
            </a:r>
            <a:r>
              <a:rPr lang="ko-KR" altLang="en-US" sz="2000" dirty="0"/>
              <a:t> 만들어 </a:t>
            </a:r>
            <a:r>
              <a:rPr lang="ko-KR" altLang="en-US" sz="2000" dirty="0" smtClean="0"/>
              <a:t>냅니다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22" y="1529300"/>
            <a:ext cx="5226578" cy="250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55" y="4275666"/>
            <a:ext cx="6231753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21695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이 두 </a:t>
            </a:r>
            <a:r>
              <a:rPr lang="ko-KR" altLang="en-US" sz="1800" dirty="0" err="1">
                <a:latin typeface="+mn-ea"/>
              </a:rPr>
              <a:t>브랜치를비슷한</a:t>
            </a:r>
            <a:r>
              <a:rPr lang="ko-KR" altLang="en-US" sz="1800" dirty="0">
                <a:latin typeface="+mn-ea"/>
              </a:rPr>
              <a:t> 결과를 만드는 다른 방식으로</a:t>
            </a:r>
            <a:r>
              <a:rPr lang="en-US" altLang="ko-KR" sz="1800" dirty="0">
                <a:latin typeface="+mn-ea"/>
              </a:rPr>
              <a:t>, C3</a:t>
            </a:r>
            <a:r>
              <a:rPr lang="ko-KR" altLang="en-US" sz="1800" dirty="0">
                <a:latin typeface="+mn-ea"/>
              </a:rPr>
              <a:t>에서 변경된 사항을 </a:t>
            </a:r>
            <a:r>
              <a:rPr lang="en-US" altLang="ko-KR" sz="1800" dirty="0">
                <a:latin typeface="+mn-ea"/>
              </a:rPr>
              <a:t>Patch(Patch)</a:t>
            </a:r>
            <a:r>
              <a:rPr lang="ko-KR" altLang="en-US" sz="1800" dirty="0">
                <a:latin typeface="+mn-ea"/>
              </a:rPr>
              <a:t>로 만들고 이를 다시 </a:t>
            </a:r>
            <a:r>
              <a:rPr lang="en-US" altLang="ko-KR" sz="1800" dirty="0">
                <a:latin typeface="+mn-ea"/>
              </a:rPr>
              <a:t>C4</a:t>
            </a:r>
            <a:r>
              <a:rPr lang="ko-KR" altLang="en-US" sz="1800" dirty="0">
                <a:latin typeface="+mn-ea"/>
              </a:rPr>
              <a:t>에 적용시키는 방법이 </a:t>
            </a:r>
            <a:r>
              <a:rPr lang="ko-KR" altLang="en-US" sz="1800" dirty="0" smtClean="0">
                <a:latin typeface="+mn-ea"/>
              </a:rPr>
              <a:t>있습니다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err="1">
                <a:latin typeface="+mn-ea"/>
              </a:rPr>
              <a:t>Git</a:t>
            </a:r>
            <a:r>
              <a:rPr lang="ko-KR" altLang="en-US" sz="1800" dirty="0">
                <a:latin typeface="+mn-ea"/>
              </a:rPr>
              <a:t>에서는 이런 방식을 </a:t>
            </a:r>
            <a:r>
              <a:rPr lang="en-US" altLang="ko-KR" sz="1800" dirty="0">
                <a:latin typeface="+mn-ea"/>
              </a:rPr>
              <a:t>Rebase</a:t>
            </a:r>
            <a:r>
              <a:rPr lang="ko-KR" altLang="en-US" sz="1800" dirty="0">
                <a:latin typeface="+mn-ea"/>
              </a:rPr>
              <a:t>라고 한다</a:t>
            </a:r>
            <a:r>
              <a:rPr lang="en-US" altLang="ko-KR" sz="1800" dirty="0">
                <a:latin typeface="+mn-ea"/>
              </a:rPr>
              <a:t>. rebase </a:t>
            </a:r>
            <a:r>
              <a:rPr lang="ko-KR" altLang="en-US" sz="1800" dirty="0">
                <a:latin typeface="+mn-ea"/>
              </a:rPr>
              <a:t>명령으로 한 </a:t>
            </a:r>
            <a:r>
              <a:rPr lang="ko-KR" altLang="en-US" sz="1800" dirty="0" err="1">
                <a:latin typeface="+mn-ea"/>
              </a:rPr>
              <a:t>브랜치에서</a:t>
            </a:r>
            <a:r>
              <a:rPr lang="ko-KR" altLang="en-US" sz="1800" dirty="0">
                <a:latin typeface="+mn-ea"/>
              </a:rPr>
              <a:t> 변경된 사항을 다른 </a:t>
            </a:r>
            <a:r>
              <a:rPr lang="ko-KR" altLang="en-US" sz="1800" dirty="0" err="1">
                <a:latin typeface="+mn-ea"/>
              </a:rPr>
              <a:t>브랜치에</a:t>
            </a:r>
            <a:r>
              <a:rPr lang="ko-KR" altLang="en-US" sz="1800" dirty="0">
                <a:latin typeface="+mn-ea"/>
              </a:rPr>
              <a:t> 적용할 수 </a:t>
            </a:r>
            <a:r>
              <a:rPr lang="ko-KR" altLang="en-US" sz="1800" dirty="0" smtClean="0">
                <a:latin typeface="+mn-ea"/>
              </a:rPr>
              <a:t>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위의 예제는 아래와 같은 명령으로 </a:t>
            </a:r>
            <a:r>
              <a:rPr lang="en-US" altLang="ko-KR" sz="1800" dirty="0">
                <a:latin typeface="+mn-ea"/>
              </a:rPr>
              <a:t>Rebase </a:t>
            </a:r>
            <a:r>
              <a:rPr lang="ko-KR" altLang="en-US" sz="1800" dirty="0" smtClean="0">
                <a:latin typeface="+mn-ea"/>
              </a:rPr>
              <a:t>합니다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checkout experiment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8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rebase master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First, rewinding head to replay your work on top of it...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Applying: added staged command</a:t>
            </a:r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실제로 일어나는 일을 설명하자면 일단 두 </a:t>
            </a:r>
            <a:r>
              <a:rPr lang="ko-KR" altLang="en-US" sz="1800" dirty="0" err="1">
                <a:latin typeface="+mn-ea"/>
              </a:rPr>
              <a:t>브랜치가</a:t>
            </a:r>
            <a:r>
              <a:rPr lang="ko-KR" altLang="en-US" sz="1800" dirty="0">
                <a:latin typeface="+mn-ea"/>
              </a:rPr>
              <a:t> 나뉘기 전인 공통 </a:t>
            </a:r>
            <a:r>
              <a:rPr lang="ko-KR" altLang="en-US" sz="1800" dirty="0" err="1">
                <a:latin typeface="+mn-ea"/>
              </a:rPr>
              <a:t>커밋으로</a:t>
            </a:r>
            <a:r>
              <a:rPr lang="ko-KR" altLang="en-US" sz="1800" dirty="0">
                <a:latin typeface="+mn-ea"/>
              </a:rPr>
              <a:t> 이동하고 나서 그 </a:t>
            </a:r>
            <a:r>
              <a:rPr lang="ko-KR" altLang="en-US" sz="1800" dirty="0" err="1">
                <a:latin typeface="+mn-ea"/>
              </a:rPr>
              <a:t>커밋부터</a:t>
            </a:r>
            <a:r>
              <a:rPr lang="ko-KR" altLang="en-US" sz="1800" dirty="0">
                <a:latin typeface="+mn-ea"/>
              </a:rPr>
              <a:t> 지금 </a:t>
            </a:r>
            <a:r>
              <a:rPr lang="en-US" altLang="ko-KR" sz="1800" dirty="0">
                <a:latin typeface="+mn-ea"/>
              </a:rPr>
              <a:t>Checkout </a:t>
            </a:r>
            <a:r>
              <a:rPr lang="ko-KR" altLang="en-US" sz="1800" dirty="0">
                <a:latin typeface="+mn-ea"/>
              </a:rPr>
              <a:t>한 </a:t>
            </a:r>
            <a:r>
              <a:rPr lang="ko-KR" altLang="en-US" sz="1800" dirty="0" err="1">
                <a:latin typeface="+mn-ea"/>
              </a:rPr>
              <a:t>브랜치가</a:t>
            </a:r>
            <a:r>
              <a:rPr lang="ko-KR" altLang="en-US" sz="1800" dirty="0">
                <a:latin typeface="+mn-ea"/>
              </a:rPr>
              <a:t> 가리키는 </a:t>
            </a:r>
            <a:r>
              <a:rPr lang="ko-KR" altLang="en-US" sz="1800" dirty="0" err="1">
                <a:latin typeface="+mn-ea"/>
              </a:rPr>
              <a:t>커밋까지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diff</a:t>
            </a:r>
            <a:r>
              <a:rPr lang="ko-KR" altLang="en-US" sz="1800" dirty="0">
                <a:latin typeface="+mn-ea"/>
              </a:rPr>
              <a:t>를 차례로 만들어 어딘가에 임시로 저장해 </a:t>
            </a:r>
            <a:r>
              <a:rPr lang="ko-KR" altLang="en-US" sz="1800" dirty="0" smtClean="0">
                <a:latin typeface="+mn-ea"/>
              </a:rPr>
              <a:t>놓습니다</a:t>
            </a:r>
            <a:r>
              <a:rPr lang="en-US" altLang="ko-KR" sz="1800" dirty="0">
                <a:latin typeface="+mn-ea"/>
              </a:rPr>
              <a:t>. Rebase </a:t>
            </a:r>
            <a:r>
              <a:rPr lang="ko-KR" altLang="en-US" sz="1800" dirty="0">
                <a:latin typeface="+mn-ea"/>
              </a:rPr>
              <a:t>할 </a:t>
            </a:r>
            <a:r>
              <a:rPr lang="ko-KR" altLang="en-US" sz="1800" dirty="0" err="1">
                <a:latin typeface="+mn-ea"/>
              </a:rPr>
              <a:t>브랜치</a:t>
            </a:r>
            <a:r>
              <a:rPr lang="en-US" altLang="ko-KR" sz="1800" dirty="0" smtClean="0">
                <a:latin typeface="+mn-ea"/>
              </a:rPr>
              <a:t>(experiment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가 합칠 </a:t>
            </a:r>
            <a:r>
              <a:rPr lang="ko-KR" altLang="en-US" sz="1800" dirty="0" err="1">
                <a:latin typeface="+mn-ea"/>
              </a:rPr>
              <a:t>브랜치</a:t>
            </a:r>
            <a:r>
              <a:rPr lang="en-US" altLang="ko-KR" sz="1800" dirty="0" smtClean="0">
                <a:latin typeface="+mn-ea"/>
              </a:rPr>
              <a:t>(master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가 가리키는 </a:t>
            </a:r>
            <a:r>
              <a:rPr lang="ko-KR" altLang="en-US" sz="1800" dirty="0" err="1">
                <a:latin typeface="+mn-ea"/>
              </a:rPr>
              <a:t>커밋을</a:t>
            </a:r>
            <a:r>
              <a:rPr lang="ko-KR" altLang="en-US" sz="1800" dirty="0">
                <a:latin typeface="+mn-ea"/>
              </a:rPr>
              <a:t> 가리키게 하고 아까 저장해 놓았던 변경사항을 차례대로 적용한다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508346"/>
            <a:ext cx="7248698" cy="20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067" y="404311"/>
            <a:ext cx="10795000" cy="5810221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ko-KR" altLang="en-US" sz="2000" dirty="0"/>
              <a:t>그리고 나서 </a:t>
            </a:r>
            <a:r>
              <a:rPr lang="en-US" altLang="ko-KR" sz="2000" dirty="0"/>
              <a:t>master </a:t>
            </a:r>
            <a:r>
              <a:rPr lang="ko-KR" altLang="en-US" sz="2000" dirty="0" err="1"/>
              <a:t>브랜치를</a:t>
            </a:r>
            <a:r>
              <a:rPr lang="ko-KR" altLang="en-US" sz="2000" dirty="0"/>
              <a:t> </a:t>
            </a:r>
            <a:r>
              <a:rPr lang="en-US" altLang="ko-KR" sz="2000" dirty="0"/>
              <a:t>Fast-forward </a:t>
            </a:r>
            <a:r>
              <a:rPr lang="ko-KR" altLang="en-US" sz="2000" dirty="0" smtClean="0"/>
              <a:t>시킵니다</a:t>
            </a:r>
            <a:r>
              <a:rPr lang="en-US" altLang="ko-KR" sz="2000" dirty="0"/>
              <a:t>.</a:t>
            </a:r>
          </a:p>
          <a:p>
            <a:pPr marL="0" indent="0" fontAlgn="base">
              <a:buNone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$ </a:t>
            </a:r>
            <a:r>
              <a:rPr lang="en-US" altLang="ko-KR" sz="2000" dirty="0" err="1">
                <a:solidFill>
                  <a:srgbClr val="C00000"/>
                </a:solidFill>
              </a:rPr>
              <a:t>git</a:t>
            </a:r>
            <a:r>
              <a:rPr lang="en-US" altLang="ko-KR" sz="2000" dirty="0">
                <a:solidFill>
                  <a:srgbClr val="C00000"/>
                </a:solidFill>
              </a:rPr>
              <a:t> checkout master</a:t>
            </a: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$ </a:t>
            </a:r>
            <a:r>
              <a:rPr lang="en-US" altLang="ko-KR" sz="2000" dirty="0" err="1">
                <a:solidFill>
                  <a:srgbClr val="C00000"/>
                </a:solidFill>
              </a:rPr>
              <a:t>git</a:t>
            </a:r>
            <a:r>
              <a:rPr lang="en-US" altLang="ko-KR" sz="2000" dirty="0">
                <a:solidFill>
                  <a:srgbClr val="C00000"/>
                </a:solidFill>
              </a:rPr>
              <a:t> merge </a:t>
            </a:r>
            <a:r>
              <a:rPr lang="en-US" altLang="ko-KR" sz="2000" dirty="0" smtClean="0">
                <a:solidFill>
                  <a:srgbClr val="C00000"/>
                </a:solidFill>
              </a:rPr>
              <a:t>experiment</a:t>
            </a:r>
          </a:p>
          <a:p>
            <a:pPr marL="0" indent="0" fontAlgn="base">
              <a:buNone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2000" dirty="0" smtClean="0"/>
              <a:t>C4</a:t>
            </a:r>
            <a:r>
              <a:rPr lang="en-US" altLang="ko-KR" sz="2000" dirty="0"/>
              <a:t>'</a:t>
            </a:r>
            <a:r>
              <a:rPr lang="ko-KR" altLang="en-US" sz="2000" dirty="0"/>
              <a:t>로 표시된 </a:t>
            </a:r>
            <a:r>
              <a:rPr lang="ko-KR" altLang="en-US" sz="2000" dirty="0" err="1"/>
              <a:t>커밋에서의</a:t>
            </a:r>
            <a:r>
              <a:rPr lang="ko-KR" altLang="en-US" sz="2000" dirty="0"/>
              <a:t> 내용은 </a:t>
            </a:r>
            <a:r>
              <a:rPr lang="en-US" altLang="ko-KR" sz="2000" dirty="0"/>
              <a:t>Merge </a:t>
            </a:r>
            <a:r>
              <a:rPr lang="ko-KR" altLang="en-US" sz="2000" dirty="0"/>
              <a:t>예제에서 살펴본 </a:t>
            </a:r>
            <a:r>
              <a:rPr lang="en-US" altLang="ko-KR" sz="2000" dirty="0"/>
              <a:t>C5 </a:t>
            </a:r>
            <a:r>
              <a:rPr lang="ko-KR" altLang="en-US" sz="2000" dirty="0" err="1"/>
              <a:t>커밋에서의</a:t>
            </a:r>
            <a:r>
              <a:rPr lang="ko-KR" altLang="en-US" sz="2000" dirty="0"/>
              <a:t> 내용과 같을 </a:t>
            </a:r>
            <a:r>
              <a:rPr lang="ko-KR" altLang="en-US" sz="2000" dirty="0" smtClean="0"/>
              <a:t>것입니다</a:t>
            </a:r>
            <a:r>
              <a:rPr lang="en-US" altLang="ko-KR" sz="2000" dirty="0" smtClean="0"/>
              <a:t>.</a:t>
            </a:r>
          </a:p>
          <a:p>
            <a:pPr marL="0" indent="0" fontAlgn="base">
              <a:buNone/>
            </a:pPr>
            <a:r>
              <a:rPr lang="en-US" altLang="ko-KR" sz="2000" dirty="0" smtClean="0"/>
              <a:t>Merge </a:t>
            </a:r>
            <a:r>
              <a:rPr lang="ko-KR" altLang="en-US" sz="2000" dirty="0"/>
              <a:t>이든 </a:t>
            </a:r>
            <a:r>
              <a:rPr lang="en-US" altLang="ko-KR" sz="2000" dirty="0"/>
              <a:t>Rebase </a:t>
            </a:r>
            <a:r>
              <a:rPr lang="ko-KR" altLang="en-US" sz="2000" dirty="0"/>
              <a:t>든 둘 다 합치는 관점에서는 서로 다를 게 </a:t>
            </a:r>
            <a:r>
              <a:rPr lang="ko-KR" altLang="en-US" sz="2000" dirty="0" smtClean="0"/>
              <a:t>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</a:t>
            </a:r>
            <a:r>
              <a:rPr lang="en-US" altLang="ko-KR" sz="2000" dirty="0"/>
              <a:t>, Rebase</a:t>
            </a:r>
            <a:r>
              <a:rPr lang="ko-KR" altLang="en-US" sz="2000" dirty="0"/>
              <a:t>가 좀 더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깨끗한 </a:t>
            </a:r>
            <a:r>
              <a:rPr lang="ko-KR" altLang="en-US" sz="2000" dirty="0" err="1"/>
              <a:t>히스토리를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만듭니다</a:t>
            </a:r>
            <a:r>
              <a:rPr lang="en-US" altLang="ko-KR" sz="2000" dirty="0"/>
              <a:t>. Rebase </a:t>
            </a:r>
            <a:r>
              <a:rPr lang="ko-KR" altLang="en-US" sz="2000" dirty="0"/>
              <a:t>한 </a:t>
            </a:r>
            <a:r>
              <a:rPr lang="ko-KR" altLang="en-US" sz="2000" dirty="0" err="1"/>
              <a:t>브랜치의</a:t>
            </a:r>
            <a:r>
              <a:rPr lang="ko-KR" altLang="en-US" sz="2000" dirty="0"/>
              <a:t> </a:t>
            </a:r>
            <a:r>
              <a:rPr lang="en-US" altLang="ko-KR" sz="2000" dirty="0"/>
              <a:t>Log</a:t>
            </a:r>
            <a:r>
              <a:rPr lang="ko-KR" altLang="en-US" sz="2000" dirty="0"/>
              <a:t>를 살펴보면 </a:t>
            </a:r>
            <a:r>
              <a:rPr lang="ko-KR" altLang="en-US" sz="2000" dirty="0" err="1"/>
              <a:t>히스토리가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선형입니다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일을 </a:t>
            </a:r>
            <a:r>
              <a:rPr lang="ko-KR" altLang="en-US" sz="2000" dirty="0"/>
              <a:t>병렬로 동시에 진행해도 </a:t>
            </a:r>
            <a:r>
              <a:rPr lang="en-US" altLang="ko-KR" sz="2000" dirty="0"/>
              <a:t>Rebase </a:t>
            </a:r>
            <a:r>
              <a:rPr lang="ko-KR" altLang="en-US" sz="2000" dirty="0"/>
              <a:t>하고 나면 모든 작업이 차례대로 수행된 것처럼 </a:t>
            </a:r>
            <a:r>
              <a:rPr lang="ko-KR" altLang="en-US" sz="2000" dirty="0" smtClean="0"/>
              <a:t>보입니다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797975"/>
            <a:ext cx="10051889" cy="28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5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Rebase</a:t>
            </a:r>
            <a:r>
              <a:rPr lang="ko-KR" altLang="en-US" b="1" dirty="0" smtClean="0"/>
              <a:t>의 위험성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817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Rebase</a:t>
            </a:r>
            <a:r>
              <a:rPr lang="ko-KR" altLang="en-US" dirty="0"/>
              <a:t>가 장점이 많은 기능이지만 단점이 없는 것은 아니니 조심해야 </a:t>
            </a:r>
            <a:r>
              <a:rPr lang="ko-KR" altLang="en-US" dirty="0" smtClean="0"/>
              <a:t>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그 </a:t>
            </a:r>
            <a:r>
              <a:rPr lang="ko-KR" altLang="en-US" dirty="0"/>
              <a:t>주의사항은 아래 한 문장으로 표현할 수 </a:t>
            </a:r>
            <a:r>
              <a:rPr lang="ko-KR" altLang="en-US" dirty="0" smtClean="0"/>
              <a:t>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solidFill>
                  <a:srgbClr val="0070C0"/>
                </a:solidFill>
              </a:rPr>
              <a:t>이미 공개 저장소에 </a:t>
            </a:r>
            <a:r>
              <a:rPr lang="en-US" altLang="ko-KR" dirty="0">
                <a:solidFill>
                  <a:srgbClr val="0070C0"/>
                </a:solidFill>
              </a:rPr>
              <a:t>Push </a:t>
            </a:r>
            <a:r>
              <a:rPr lang="ko-KR" altLang="en-US" dirty="0">
                <a:solidFill>
                  <a:srgbClr val="0070C0"/>
                </a:solidFill>
              </a:rPr>
              <a:t>한 </a:t>
            </a:r>
            <a:r>
              <a:rPr lang="ko-KR" altLang="en-US" dirty="0" err="1">
                <a:solidFill>
                  <a:srgbClr val="0070C0"/>
                </a:solidFill>
              </a:rPr>
              <a:t>커밋을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Rebase </a:t>
            </a:r>
            <a:r>
              <a:rPr lang="ko-KR" altLang="en-US" dirty="0">
                <a:solidFill>
                  <a:srgbClr val="0070C0"/>
                </a:solidFill>
              </a:rPr>
              <a:t>하지 마라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 지침만 지키면 </a:t>
            </a:r>
            <a:r>
              <a:rPr lang="en-US" altLang="ko-KR" dirty="0"/>
              <a:t>Rebase</a:t>
            </a:r>
            <a:r>
              <a:rPr lang="ko-KR" altLang="en-US" dirty="0"/>
              <a:t>를 하는 데 문제 될 게 </a:t>
            </a:r>
            <a:r>
              <a:rPr lang="ko-KR" altLang="en-US" dirty="0" smtClean="0"/>
              <a:t>없습니다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주의사항을 지키지 않으면 사람들에게 욕을 먹을 </a:t>
            </a:r>
            <a:r>
              <a:rPr lang="ko-KR" altLang="en-US" dirty="0" smtClean="0"/>
              <a:t>것입니다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Rebase</a:t>
            </a:r>
            <a:r>
              <a:rPr lang="ko-KR" altLang="en-US" dirty="0"/>
              <a:t>는 기존의 </a:t>
            </a:r>
            <a:r>
              <a:rPr lang="ko-KR" altLang="en-US" dirty="0" err="1"/>
              <a:t>커밋을</a:t>
            </a:r>
            <a:r>
              <a:rPr lang="ko-KR" altLang="en-US" dirty="0"/>
              <a:t> 그대로 사용하는 것이 아니라 내용은 같지만 다른 </a:t>
            </a:r>
            <a:r>
              <a:rPr lang="ko-KR" altLang="en-US" dirty="0" err="1"/>
              <a:t>커밋을</a:t>
            </a:r>
            <a:r>
              <a:rPr lang="ko-KR" altLang="en-US" dirty="0"/>
              <a:t> 새로 </a:t>
            </a:r>
            <a:r>
              <a:rPr lang="ko-KR" altLang="en-US" dirty="0" smtClean="0"/>
              <a:t>만듭니다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새 </a:t>
            </a:r>
            <a:r>
              <a:rPr lang="ko-KR" altLang="en-US" dirty="0" err="1"/>
              <a:t>커밋을</a:t>
            </a:r>
            <a:r>
              <a:rPr lang="ko-KR" altLang="en-US" dirty="0"/>
              <a:t> 서버에 </a:t>
            </a:r>
            <a:r>
              <a:rPr lang="en-US" altLang="ko-KR" dirty="0"/>
              <a:t>Push </a:t>
            </a:r>
            <a:r>
              <a:rPr lang="ko-KR" altLang="en-US" dirty="0"/>
              <a:t>하고 동료 중 누군가가 그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해서 작업을 한다고 하자</a:t>
            </a:r>
            <a:r>
              <a:rPr lang="en-US" altLang="ko-KR" dirty="0"/>
              <a:t>. </a:t>
            </a:r>
            <a:r>
              <a:rPr lang="ko-KR" altLang="en-US" dirty="0"/>
              <a:t>그런데 그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rebase</a:t>
            </a:r>
            <a:r>
              <a:rPr lang="ko-KR" altLang="en-US" dirty="0"/>
              <a:t>로 바꿔서 </a:t>
            </a:r>
            <a:r>
              <a:rPr lang="en-US" altLang="ko-KR" dirty="0"/>
              <a:t>Push </a:t>
            </a:r>
            <a:r>
              <a:rPr lang="ko-KR" altLang="en-US" dirty="0"/>
              <a:t>해버리면 동료가 다시 </a:t>
            </a:r>
            <a:r>
              <a:rPr lang="en-US" altLang="ko-KR" dirty="0"/>
              <a:t>Push </a:t>
            </a:r>
            <a:r>
              <a:rPr lang="ko-KR" altLang="en-US" dirty="0"/>
              <a:t>했을 때 동료는 다시 </a:t>
            </a:r>
            <a:r>
              <a:rPr lang="en-US" altLang="ko-KR" dirty="0"/>
              <a:t>Merge </a:t>
            </a:r>
            <a:r>
              <a:rPr lang="ko-KR" altLang="en-US" dirty="0"/>
              <a:t>해야 </a:t>
            </a:r>
            <a:r>
              <a:rPr lang="ko-KR" altLang="en-US" dirty="0" smtClean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그리고 동료가 다시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Merge </a:t>
            </a:r>
            <a:r>
              <a:rPr lang="ko-KR" altLang="en-US" dirty="0"/>
              <a:t>한 내용을 </a:t>
            </a:r>
            <a:r>
              <a:rPr lang="en-US" altLang="ko-KR" dirty="0"/>
              <a:t>Pull </a:t>
            </a:r>
            <a:r>
              <a:rPr lang="ko-KR" altLang="en-US" dirty="0"/>
              <a:t>하면 내 코드는 정말 엉망이 </a:t>
            </a:r>
            <a:r>
              <a:rPr lang="ko-KR" altLang="en-US" dirty="0" smtClean="0"/>
              <a:t>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7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71211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 smtClean="0"/>
              <a:t>8. </a:t>
            </a:r>
            <a:r>
              <a:rPr lang="ko-KR" altLang="en-US" sz="3600" b="1" dirty="0" smtClean="0"/>
              <a:t>복구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9" y="869420"/>
            <a:ext cx="10515600" cy="539871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600" dirty="0"/>
              <a:t>개발 도중에는 코드가 엉켜서 도저히 나아가기 힘든 상황에 놓이기도 합니다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r>
              <a:rPr lang="ko-KR" altLang="en-US" sz="1600" dirty="0" smtClean="0"/>
              <a:t>이럴 </a:t>
            </a:r>
            <a:r>
              <a:rPr lang="ko-KR" altLang="en-US" sz="1600" dirty="0"/>
              <a:t>때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을 사용해 과거의 코드를 다시 가져올 수 있습니다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checkout [&lt;</a:t>
            </a:r>
            <a:r>
              <a:rPr lang="ko-KR" altLang="en-US" sz="1600" dirty="0" err="1">
                <a:solidFill>
                  <a:srgbClr val="C00000"/>
                </a:solidFill>
              </a:rPr>
              <a:t>커밋</a:t>
            </a:r>
            <a:r>
              <a:rPr lang="ko-KR" altLang="en-US" sz="1600" dirty="0">
                <a:solidFill>
                  <a:srgbClr val="C00000"/>
                </a:solidFill>
              </a:rPr>
              <a:t> 이름</a:t>
            </a:r>
            <a:r>
              <a:rPr lang="en-US" altLang="ko-KR" sz="1600" dirty="0">
                <a:solidFill>
                  <a:srgbClr val="C00000"/>
                </a:solidFill>
              </a:rPr>
              <a:t>&gt;] -- &lt;</a:t>
            </a:r>
            <a:r>
              <a:rPr lang="ko-KR" altLang="en-US" sz="1600" dirty="0">
                <a:solidFill>
                  <a:srgbClr val="C00000"/>
                </a:solidFill>
              </a:rPr>
              <a:t>파일 명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en-US" altLang="ko-KR" sz="1600" dirty="0" smtClean="0"/>
              <a:t>[]</a:t>
            </a:r>
            <a:r>
              <a:rPr lang="ko-KR" altLang="en-US" sz="1600" dirty="0"/>
              <a:t>는 생략 가능한 부분입니다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커밋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이름을 생략하면</a:t>
            </a:r>
            <a:r>
              <a:rPr lang="en-US" altLang="ko-KR" sz="1600" dirty="0"/>
              <a:t>, </a:t>
            </a:r>
            <a:r>
              <a:rPr lang="ko-KR" altLang="en-US" sz="1600" dirty="0"/>
              <a:t>현재 </a:t>
            </a:r>
            <a:r>
              <a:rPr lang="ko-KR" altLang="en-US" sz="1600" dirty="0" err="1" smtClean="0"/>
              <a:t>가리키는중인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커밋</a:t>
            </a:r>
            <a:r>
              <a:rPr lang="en-US" altLang="ko-KR" sz="1600" dirty="0"/>
              <a:t>(HEAD)</a:t>
            </a:r>
            <a:r>
              <a:rPr lang="ko-KR" altLang="en-US" sz="1600" dirty="0"/>
              <a:t>을 사용합니다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r>
              <a:rPr lang="ko-KR" altLang="en-US" sz="1600" dirty="0" err="1"/>
              <a:t>커밋</a:t>
            </a:r>
            <a:r>
              <a:rPr lang="ko-KR" altLang="en-US" sz="1600" dirty="0"/>
              <a:t> 이름은 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log</a:t>
            </a:r>
            <a:r>
              <a:rPr lang="ko-KR" altLang="en-US" sz="1600" dirty="0"/>
              <a:t>를 하면 나오는 </a:t>
            </a:r>
            <a:r>
              <a:rPr lang="ko-KR" altLang="en-US" sz="1600" dirty="0" err="1"/>
              <a:t>커밋의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해시값입니다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r>
              <a:rPr lang="ko-KR" altLang="en-US" sz="1600" dirty="0" smtClean="0"/>
              <a:t>전부 </a:t>
            </a:r>
            <a:r>
              <a:rPr lang="ko-KR" altLang="en-US" sz="1600" dirty="0"/>
              <a:t>다 적을 필요는 없고 앞에 네 글자만 적어도 대부분 됩니다</a:t>
            </a:r>
            <a:r>
              <a:rPr lang="en-US" altLang="ko-KR" sz="1600" dirty="0" smtClean="0"/>
              <a:t>.</a:t>
            </a:r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r>
              <a:rPr lang="ko-KR" altLang="en-US" sz="1600" dirty="0" err="1"/>
              <a:t>해시값</a:t>
            </a:r>
            <a:r>
              <a:rPr lang="ko-KR" altLang="en-US" sz="1600" dirty="0"/>
              <a:t> 말고 </a:t>
            </a:r>
            <a:r>
              <a:rPr lang="en-US" altLang="ko-KR" sz="1600" dirty="0"/>
              <a:t>branch </a:t>
            </a:r>
            <a:r>
              <a:rPr lang="ko-KR" altLang="en-US" sz="1600" dirty="0"/>
              <a:t>이름도 가능합니다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r>
              <a:rPr lang="ko-KR" altLang="en-US" sz="1600" dirty="0" smtClean="0"/>
              <a:t>그 </a:t>
            </a:r>
            <a:r>
              <a:rPr lang="ko-KR" altLang="en-US" sz="1600" dirty="0"/>
              <a:t>외에 </a:t>
            </a:r>
            <a:r>
              <a:rPr lang="en-US" altLang="ko-KR" sz="1600" dirty="0"/>
              <a:t>HEAD</a:t>
            </a:r>
            <a:r>
              <a:rPr lang="ko-KR" altLang="en-US" sz="1600" dirty="0"/>
              <a:t>라는 상수도 사용할 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현재 </a:t>
            </a:r>
            <a:r>
              <a:rPr lang="ko-KR" altLang="en-US" sz="1600" dirty="0" smtClean="0"/>
              <a:t>가리키고 </a:t>
            </a:r>
            <a:r>
              <a:rPr lang="ko-KR" altLang="en-US" sz="1600" dirty="0"/>
              <a:t>있는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말합니다</a:t>
            </a:r>
            <a:r>
              <a:rPr lang="en-US" altLang="ko-KR" sz="1600" dirty="0" smtClean="0"/>
              <a:t>.</a:t>
            </a:r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r>
              <a:rPr lang="ko-KR" altLang="en-US" sz="1600" dirty="0" err="1"/>
              <a:t>커밋</a:t>
            </a:r>
            <a:r>
              <a:rPr lang="ko-KR" altLang="en-US" sz="1600" dirty="0"/>
              <a:t> 이름 뒤에 </a:t>
            </a:r>
            <a:r>
              <a:rPr lang="en-US" altLang="ko-KR" sz="1600" dirty="0"/>
              <a:t>^</a:t>
            </a:r>
            <a:r>
              <a:rPr lang="ko-KR" altLang="en-US" sz="1600" dirty="0"/>
              <a:t>를 붙이면 그 </a:t>
            </a:r>
            <a:r>
              <a:rPr lang="ko-KR" altLang="en-US" sz="1600" dirty="0" err="1"/>
              <a:t>커밋의</a:t>
            </a:r>
            <a:r>
              <a:rPr lang="ko-KR" altLang="en-US" sz="1600" dirty="0"/>
              <a:t> 부모</a:t>
            </a:r>
            <a:r>
              <a:rPr lang="en-US" altLang="ko-KR" sz="1600" dirty="0"/>
              <a:t>(</a:t>
            </a:r>
            <a:r>
              <a:rPr lang="ko-KR" altLang="en-US" sz="1600" dirty="0"/>
              <a:t>바로 전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의미하고</a:t>
            </a:r>
            <a:r>
              <a:rPr lang="en-US" altLang="ko-KR" sz="1600" dirty="0"/>
              <a:t>,</a:t>
            </a:r>
          </a:p>
          <a:p>
            <a:pPr marL="0" indent="0" fontAlgn="base">
              <a:buNone/>
            </a:pPr>
            <a:r>
              <a:rPr lang="en-US" altLang="ko-KR" sz="1600" dirty="0" smtClean="0"/>
              <a:t>~&lt;</a:t>
            </a:r>
            <a:r>
              <a:rPr lang="ko-KR" altLang="en-US" sz="1600" dirty="0"/>
              <a:t>숫자</a:t>
            </a:r>
            <a:r>
              <a:rPr lang="en-US" altLang="ko-KR" sz="1600" dirty="0"/>
              <a:t>&gt;</a:t>
            </a:r>
            <a:r>
              <a:rPr lang="ko-KR" altLang="en-US" sz="1600" dirty="0"/>
              <a:t>를 붙이면 그 </a:t>
            </a:r>
            <a:r>
              <a:rPr lang="ko-KR" altLang="en-US" sz="1600" dirty="0" err="1"/>
              <a:t>커밋의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/>
              <a:t>숫자</a:t>
            </a:r>
            <a:r>
              <a:rPr lang="en-US" altLang="ko-KR" sz="1600" dirty="0"/>
              <a:t>&gt;</a:t>
            </a:r>
            <a:r>
              <a:rPr lang="ko-KR" altLang="en-US" sz="1600" dirty="0"/>
              <a:t>번째 부모</a:t>
            </a:r>
            <a:r>
              <a:rPr lang="en-US" altLang="ko-KR" sz="1600" dirty="0"/>
              <a:t>(</a:t>
            </a:r>
            <a:r>
              <a:rPr lang="ko-KR" altLang="en-US" sz="1600" dirty="0"/>
              <a:t>전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의미합니다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r>
              <a:rPr lang="ko-KR" altLang="en-US" sz="1600" dirty="0" smtClean="0"/>
              <a:t> 예를 </a:t>
            </a:r>
            <a:r>
              <a:rPr lang="ko-KR" altLang="en-US" sz="1600" dirty="0"/>
              <a:t>들어 최근 커밋한 </a:t>
            </a:r>
            <a:r>
              <a:rPr lang="en-US" altLang="ko-KR" sz="1600" dirty="0"/>
              <a:t>a.txt</a:t>
            </a:r>
            <a:r>
              <a:rPr lang="ko-KR" altLang="en-US" sz="1600" dirty="0"/>
              <a:t>로 복구하고 싶다면</a:t>
            </a:r>
            <a:r>
              <a:rPr lang="ko-KR" altLang="en-US" sz="1600" dirty="0">
                <a:solidFill>
                  <a:srgbClr val="C00000"/>
                </a:solidFill>
              </a:rPr>
              <a:t> </a:t>
            </a:r>
            <a:r>
              <a:rPr lang="en-US" altLang="ko-KR" sz="1600" dirty="0" err="1">
                <a:solidFill>
                  <a:srgbClr val="C00000"/>
                </a:solidFill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</a:rPr>
              <a:t> checkout -- a.txt</a:t>
            </a:r>
            <a:r>
              <a:rPr lang="ko-KR" altLang="en-US" sz="1600" dirty="0"/>
              <a:t>라고 적으면 됩니다</a:t>
            </a:r>
            <a:r>
              <a:rPr lang="en-US" altLang="ko-KR" sz="1600" dirty="0" smtClean="0"/>
              <a:t>.</a:t>
            </a:r>
          </a:p>
          <a:p>
            <a:pPr marL="0" indent="0" fontAlgn="base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/>
              <a:t>f5d4 </a:t>
            </a:r>
            <a:r>
              <a:rPr lang="ko-KR" altLang="en-US" sz="1600" dirty="0" err="1"/>
              <a:t>커밋때의</a:t>
            </a:r>
            <a:r>
              <a:rPr lang="ko-KR" altLang="en-US" sz="1600" dirty="0"/>
              <a:t> 모든 파일을 가져오고 싶다면</a:t>
            </a:r>
            <a:r>
              <a:rPr lang="ko-KR" altLang="en-US" sz="1600" dirty="0">
                <a:solidFill>
                  <a:srgbClr val="C00000"/>
                </a:solidFill>
              </a:rPr>
              <a:t> </a:t>
            </a:r>
            <a:r>
              <a:rPr lang="en-US" altLang="ko-KR" sz="1600" dirty="0" err="1">
                <a:solidFill>
                  <a:srgbClr val="C00000"/>
                </a:solidFill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</a:rPr>
              <a:t> checkout f5d4 -- *</a:t>
            </a:r>
            <a:r>
              <a:rPr lang="ko-KR" altLang="en-US" sz="1600" dirty="0"/>
              <a:t>라고 적으면 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9711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2940" y="338204"/>
            <a:ext cx="10515600" cy="592644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600" dirty="0" err="1"/>
              <a:t>커밋</a:t>
            </a:r>
            <a:r>
              <a:rPr lang="ko-KR" altLang="en-US" sz="1600" dirty="0"/>
              <a:t> 자체를 취소하고 싶을 경우도 있습니다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dirty="0" smtClean="0"/>
              <a:t>  - </a:t>
            </a:r>
            <a:r>
              <a:rPr lang="ko-KR" altLang="en-US" sz="1600" dirty="0"/>
              <a:t>방금 한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수정하고 싶을 경우</a:t>
            </a:r>
          </a:p>
          <a:p>
            <a:pPr marL="0" indent="0" fontAlgn="base">
              <a:buNone/>
            </a:pP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commit </a:t>
            </a:r>
            <a:r>
              <a:rPr lang="en-US" altLang="ko-KR" sz="1600" dirty="0" smtClean="0">
                <a:solidFill>
                  <a:srgbClr val="C00000"/>
                </a:solidFill>
              </a:rPr>
              <a:t>–amend</a:t>
            </a:r>
          </a:p>
          <a:p>
            <a:pPr marL="0" indent="0" fontAlgn="base">
              <a:buNone/>
            </a:pP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메시지를 </a:t>
            </a:r>
            <a:r>
              <a:rPr lang="ko-KR" altLang="en-US" sz="1600" dirty="0"/>
              <a:t>잘못 적었거나</a:t>
            </a:r>
            <a:r>
              <a:rPr lang="en-US" altLang="ko-KR" sz="1600" dirty="0"/>
              <a:t>, </a:t>
            </a:r>
            <a:r>
              <a:rPr lang="ko-KR" altLang="en-US" sz="1600" dirty="0"/>
              <a:t>깜빡하고 </a:t>
            </a:r>
            <a:r>
              <a:rPr lang="en-US" altLang="ko-KR" sz="1600" dirty="0"/>
              <a:t>add</a:t>
            </a:r>
            <a:r>
              <a:rPr lang="ko-KR" altLang="en-US" sz="1600" dirty="0"/>
              <a:t>하지 못한 파일이 있거나 할 때</a:t>
            </a:r>
            <a:r>
              <a:rPr lang="en-US" altLang="ko-KR" sz="1600" dirty="0"/>
              <a:t>,</a:t>
            </a:r>
          </a:p>
          <a:p>
            <a:pPr marL="0" indent="0" fontAlgn="base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</a:rPr>
              <a:t> add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하고나서</a:t>
            </a:r>
            <a:r>
              <a:rPr lang="ko-KR" altLang="en-US" sz="1600" dirty="0"/>
              <a:t> </a:t>
            </a:r>
            <a:r>
              <a:rPr lang="en-US" altLang="ko-KR" sz="1600" dirty="0" err="1">
                <a:solidFill>
                  <a:srgbClr val="C00000"/>
                </a:solidFill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</a:rPr>
              <a:t> commit --amend -m &lt;</a:t>
            </a:r>
            <a:r>
              <a:rPr lang="ko-KR" altLang="en-US" sz="1600" dirty="0">
                <a:solidFill>
                  <a:srgbClr val="C00000"/>
                </a:solidFill>
              </a:rPr>
              <a:t>새 메시지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  <a:r>
              <a:rPr lang="ko-KR" altLang="en-US" sz="1600" dirty="0"/>
              <a:t>를 적으면 방금 했던 </a:t>
            </a:r>
            <a:r>
              <a:rPr lang="ko-KR" altLang="en-US" sz="1600" dirty="0" err="1"/>
              <a:t>커밋이</a:t>
            </a:r>
            <a:r>
              <a:rPr lang="ko-KR" altLang="en-US" sz="1600" dirty="0"/>
              <a:t> 수정됩니다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자체를 취소하고 싶은 경우</a:t>
            </a:r>
          </a:p>
          <a:p>
            <a:pPr marL="0" indent="0" fontAlgn="base">
              <a:buNone/>
            </a:pP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reset &lt;</a:t>
            </a:r>
            <a:r>
              <a:rPr lang="ko-KR" altLang="en-US" sz="1600" dirty="0">
                <a:solidFill>
                  <a:srgbClr val="C00000"/>
                </a:solidFill>
              </a:rPr>
              <a:t>돌아갈 </a:t>
            </a:r>
            <a:r>
              <a:rPr lang="ko-KR" altLang="en-US" sz="1600" dirty="0" err="1">
                <a:solidFill>
                  <a:srgbClr val="C00000"/>
                </a:solidFill>
              </a:rPr>
              <a:t>커밋</a:t>
            </a:r>
            <a:r>
              <a:rPr lang="ko-KR" altLang="en-US" sz="1600" dirty="0">
                <a:solidFill>
                  <a:srgbClr val="C00000"/>
                </a:solidFill>
              </a:rPr>
              <a:t> 이름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  <a:endParaRPr lang="ko-KR" altLang="en-US" sz="16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revert &lt;</a:t>
            </a:r>
            <a:r>
              <a:rPr lang="ko-KR" altLang="en-US" sz="1600" dirty="0">
                <a:solidFill>
                  <a:srgbClr val="C00000"/>
                </a:solidFill>
              </a:rPr>
              <a:t>취소할 </a:t>
            </a:r>
            <a:r>
              <a:rPr lang="ko-KR" altLang="en-US" sz="1600" dirty="0" err="1">
                <a:solidFill>
                  <a:srgbClr val="C00000"/>
                </a:solidFill>
              </a:rPr>
              <a:t>커밋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  <a:endParaRPr lang="ko-KR" altLang="en-US" sz="16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ko-KR" altLang="en-US" sz="16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/>
              <a:t>reset</a:t>
            </a:r>
            <a:r>
              <a:rPr lang="ko-KR" altLang="en-US" sz="1600" dirty="0"/>
              <a:t>과 </a:t>
            </a:r>
            <a:r>
              <a:rPr lang="en-US" altLang="ko-KR" sz="1600" dirty="0"/>
              <a:t>revert</a:t>
            </a:r>
            <a:r>
              <a:rPr lang="ko-KR" altLang="en-US" sz="1600" dirty="0"/>
              <a:t>의 작동 방식은 조금 다릅니다</a:t>
            </a:r>
            <a:r>
              <a:rPr lang="en-US" altLang="ko-KR" sz="1600" dirty="0"/>
              <a:t>. reset</a:t>
            </a:r>
            <a:r>
              <a:rPr lang="ko-KR" altLang="en-US" sz="1600" dirty="0"/>
              <a:t>은 돌아갈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이름으로 적은 </a:t>
            </a:r>
            <a:r>
              <a:rPr lang="ko-KR" altLang="en-US" sz="1600" dirty="0" err="1"/>
              <a:t>커밋으로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롤백합니다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r>
              <a:rPr lang="ko-KR" altLang="en-US" sz="1600" dirty="0" smtClean="0"/>
              <a:t>   바로 </a:t>
            </a:r>
            <a:r>
              <a:rPr lang="ko-KR" altLang="en-US" sz="1600" dirty="0"/>
              <a:t>전으로 돌아가려면 </a:t>
            </a:r>
            <a:r>
              <a:rPr lang="en-US" altLang="ko-KR" sz="1600" dirty="0" err="1">
                <a:solidFill>
                  <a:srgbClr val="C00000"/>
                </a:solidFill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</a:rPr>
              <a:t> reset HEAD^</a:t>
            </a:r>
            <a:r>
              <a:rPr lang="ko-KR" altLang="en-US" sz="1600" dirty="0"/>
              <a:t>나</a:t>
            </a:r>
            <a:r>
              <a:rPr lang="ko-KR" altLang="en-US" sz="1600" dirty="0">
                <a:solidFill>
                  <a:srgbClr val="C00000"/>
                </a:solidFill>
              </a:rPr>
              <a:t> </a:t>
            </a:r>
            <a:r>
              <a:rPr lang="en-US" altLang="ko-KR" sz="1600" dirty="0" err="1">
                <a:solidFill>
                  <a:srgbClr val="C00000"/>
                </a:solidFill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</a:rPr>
              <a:t> reset HEAD~1</a:t>
            </a:r>
            <a:r>
              <a:rPr lang="ko-KR" altLang="en-US" sz="1600" dirty="0"/>
              <a:t>을 적으면 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dirty="0" smtClean="0"/>
              <a:t>revert</a:t>
            </a:r>
            <a:r>
              <a:rPr lang="ko-KR" altLang="en-US" sz="1600" dirty="0"/>
              <a:t>는 취소할 </a:t>
            </a:r>
            <a:r>
              <a:rPr lang="ko-KR" altLang="en-US" sz="1600" dirty="0" err="1"/>
              <a:t>커밋의</a:t>
            </a:r>
            <a:r>
              <a:rPr lang="ko-KR" altLang="en-US" sz="1600" dirty="0"/>
              <a:t> 변경 내용을 정확히 거꾸로 수행한 새로운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만듭니다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r>
              <a:rPr lang="ko-KR" altLang="en-US" sz="1600" dirty="0" smtClean="0"/>
              <a:t>   결과적으로는 </a:t>
            </a:r>
            <a:r>
              <a:rPr lang="ko-KR" altLang="en-US" sz="1600" dirty="0"/>
              <a:t>둘 다 커밋하기 전 상태로 돌아갑니다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r>
              <a:rPr lang="ko-KR" altLang="en-US" sz="1600" dirty="0" smtClean="0"/>
              <a:t>   대신 </a:t>
            </a:r>
            <a:r>
              <a:rPr lang="en-US" altLang="ko-KR" sz="1600" dirty="0"/>
              <a:t>reset</a:t>
            </a:r>
            <a:r>
              <a:rPr lang="ko-KR" altLang="en-US" sz="1600" dirty="0"/>
              <a:t>은 커밋했던 </a:t>
            </a:r>
            <a:r>
              <a:rPr lang="ko-KR" altLang="en-US" sz="1600" dirty="0" err="1"/>
              <a:t>히스토리가</a:t>
            </a:r>
            <a:r>
              <a:rPr lang="ko-KR" altLang="en-US" sz="1600" dirty="0"/>
              <a:t> 남지 않을 수도 있습니다</a:t>
            </a:r>
            <a:r>
              <a:rPr lang="en-US" altLang="ko-KR" sz="1600" dirty="0"/>
              <a:t>.</a:t>
            </a:r>
          </a:p>
          <a:p>
            <a:pPr marL="0" indent="0" fontAlgn="base">
              <a:buNone/>
            </a:pPr>
            <a:r>
              <a:rPr lang="en-US" altLang="ko-KR" sz="1600" dirty="0" smtClean="0"/>
              <a:t>   revert</a:t>
            </a:r>
            <a:r>
              <a:rPr lang="ko-KR" altLang="en-US" sz="1600" dirty="0"/>
              <a:t>는 커밋했던 </a:t>
            </a:r>
            <a:r>
              <a:rPr lang="ko-KR" altLang="en-US" sz="1600" dirty="0" err="1"/>
              <a:t>히스토리가</a:t>
            </a:r>
            <a:r>
              <a:rPr lang="ko-KR" altLang="en-US" sz="1600" dirty="0"/>
              <a:t> 남습니다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8694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9.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stash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339"/>
            <a:ext cx="10515600" cy="4949411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6400" dirty="0"/>
              <a:t>작업 도중에 커밋하지 않고 다른 </a:t>
            </a:r>
            <a:r>
              <a:rPr lang="ko-KR" altLang="en-US" sz="6400" dirty="0" err="1"/>
              <a:t>브랜치로</a:t>
            </a:r>
            <a:r>
              <a:rPr lang="ko-KR" altLang="en-US" sz="6400" dirty="0"/>
              <a:t> 이동하고 싶다거나 새로 </a:t>
            </a:r>
            <a:r>
              <a:rPr lang="en-US" altLang="ko-KR" sz="6400" dirty="0"/>
              <a:t>pull</a:t>
            </a:r>
            <a:r>
              <a:rPr lang="ko-KR" altLang="en-US" sz="6400" dirty="0"/>
              <a:t>하고 싶다거나 </a:t>
            </a:r>
            <a:r>
              <a:rPr lang="en-US" altLang="ko-KR" sz="6400" dirty="0"/>
              <a:t>merge</a:t>
            </a:r>
            <a:r>
              <a:rPr lang="ko-KR" altLang="en-US" sz="6400" dirty="0"/>
              <a:t>해야하는 경우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6400" dirty="0" smtClean="0"/>
              <a:t>커밋하지 </a:t>
            </a:r>
            <a:r>
              <a:rPr lang="ko-KR" altLang="en-US" sz="6400" dirty="0"/>
              <a:t>않은 파일들이 남아있으면 에러를 내면서 커밋하거나 </a:t>
            </a:r>
            <a:r>
              <a:rPr lang="en-US" altLang="ko-KR" sz="6400" dirty="0"/>
              <a:t>Stash</a:t>
            </a:r>
            <a:r>
              <a:rPr lang="ko-KR" altLang="en-US" sz="6400" dirty="0"/>
              <a:t>하라는 말이 나옵니다</a:t>
            </a:r>
            <a:r>
              <a:rPr lang="en-US" altLang="ko-KR" sz="6400" dirty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6400" dirty="0" smtClean="0"/>
              <a:t>아직 </a:t>
            </a:r>
            <a:r>
              <a:rPr lang="ko-KR" altLang="en-US" sz="6400" dirty="0" err="1"/>
              <a:t>커밋을</a:t>
            </a:r>
            <a:r>
              <a:rPr lang="ko-KR" altLang="en-US" sz="6400" dirty="0"/>
              <a:t> 할 상황이 아닌 경우 </a:t>
            </a:r>
            <a:r>
              <a:rPr lang="en-US" altLang="ko-KR" sz="6400" dirty="0"/>
              <a:t>Stash</a:t>
            </a:r>
            <a:r>
              <a:rPr lang="ko-KR" altLang="en-US" sz="6400" dirty="0"/>
              <a:t>를 해서 지금까지의 작업을 잠시 백업하고 마지막 </a:t>
            </a:r>
            <a:r>
              <a:rPr lang="ko-KR" altLang="en-US" sz="6400" dirty="0" err="1"/>
              <a:t>커밋</a:t>
            </a:r>
            <a:r>
              <a:rPr lang="ko-KR" altLang="en-US" sz="6400" dirty="0"/>
              <a:t> 상황으로 </a:t>
            </a:r>
            <a:endParaRPr lang="en-US" altLang="ko-KR" sz="64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6400" dirty="0" smtClean="0"/>
              <a:t>돌려놓을 </a:t>
            </a:r>
            <a:r>
              <a:rPr lang="ko-KR" altLang="en-US" sz="6400" dirty="0"/>
              <a:t>수 있습니다</a:t>
            </a:r>
            <a:r>
              <a:rPr lang="en-US" altLang="ko-KR" sz="6400" dirty="0" smtClean="0"/>
              <a:t>.</a:t>
            </a:r>
            <a:r>
              <a:rPr lang="en-US" altLang="ko-KR" sz="6400" dirty="0"/>
              <a:t/>
            </a:r>
            <a:br>
              <a:rPr lang="en-US" altLang="ko-KR" sz="6400" dirty="0"/>
            </a:br>
            <a:r>
              <a:rPr lang="en-US" altLang="ko-KR" sz="6400" dirty="0" smtClean="0"/>
              <a:t> 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6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64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6400" dirty="0" smtClean="0">
                <a:solidFill>
                  <a:srgbClr val="C00000"/>
                </a:solidFill>
              </a:rPr>
              <a:t> </a:t>
            </a:r>
            <a:r>
              <a:rPr lang="en-US" altLang="ko-KR" sz="6400" dirty="0">
                <a:solidFill>
                  <a:srgbClr val="C00000"/>
                </a:solidFill>
              </a:rPr>
              <a:t>stash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64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6400" dirty="0" smtClean="0"/>
              <a:t>stash</a:t>
            </a:r>
            <a:r>
              <a:rPr lang="ko-KR" altLang="en-US" sz="6400" dirty="0"/>
              <a:t>를 하게 되면 지금까지 작업한 내용은 모두 사라집니다</a:t>
            </a:r>
            <a:r>
              <a:rPr lang="en-US" altLang="ko-KR" sz="6400" dirty="0"/>
              <a:t>. </a:t>
            </a:r>
            <a:endParaRPr lang="en-US" altLang="ko-KR" sz="64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6400" dirty="0" smtClean="0"/>
              <a:t>그 </a:t>
            </a:r>
            <a:r>
              <a:rPr lang="ko-KR" altLang="en-US" sz="6400" dirty="0"/>
              <a:t>다음 </a:t>
            </a:r>
            <a:r>
              <a:rPr lang="ko-KR" altLang="en-US" sz="6400" dirty="0" err="1"/>
              <a:t>브랜치를</a:t>
            </a:r>
            <a:r>
              <a:rPr lang="ko-KR" altLang="en-US" sz="6400" dirty="0"/>
              <a:t> 옮기거나 </a:t>
            </a:r>
            <a:r>
              <a:rPr lang="en-US" altLang="ko-KR" sz="6400" dirty="0"/>
              <a:t>pull, merge </a:t>
            </a:r>
            <a:r>
              <a:rPr lang="ko-KR" altLang="en-US" sz="6400" dirty="0"/>
              <a:t>등을 합니다</a:t>
            </a:r>
            <a:r>
              <a:rPr lang="en-US" altLang="ko-KR" sz="6400" dirty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6400" dirty="0"/>
              <a:t>할 일을 끝내고 다시 작업하던 내용을 복구하고자 할 경우에는 </a:t>
            </a:r>
            <a:r>
              <a:rPr lang="en-US" altLang="ko-KR" sz="6400" dirty="0"/>
              <a:t>stash pop</a:t>
            </a:r>
            <a:r>
              <a:rPr lang="ko-KR" altLang="en-US" sz="6400" dirty="0"/>
              <a:t>을 하면 됩니다</a:t>
            </a:r>
            <a:r>
              <a:rPr lang="en-US" altLang="ko-KR" sz="6400" dirty="0" smtClean="0"/>
              <a:t>.</a:t>
            </a:r>
            <a:r>
              <a:rPr lang="en-US" altLang="ko-KR" sz="6400" dirty="0"/>
              <a:t/>
            </a:r>
            <a:br>
              <a:rPr lang="en-US" altLang="ko-KR" sz="6400" dirty="0"/>
            </a:br>
            <a:endParaRPr lang="en-US" altLang="ko-KR" sz="64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6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64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6400" dirty="0" smtClean="0">
                <a:solidFill>
                  <a:srgbClr val="C00000"/>
                </a:solidFill>
              </a:rPr>
              <a:t> </a:t>
            </a:r>
            <a:r>
              <a:rPr lang="en-US" altLang="ko-KR" sz="6400" dirty="0">
                <a:solidFill>
                  <a:srgbClr val="C00000"/>
                </a:solidFill>
              </a:rPr>
              <a:t>stash </a:t>
            </a:r>
            <a:r>
              <a:rPr lang="en-US" altLang="ko-KR" sz="6400" dirty="0" smtClean="0">
                <a:solidFill>
                  <a:srgbClr val="C00000"/>
                </a:solidFill>
              </a:rPr>
              <a:t>pop</a:t>
            </a:r>
            <a:r>
              <a:rPr lang="ko-KR" altLang="en-US" sz="6400" dirty="0"/>
              <a:t/>
            </a:r>
            <a:br>
              <a:rPr lang="ko-KR" altLang="en-US" sz="6400" dirty="0"/>
            </a:br>
            <a:endParaRPr lang="en-US" altLang="ko-KR" sz="64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6400" dirty="0" smtClean="0"/>
              <a:t>그러면 </a:t>
            </a:r>
            <a:r>
              <a:rPr lang="en-US" altLang="ko-KR" sz="6400" dirty="0"/>
              <a:t>stash</a:t>
            </a:r>
            <a:r>
              <a:rPr lang="ko-KR" altLang="en-US" sz="6400" dirty="0"/>
              <a:t>했던 파일들이 복구됩니다</a:t>
            </a:r>
            <a:r>
              <a:rPr lang="en-US" altLang="ko-KR" sz="6400" dirty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014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165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10. submodule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0232"/>
            <a:ext cx="10515600" cy="5461348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ko-KR" altLang="en-US" sz="5600" dirty="0"/>
              <a:t>한 프로젝트에서 다른 프로젝트의 파일들을 사용한다면 </a:t>
            </a:r>
            <a:r>
              <a:rPr lang="en-US" altLang="ko-KR" sz="5600" dirty="0"/>
              <a:t>submodule </a:t>
            </a:r>
            <a:r>
              <a:rPr lang="ko-KR" altLang="en-US" sz="5600" dirty="0"/>
              <a:t>기능을 사용할 수 있습니다</a:t>
            </a:r>
            <a:r>
              <a:rPr lang="en-US" altLang="ko-KR" sz="5600" dirty="0" smtClean="0"/>
              <a:t>.</a:t>
            </a:r>
            <a:endParaRPr lang="en-US" altLang="ko-KR" sz="5600" dirty="0"/>
          </a:p>
          <a:p>
            <a:pPr marL="0" indent="0" fontAlgn="base">
              <a:buNone/>
            </a:pPr>
            <a:r>
              <a:rPr lang="en-US" altLang="ko-KR" sz="60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5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5600" dirty="0" smtClean="0">
                <a:solidFill>
                  <a:srgbClr val="C00000"/>
                </a:solidFill>
              </a:rPr>
              <a:t> </a:t>
            </a:r>
            <a:r>
              <a:rPr lang="en-US" altLang="ko-KR" sz="5600" dirty="0">
                <a:solidFill>
                  <a:srgbClr val="C00000"/>
                </a:solidFill>
              </a:rPr>
              <a:t>submodule add &lt;</a:t>
            </a:r>
            <a:r>
              <a:rPr lang="ko-KR" altLang="en-US" sz="5600" dirty="0">
                <a:solidFill>
                  <a:srgbClr val="C00000"/>
                </a:solidFill>
              </a:rPr>
              <a:t>프로젝트 경로</a:t>
            </a:r>
            <a:r>
              <a:rPr lang="en-US" altLang="ko-KR" sz="5600" dirty="0">
                <a:solidFill>
                  <a:srgbClr val="C00000"/>
                </a:solidFill>
              </a:rPr>
              <a:t>&gt; &lt;</a:t>
            </a:r>
            <a:r>
              <a:rPr lang="ko-KR" altLang="en-US" sz="5600" dirty="0">
                <a:solidFill>
                  <a:srgbClr val="C00000"/>
                </a:solidFill>
              </a:rPr>
              <a:t>지정할 이름</a:t>
            </a:r>
            <a:r>
              <a:rPr lang="en-US" altLang="ko-KR" sz="5600" dirty="0" smtClean="0">
                <a:solidFill>
                  <a:srgbClr val="C00000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ko-KR" altLang="en-US" sz="5600" dirty="0"/>
              <a:t/>
            </a:r>
            <a:br>
              <a:rPr lang="ko-KR" altLang="en-US" sz="5600" dirty="0"/>
            </a:br>
            <a:endParaRPr lang="ko-KR" altLang="en-US" sz="5600" dirty="0"/>
          </a:p>
          <a:p>
            <a:pPr marL="0" indent="0" fontAlgn="base">
              <a:buNone/>
            </a:pPr>
            <a:r>
              <a:rPr lang="ko-KR" altLang="en-US" sz="5600" dirty="0"/>
              <a:t>프로젝트 </a:t>
            </a:r>
            <a:r>
              <a:rPr lang="ko-KR" altLang="en-US" sz="5600"/>
              <a:t>경로는 </a:t>
            </a:r>
            <a:r>
              <a:rPr lang="ko-KR" altLang="en-US" sz="5600" smtClean="0"/>
              <a:t>원격 </a:t>
            </a:r>
            <a:r>
              <a:rPr lang="ko-KR" altLang="en-US" sz="5600" smtClean="0"/>
              <a:t>저장소의 </a:t>
            </a:r>
            <a:r>
              <a:rPr lang="ko-KR" altLang="en-US" sz="5600" dirty="0"/>
              <a:t>경로도 가능합니다</a:t>
            </a:r>
            <a:r>
              <a:rPr lang="en-US" altLang="ko-KR" sz="5600" dirty="0"/>
              <a:t>.</a:t>
            </a:r>
          </a:p>
          <a:p>
            <a:pPr marL="0" indent="0" fontAlgn="base">
              <a:buNone/>
            </a:pPr>
            <a:r>
              <a:rPr lang="ko-KR" altLang="en-US" sz="5600" dirty="0" smtClean="0"/>
              <a:t>성공적으로 </a:t>
            </a:r>
            <a:r>
              <a:rPr lang="en-US" altLang="ko-KR" sz="5600" dirty="0"/>
              <a:t>submodule</a:t>
            </a:r>
            <a:r>
              <a:rPr lang="ko-KR" altLang="en-US" sz="5600" dirty="0"/>
              <a:t>이 생성되면 지정한 이름으로 된 디렉토리와 </a:t>
            </a:r>
            <a:r>
              <a:rPr lang="en-US" altLang="ko-KR" sz="5600" dirty="0"/>
              <a:t>.</a:t>
            </a:r>
            <a:r>
              <a:rPr lang="en-US" altLang="ko-KR" sz="5600" dirty="0" err="1"/>
              <a:t>gitmodules</a:t>
            </a:r>
            <a:r>
              <a:rPr lang="ko-KR" altLang="en-US" sz="5600" dirty="0"/>
              <a:t>파일이 생깁니다</a:t>
            </a:r>
            <a:r>
              <a:rPr lang="en-US" altLang="ko-KR" sz="5600" dirty="0"/>
              <a:t>.</a:t>
            </a:r>
          </a:p>
          <a:p>
            <a:pPr marL="0" indent="0" fontAlgn="base">
              <a:buNone/>
            </a:pPr>
            <a:r>
              <a:rPr lang="ko-KR" altLang="en-US" sz="5600" dirty="0" smtClean="0"/>
              <a:t>디렉토리에는 </a:t>
            </a:r>
            <a:r>
              <a:rPr lang="ko-KR" altLang="en-US" sz="5600" dirty="0"/>
              <a:t>경로로 지정한 프로젝트와 </a:t>
            </a:r>
            <a:r>
              <a:rPr lang="en-US" altLang="ko-KR" sz="5600" dirty="0"/>
              <a:t>.</a:t>
            </a:r>
            <a:r>
              <a:rPr lang="en-US" altLang="ko-KR" sz="5600" dirty="0" err="1"/>
              <a:t>git</a:t>
            </a:r>
            <a:r>
              <a:rPr lang="ko-KR" altLang="en-US" sz="5600" dirty="0"/>
              <a:t>파일이 들어갑니다</a:t>
            </a:r>
            <a:r>
              <a:rPr lang="en-US" altLang="ko-KR" sz="5600" dirty="0"/>
              <a:t>.</a:t>
            </a:r>
          </a:p>
          <a:p>
            <a:pPr marL="0" indent="0" fontAlgn="base">
              <a:buNone/>
            </a:pPr>
            <a:r>
              <a:rPr lang="en-US" altLang="ko-KR" sz="5600" dirty="0"/>
              <a:t/>
            </a:r>
            <a:br>
              <a:rPr lang="en-US" altLang="ko-KR" sz="5600" dirty="0"/>
            </a:br>
            <a:endParaRPr lang="en-US" altLang="ko-KR" sz="5600" dirty="0"/>
          </a:p>
          <a:p>
            <a:pPr marL="0" indent="0" fontAlgn="base">
              <a:buNone/>
            </a:pPr>
            <a:r>
              <a:rPr lang="ko-KR" altLang="en-US" sz="5600" dirty="0"/>
              <a:t>프로젝트를 </a:t>
            </a:r>
            <a:r>
              <a:rPr lang="en-US" altLang="ko-KR" sz="5600" dirty="0"/>
              <a:t>pull </a:t>
            </a:r>
            <a:r>
              <a:rPr lang="ko-KR" altLang="en-US" sz="5600" dirty="0"/>
              <a:t>해서 </a:t>
            </a:r>
            <a:r>
              <a:rPr lang="en-US" altLang="ko-KR" sz="5600" dirty="0"/>
              <a:t>.</a:t>
            </a:r>
            <a:r>
              <a:rPr lang="en-US" altLang="ko-KR" sz="5600" dirty="0" err="1"/>
              <a:t>gitmodule</a:t>
            </a:r>
            <a:r>
              <a:rPr lang="ko-KR" altLang="en-US" sz="5600" dirty="0"/>
              <a:t>이 변경되면 </a:t>
            </a:r>
            <a:r>
              <a:rPr lang="en-US" altLang="ko-KR" sz="5600" dirty="0"/>
              <a:t>submodule </a:t>
            </a:r>
            <a:r>
              <a:rPr lang="ko-KR" altLang="en-US" sz="5600" dirty="0"/>
              <a:t>을 </a:t>
            </a:r>
            <a:r>
              <a:rPr lang="en-US" altLang="ko-KR" sz="5600" dirty="0"/>
              <a:t>update</a:t>
            </a:r>
            <a:r>
              <a:rPr lang="ko-KR" altLang="en-US" sz="5600" dirty="0"/>
              <a:t>해야합니다</a:t>
            </a:r>
            <a:r>
              <a:rPr lang="en-US" altLang="ko-KR" sz="5600" dirty="0"/>
              <a:t>.</a:t>
            </a:r>
          </a:p>
          <a:p>
            <a:pPr marL="0" indent="0" fontAlgn="base">
              <a:buNone/>
            </a:pPr>
            <a:r>
              <a:rPr lang="ko-KR" altLang="en-US" sz="5600" dirty="0" smtClean="0"/>
              <a:t>프로젝트를 </a:t>
            </a:r>
            <a:r>
              <a:rPr lang="en-US" altLang="ko-KR" sz="5600" dirty="0"/>
              <a:t>pull </a:t>
            </a:r>
            <a:r>
              <a:rPr lang="ko-KR" altLang="en-US" sz="5600" dirty="0"/>
              <a:t>해도 </a:t>
            </a:r>
            <a:r>
              <a:rPr lang="en-US" altLang="ko-KR" sz="5600" dirty="0"/>
              <a:t>submodule</a:t>
            </a:r>
            <a:r>
              <a:rPr lang="ko-KR" altLang="en-US" sz="5600" dirty="0"/>
              <a:t>은 </a:t>
            </a:r>
            <a:r>
              <a:rPr lang="en-US" altLang="ko-KR" sz="5600" dirty="0"/>
              <a:t>pull </a:t>
            </a:r>
            <a:r>
              <a:rPr lang="ko-KR" altLang="en-US" sz="5600" dirty="0"/>
              <a:t>되지 않기 때문입니다</a:t>
            </a:r>
            <a:r>
              <a:rPr lang="en-US" altLang="ko-KR" sz="5600" dirty="0" smtClean="0"/>
              <a:t>.</a:t>
            </a:r>
            <a:endParaRPr lang="en-US" altLang="ko-KR" sz="5600" dirty="0"/>
          </a:p>
          <a:p>
            <a:pPr marL="0" indent="0" fontAlgn="base">
              <a:buNone/>
            </a:pPr>
            <a:r>
              <a:rPr lang="en-US" altLang="ko-KR" sz="60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5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5600" dirty="0" smtClean="0">
                <a:solidFill>
                  <a:srgbClr val="C00000"/>
                </a:solidFill>
              </a:rPr>
              <a:t> </a:t>
            </a:r>
            <a:r>
              <a:rPr lang="en-US" altLang="ko-KR" sz="5600" dirty="0">
                <a:solidFill>
                  <a:srgbClr val="C00000"/>
                </a:solidFill>
              </a:rPr>
              <a:t>submodule </a:t>
            </a:r>
            <a:r>
              <a:rPr lang="en-US" altLang="ko-KR" sz="5600" dirty="0" smtClean="0">
                <a:solidFill>
                  <a:srgbClr val="C00000"/>
                </a:solidFill>
              </a:rPr>
              <a:t>update</a:t>
            </a:r>
            <a:r>
              <a:rPr lang="ko-KR" altLang="en-US" sz="5600" dirty="0"/>
              <a:t/>
            </a:r>
            <a:br>
              <a:rPr lang="ko-KR" altLang="en-US" sz="5600" dirty="0"/>
            </a:br>
            <a:endParaRPr lang="en-US" altLang="ko-KR" sz="5600" dirty="0" smtClean="0"/>
          </a:p>
          <a:p>
            <a:pPr marL="0" indent="0" fontAlgn="base">
              <a:buNone/>
            </a:pPr>
            <a:endParaRPr lang="ko-KR" altLang="en-US" sz="5600" dirty="0"/>
          </a:p>
          <a:p>
            <a:pPr marL="0" indent="0" fontAlgn="base">
              <a:buNone/>
            </a:pPr>
            <a:r>
              <a:rPr lang="ko-KR" altLang="en-US" sz="5600" dirty="0"/>
              <a:t>프로젝트를 처음 </a:t>
            </a:r>
            <a:r>
              <a:rPr lang="en-US" altLang="ko-KR" sz="5600" dirty="0"/>
              <a:t>pull</a:t>
            </a:r>
            <a:r>
              <a:rPr lang="ko-KR" altLang="en-US" sz="5600" dirty="0"/>
              <a:t>받은 쪽의 경우 </a:t>
            </a:r>
            <a:r>
              <a:rPr lang="en-US" altLang="ko-KR" sz="5600" dirty="0"/>
              <a:t>submodule </a:t>
            </a:r>
            <a:r>
              <a:rPr lang="ko-KR" altLang="en-US" sz="5600" dirty="0"/>
              <a:t>폴더는 텅 비어있습니다</a:t>
            </a:r>
            <a:r>
              <a:rPr lang="en-US" altLang="ko-KR" sz="5600" dirty="0"/>
              <a:t>. </a:t>
            </a:r>
            <a:endParaRPr lang="en-US" altLang="ko-KR" sz="5600" dirty="0" smtClean="0"/>
          </a:p>
          <a:p>
            <a:pPr marL="0" indent="0" fontAlgn="base">
              <a:buNone/>
            </a:pPr>
            <a:r>
              <a:rPr lang="en-US" altLang="ko-KR" sz="5600" dirty="0" smtClean="0"/>
              <a:t>submodule</a:t>
            </a:r>
            <a:r>
              <a:rPr lang="ko-KR" altLang="en-US" sz="5600" dirty="0"/>
              <a:t>을 내려 받으려면 다음 명령어를 치면 됩니다</a:t>
            </a:r>
            <a:r>
              <a:rPr lang="en-US" altLang="ko-KR" sz="5600" dirty="0" smtClean="0"/>
              <a:t>.</a:t>
            </a:r>
          </a:p>
          <a:p>
            <a:pPr marL="0" indent="0" fontAlgn="base">
              <a:buNone/>
            </a:pPr>
            <a:r>
              <a:rPr lang="en-US" altLang="ko-KR" sz="5600" dirty="0" smtClean="0"/>
              <a:t>  </a:t>
            </a:r>
            <a:r>
              <a:rPr lang="en-US" altLang="ko-KR" sz="5600" dirty="0"/>
              <a:t/>
            </a:r>
            <a:br>
              <a:rPr lang="en-US" altLang="ko-KR" sz="5600" dirty="0"/>
            </a:br>
            <a:r>
              <a:rPr lang="en-US" altLang="ko-KR" sz="60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5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5600" dirty="0" smtClean="0">
                <a:solidFill>
                  <a:srgbClr val="C00000"/>
                </a:solidFill>
              </a:rPr>
              <a:t> </a:t>
            </a:r>
            <a:r>
              <a:rPr lang="en-US" altLang="ko-KR" sz="5600" dirty="0">
                <a:solidFill>
                  <a:srgbClr val="C00000"/>
                </a:solidFill>
              </a:rPr>
              <a:t>submodule </a:t>
            </a:r>
            <a:r>
              <a:rPr lang="en-US" altLang="ko-KR" sz="5600" dirty="0" err="1">
                <a:solidFill>
                  <a:srgbClr val="C00000"/>
                </a:solidFill>
              </a:rPr>
              <a:t>init</a:t>
            </a:r>
            <a:endParaRPr lang="ko-KR" altLang="en-US" sz="56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r>
              <a:rPr lang="en-US" altLang="ko-KR" sz="60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5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5600" dirty="0" smtClean="0">
                <a:solidFill>
                  <a:srgbClr val="C00000"/>
                </a:solidFill>
              </a:rPr>
              <a:t> </a:t>
            </a:r>
            <a:r>
              <a:rPr lang="en-US" altLang="ko-KR" sz="5600" dirty="0">
                <a:solidFill>
                  <a:srgbClr val="C00000"/>
                </a:solidFill>
              </a:rPr>
              <a:t>submodule update</a:t>
            </a:r>
            <a:endParaRPr lang="ko-KR" altLang="en-US" sz="5600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919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466" y="12713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smtClean="0"/>
              <a:t>명령어 정리</a:t>
            </a:r>
            <a:endParaRPr lang="ko-KR" altLang="en-US" b="1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40761"/>
            <a:ext cx="10515600" cy="55707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init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깃 저장소를 초기화한다. 저장소나 디렉토리 안에서 이 명령을 실행하기 전까지는 그냥 일반 폴더이다.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이것을 입력한 후에야 추가적인 깃 명령어들을 줄 수 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config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configure”의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준말, 처음에 깃을 설정할 때 가장 유용하다.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help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명령어를 잊어버렸다? 커맨드 라인에 이걸 타이핑하면 21개의 가장 많이 사용하는 깃 명령어들이 나타난다.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좀 더 자세하게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help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init”이나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다른 용어를 타이핑하여 특정 깃 명령어를 사용하고 설정하는 법을 이해할 수도 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status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저장소 상태를 체크. 어떤 화일이 저장소 안에 있는지,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커밋이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필요한 변경사항이 있는지,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현재 저장소의 어떤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브랜치에서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작업하고 있는지 등을 볼 수 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add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이 명령이 저장소에 새 화일들을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추가하진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않는다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. 대신, 깃이 새 화일들을 지켜보게 한다. 화일을 추가하면,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깃의 저장소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스냅샷”에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포함된다.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commit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깃의 가장 중요한 명령어. 어떤 변경사항이라도 만든 후, 저장소의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스냅샷”을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찍기 위해 이것을 입력한다.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보통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commit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Message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hear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.” 형식으로 사용한다.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-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은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명령어의 그 다음 부분을 메시지로 읽어야 한다는 것을 말한다.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branch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여러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협업자와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작업하고 자신만의 변경을 원한다? 이 명령어는 새로운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브랜치를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만들고,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자신만의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변경사항과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화일 추가 등의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커밋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타임라인을 만든다. 당신의 제목이 명령어 다음에 온다. 새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브랜치를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cats”로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부르고 싶으면,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branch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cats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타이핑한다.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checkout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글자 그대로, 현재 위치하고 있지 않은 저장소를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체크아웃”할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수 있다.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이것은 체크하길 원하는 저장소로 옮겨가게 해주는 탐색 명령이다.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master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브랜치를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들여다 보고 싶으면, 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checkout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master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사용할 수 있고,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checkout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cats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또 다른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브랜치를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들여다 볼 수 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merge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브랜치에서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작업을 끝내고, 모든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협업자가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볼 수 있는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master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브랜치로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병합할 수 있다. 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merge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cats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는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cats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”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브랜치에서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만든 모든 변경사항을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master로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추가한다.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push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로컬 컴퓨터에서 작업하고 당신의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커밋을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깃허브에서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온라인으로도 볼 수 있기를 원한다면, 이 명령어로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깃허브에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변경사항을 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push”한다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git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pull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로컬 컴퓨터에서 작업할 때, 작업하고 있는 저장소의 최신 버전을 원하면, 이 명령어로 깃허브로부터 변경사항을 다운로드한다(“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pull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”).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0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2126" y="590593"/>
            <a:ext cx="3845490" cy="69626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작업한 내용을 </a:t>
            </a:r>
            <a:r>
              <a:rPr lang="ko-KR" altLang="en-US" b="1" dirty="0">
                <a:solidFill>
                  <a:srgbClr val="C00000"/>
                </a:solidFill>
              </a:rPr>
              <a:t>스테이지</a:t>
            </a:r>
            <a:r>
              <a:rPr lang="ko-KR" altLang="en-US" dirty="0"/>
              <a:t>에 올려서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>
                <a:solidFill>
                  <a:srgbClr val="C00000"/>
                </a:solidFill>
              </a:rPr>
              <a:t>로컬 </a:t>
            </a:r>
            <a:r>
              <a:rPr lang="ko-KR" altLang="en-US" b="1" dirty="0">
                <a:solidFill>
                  <a:srgbClr val="C00000"/>
                </a:solidFill>
              </a:rPr>
              <a:t>저장소</a:t>
            </a:r>
            <a:r>
              <a:rPr lang="ko-KR" altLang="en-US" dirty="0"/>
              <a:t>에 커밋하고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이를</a:t>
            </a:r>
            <a:r>
              <a:rPr lang="ko-KR" altLang="en-US" dirty="0"/>
              <a:t> </a:t>
            </a:r>
            <a:r>
              <a:rPr lang="ko-KR" altLang="en-US" b="1" dirty="0" err="1">
                <a:solidFill>
                  <a:srgbClr val="C00000"/>
                </a:solidFill>
              </a:rPr>
              <a:t>푸시</a:t>
            </a:r>
            <a:r>
              <a:rPr lang="ko-KR" altLang="en-US" dirty="0" err="1"/>
              <a:t>해서</a:t>
            </a:r>
            <a:r>
              <a:rPr lang="ko-KR" altLang="en-US" dirty="0"/>
              <a:t> </a:t>
            </a:r>
            <a:r>
              <a:rPr lang="ko-KR" altLang="en-US" b="1" dirty="0">
                <a:solidFill>
                  <a:srgbClr val="C00000"/>
                </a:solidFill>
              </a:rPr>
              <a:t>원격 저장소</a:t>
            </a:r>
            <a:r>
              <a:rPr lang="ko-KR" altLang="en-US" dirty="0"/>
              <a:t>로 보낸다</a:t>
            </a:r>
            <a:r>
              <a:rPr lang="en-US" altLang="ko-KR" dirty="0"/>
              <a:t>."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04" y="365125"/>
            <a:ext cx="7672718" cy="59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참고할만한 사이트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https://git-scm.com/book/ko/v1/%</a:t>
            </a:r>
            <a:r>
              <a:rPr lang="en-US" altLang="ko-KR" dirty="0" smtClean="0">
                <a:hlinkClick r:id="rId2"/>
              </a:rPr>
              <a:t>EC%8B%9C%EC%9E%91%ED%95%98%EA%B8%B0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backlogtool.com/git-guide/kr/intro/intro1_1.html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egloos.zum.com/riniblog/v/1024993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tuwlab.com/ece/22202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93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저장소</a:t>
            </a:r>
            <a:r>
              <a:rPr lang="en-US" altLang="ko-KR" b="1" dirty="0" smtClean="0"/>
              <a:t>(repository)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330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소스코드가 </a:t>
            </a:r>
            <a:r>
              <a:rPr lang="ko-KR" altLang="en-US" dirty="0"/>
              <a:t>저장되어 있는 여러 개의 </a:t>
            </a:r>
            <a:r>
              <a:rPr lang="ko-KR" altLang="en-US" dirty="0" err="1"/>
              <a:t>브랜치</a:t>
            </a:r>
            <a:r>
              <a:rPr lang="en-US" altLang="ko-KR" dirty="0"/>
              <a:t>(Branch)</a:t>
            </a:r>
            <a:r>
              <a:rPr lang="ko-KR" altLang="en-US" dirty="0"/>
              <a:t>들이 모여 있는 </a:t>
            </a:r>
            <a:r>
              <a:rPr lang="ko-KR" altLang="en-US" dirty="0" err="1"/>
              <a:t>디스크상의</a:t>
            </a:r>
            <a:r>
              <a:rPr lang="ko-KR" altLang="en-US" dirty="0"/>
              <a:t> 물리적 공간을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 저장소만 있는 </a:t>
            </a:r>
            <a:r>
              <a:rPr lang="en-US" altLang="ko-KR" dirty="0"/>
              <a:t>SVN</a:t>
            </a:r>
            <a:r>
              <a:rPr lang="ko-KR" altLang="en-US" dirty="0"/>
              <a:t>과 달리</a:t>
            </a:r>
            <a:r>
              <a:rPr lang="en-US" altLang="ko-KR" dirty="0"/>
              <a:t>, GIT</a:t>
            </a:r>
            <a:r>
              <a:rPr lang="ko-KR" altLang="en-US" dirty="0"/>
              <a:t>에서는 저장소가 </a:t>
            </a:r>
            <a:r>
              <a:rPr lang="ko-KR" altLang="en-US" b="1" dirty="0"/>
              <a:t>로컬 저장소</a:t>
            </a:r>
            <a:r>
              <a:rPr lang="en-US" altLang="ko-KR" b="1" dirty="0"/>
              <a:t>(Local Repository)</a:t>
            </a:r>
            <a:r>
              <a:rPr lang="ko-KR" altLang="en-US" dirty="0"/>
              <a:t>와 </a:t>
            </a:r>
            <a:r>
              <a:rPr lang="ko-KR" altLang="en-US" b="1" dirty="0"/>
              <a:t>원격 저장소</a:t>
            </a:r>
            <a:r>
              <a:rPr lang="en-US" altLang="ko-KR" b="1" dirty="0"/>
              <a:t>(Remote Repository)</a:t>
            </a:r>
            <a:r>
              <a:rPr lang="ko-KR" altLang="en-US" dirty="0"/>
              <a:t>로 나뉩니다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작업을 시작할 때 원격 저장소에서 로컬 저장소로 소스코드를 복사해서 가져오고</a:t>
            </a:r>
            <a:r>
              <a:rPr lang="en-US" altLang="ko-KR" dirty="0"/>
              <a:t>(Clone), </a:t>
            </a:r>
            <a:r>
              <a:rPr lang="ko-KR" altLang="en-US" dirty="0"/>
              <a:t>이후 소스코드를 변경한 다음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/>
              <a:t>을 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커밋한 소스는 로컬 저장소에 저장되며</a:t>
            </a:r>
            <a:r>
              <a:rPr lang="en-US" altLang="ko-KR" dirty="0"/>
              <a:t>, </a:t>
            </a:r>
            <a:r>
              <a:rPr lang="ko-KR" altLang="en-US" dirty="0" err="1"/>
              <a:t>푸시를</a:t>
            </a:r>
            <a:r>
              <a:rPr lang="ko-KR" altLang="en-US" dirty="0"/>
              <a:t> 하기 전에는 원격 저장소에 반영되지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2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최초설정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5128"/>
            <a:ext cx="10515600" cy="52108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1700" b="1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b="1" dirty="0" smtClean="0">
                <a:latin typeface="+mn-ea"/>
              </a:rPr>
              <a:t>1. </a:t>
            </a:r>
            <a:r>
              <a:rPr lang="ko-KR" altLang="en-US" sz="1700" b="1" dirty="0" smtClean="0">
                <a:latin typeface="+mn-ea"/>
              </a:rPr>
              <a:t>사용자 정보</a:t>
            </a:r>
            <a:endParaRPr lang="en-US" altLang="ko-KR" sz="17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 err="1" smtClean="0">
                <a:latin typeface="+mn-ea"/>
              </a:rPr>
              <a:t>Git</a:t>
            </a:r>
            <a:r>
              <a:rPr lang="ko-KR" altLang="en-US" sz="1700" dirty="0">
                <a:latin typeface="+mn-ea"/>
              </a:rPr>
              <a:t>을 설치하고 나서 가장 먼저 해야 하는 것은 사용자 이름과 이메일 주소를 설정하는 </a:t>
            </a:r>
            <a:r>
              <a:rPr lang="ko-KR" altLang="en-US" sz="1700" dirty="0" smtClean="0">
                <a:latin typeface="+mn-ea"/>
              </a:rPr>
              <a:t>것입니다</a:t>
            </a:r>
            <a:r>
              <a:rPr lang="en-US" altLang="ko-KR" sz="1700" dirty="0">
                <a:latin typeface="+mn-ea"/>
              </a:rPr>
              <a:t>. </a:t>
            </a:r>
            <a:r>
              <a:rPr lang="en-US" altLang="ko-KR" sz="1700" dirty="0" err="1">
                <a:latin typeface="+mn-ea"/>
              </a:rPr>
              <a:t>Git</a:t>
            </a:r>
            <a:r>
              <a:rPr lang="ko-KR" altLang="en-US" sz="1700" dirty="0">
                <a:latin typeface="+mn-ea"/>
              </a:rPr>
              <a:t>은 커밋할 때마다 이 정보를 </a:t>
            </a:r>
            <a:r>
              <a:rPr lang="ko-KR" altLang="en-US" sz="1700" dirty="0" smtClean="0">
                <a:latin typeface="+mn-ea"/>
              </a:rPr>
              <a:t>사용합니다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한 번 커밋한 후에는 정보를 변경할 수 </a:t>
            </a:r>
            <a:r>
              <a:rPr lang="ko-KR" altLang="en-US" sz="1700" dirty="0" smtClean="0">
                <a:latin typeface="+mn-ea"/>
              </a:rPr>
              <a:t>없습니다</a:t>
            </a:r>
            <a:r>
              <a:rPr lang="en-US" altLang="ko-KR" sz="1700" dirty="0" smtClean="0">
                <a:latin typeface="+mn-ea"/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ko-KR" sz="1700" b="1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$</a:t>
            </a:r>
            <a:r>
              <a:rPr lang="ko-KR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git</a:t>
            </a:r>
            <a:r>
              <a:rPr lang="ko-KR" altLang="ko-KR" sz="17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config</a:t>
            </a:r>
            <a:r>
              <a:rPr lang="ko-KR" altLang="ko-KR" sz="17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–</a:t>
            </a:r>
            <a:r>
              <a:rPr lang="ko-KR" altLang="ko-KR" sz="1700" dirty="0" err="1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global</a:t>
            </a:r>
            <a:r>
              <a:rPr lang="ko-KR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17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user.name </a:t>
            </a:r>
            <a:r>
              <a:rPr lang="ko-KR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＂</a:t>
            </a:r>
            <a:r>
              <a:rPr lang="ko-KR" altLang="ko-KR" sz="1700" dirty="0" err="1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John</a:t>
            </a:r>
            <a:r>
              <a:rPr lang="ko-KR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1700" dirty="0" err="1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Doe</a:t>
            </a:r>
            <a:r>
              <a:rPr lang="ko-KR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＂ </a:t>
            </a:r>
            <a:endParaRPr lang="en-US" altLang="ko-KR" sz="1700" dirty="0" smtClean="0">
              <a:solidFill>
                <a:srgbClr val="C00000"/>
              </a:solidFill>
              <a:latin typeface="+mn-ea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ko-KR" sz="1700" b="1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$</a:t>
            </a:r>
            <a:r>
              <a:rPr lang="ko-KR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git</a:t>
            </a:r>
            <a:r>
              <a:rPr lang="ko-KR" altLang="ko-KR" sz="17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config</a:t>
            </a:r>
            <a:r>
              <a:rPr lang="ko-KR" altLang="ko-KR" sz="17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–</a:t>
            </a:r>
            <a:r>
              <a:rPr lang="ko-KR" altLang="ko-KR" sz="1700" dirty="0" err="1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global</a:t>
            </a:r>
            <a:r>
              <a:rPr lang="ko-KR" altLang="ko-KR" sz="1700" dirty="0" smtClean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user.email</a:t>
            </a:r>
            <a:r>
              <a:rPr lang="ko-KR" altLang="ko-KR" sz="17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ko-KR" altLang="ko-KR" sz="1700" dirty="0">
                <a:solidFill>
                  <a:srgbClr val="C00000"/>
                </a:solidFill>
                <a:latin typeface="+mn-ea"/>
                <a:cs typeface="Courier New" panose="02070309020205020404" pitchFamily="49" charset="0"/>
                <a:hlinkClick r:id="rId2"/>
              </a:rPr>
              <a:t>johndoe@example.com</a:t>
            </a:r>
            <a:r>
              <a:rPr lang="ko-KR" altLang="ko-KR" sz="1700" dirty="0">
                <a:solidFill>
                  <a:srgbClr val="C00000"/>
                </a:solidFill>
                <a:latin typeface="+mn-ea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ko-KR" sz="1700" b="1" dirty="0" smtClean="0">
              <a:solidFill>
                <a:srgbClr val="C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700" b="1" dirty="0" smtClean="0"/>
              <a:t>2. </a:t>
            </a:r>
            <a:r>
              <a:rPr lang="ko-KR" altLang="en-US" sz="1700" b="1" dirty="0" smtClean="0"/>
              <a:t>편집기</a:t>
            </a:r>
            <a:r>
              <a:rPr lang="ko-KR" altLang="en-US" sz="1700" b="1" dirty="0" smtClean="0">
                <a:solidFill>
                  <a:srgbClr val="C00000"/>
                </a:solidFill>
              </a:rPr>
              <a:t/>
            </a:r>
            <a:br>
              <a:rPr lang="ko-KR" altLang="en-US" sz="1700" b="1" dirty="0" smtClean="0">
                <a:solidFill>
                  <a:srgbClr val="C00000"/>
                </a:solidFill>
              </a:rPr>
            </a:br>
            <a:r>
              <a:rPr lang="ko-KR" altLang="ko-KR" sz="1700" dirty="0">
                <a:cs typeface="Arial" panose="020B0604020202020204" pitchFamily="34" charset="0"/>
              </a:rPr>
              <a:t>다시 말하자면 </a:t>
            </a:r>
            <a:r>
              <a:rPr lang="ko-KR" altLang="ko-KR" sz="1700" dirty="0">
                <a:cs typeface="Courier New" panose="02070309020205020404" pitchFamily="49" charset="0"/>
              </a:rPr>
              <a:t>--</a:t>
            </a:r>
            <a:r>
              <a:rPr lang="ko-KR" altLang="ko-KR" sz="1700" dirty="0" err="1">
                <a:cs typeface="Courier New" panose="02070309020205020404" pitchFamily="49" charset="0"/>
              </a:rPr>
              <a:t>global</a:t>
            </a:r>
            <a:r>
              <a:rPr lang="ko-KR" altLang="ko-KR" sz="1700" dirty="0">
                <a:cs typeface="Arial" panose="020B0604020202020204" pitchFamily="34" charset="0"/>
              </a:rPr>
              <a:t> 옵션으로 설정한 것은 딱 한 번만 하면 </a:t>
            </a:r>
            <a:r>
              <a:rPr lang="ko-KR" altLang="en-US" sz="1700" dirty="0" smtClean="0">
                <a:cs typeface="Arial" panose="020B0604020202020204" pitchFamily="34" charset="0"/>
              </a:rPr>
              <a:t>됩니</a:t>
            </a:r>
            <a:r>
              <a:rPr lang="ko-KR" altLang="ko-KR" sz="1700" dirty="0" smtClean="0">
                <a:cs typeface="Arial" panose="020B0604020202020204" pitchFamily="34" charset="0"/>
              </a:rPr>
              <a:t>다</a:t>
            </a:r>
            <a:r>
              <a:rPr lang="ko-KR" altLang="ko-KR" sz="1700" dirty="0">
                <a:cs typeface="Arial" panose="020B0604020202020204" pitchFamily="34" charset="0"/>
              </a:rPr>
              <a:t>. 해당 시스템에서 해당 사용자가 </a:t>
            </a:r>
            <a:r>
              <a:rPr lang="ko-KR" altLang="ko-KR" sz="1700" dirty="0" smtClean="0">
                <a:cs typeface="Arial" panose="020B0604020202020204" pitchFamily="34" charset="0"/>
              </a:rPr>
              <a:t>사용할 </a:t>
            </a:r>
            <a:r>
              <a:rPr lang="ko-KR" altLang="ko-KR" sz="1700" dirty="0">
                <a:cs typeface="Arial" panose="020B0604020202020204" pitchFamily="34" charset="0"/>
              </a:rPr>
              <a:t>때에는 이 정보를 </a:t>
            </a:r>
            <a:r>
              <a:rPr lang="ko-KR" altLang="ko-KR" sz="1700" dirty="0" smtClean="0">
                <a:cs typeface="Arial" panose="020B0604020202020204" pitchFamily="34" charset="0"/>
              </a:rPr>
              <a:t>사용</a:t>
            </a:r>
            <a:r>
              <a:rPr lang="ko-KR" altLang="en-US" sz="1700" dirty="0" smtClean="0">
                <a:cs typeface="Arial" panose="020B0604020202020204" pitchFamily="34" charset="0"/>
              </a:rPr>
              <a:t>합니</a:t>
            </a:r>
            <a:r>
              <a:rPr lang="ko-KR" altLang="ko-KR" sz="1700" dirty="0" smtClean="0">
                <a:cs typeface="Arial" panose="020B0604020202020204" pitchFamily="34" charset="0"/>
              </a:rPr>
              <a:t>다</a:t>
            </a:r>
            <a:r>
              <a:rPr lang="ko-KR" altLang="ko-KR" sz="1700" dirty="0">
                <a:cs typeface="Arial" panose="020B0604020202020204" pitchFamily="34" charset="0"/>
              </a:rPr>
              <a:t>. 만약 프로젝트마다 다른 이름과 이메일 주소를 사용하고 </a:t>
            </a:r>
            <a:r>
              <a:rPr lang="ko-KR" altLang="ko-KR" sz="1700" dirty="0" smtClean="0">
                <a:cs typeface="Arial" panose="020B0604020202020204" pitchFamily="34" charset="0"/>
              </a:rPr>
              <a:t>싶으면</a:t>
            </a:r>
            <a:r>
              <a:rPr lang="en-US" altLang="ko-KR" sz="1700" dirty="0" smtClean="0">
                <a:cs typeface="Arial" panose="020B0604020202020204" pitchFamily="34" charset="0"/>
              </a:rPr>
              <a:t> </a:t>
            </a:r>
            <a:r>
              <a:rPr lang="ko-KR" altLang="ko-KR" sz="1700" dirty="0" smtClean="0">
                <a:cs typeface="Courier New" panose="02070309020205020404" pitchFamily="49" charset="0"/>
              </a:rPr>
              <a:t>--</a:t>
            </a:r>
            <a:r>
              <a:rPr lang="ko-KR" altLang="ko-KR" sz="1700" dirty="0" err="1">
                <a:cs typeface="Courier New" panose="02070309020205020404" pitchFamily="49" charset="0"/>
              </a:rPr>
              <a:t>global</a:t>
            </a:r>
            <a:r>
              <a:rPr lang="ko-KR" altLang="ko-KR" sz="1700" dirty="0">
                <a:cs typeface="Arial" panose="020B0604020202020204" pitchFamily="34" charset="0"/>
              </a:rPr>
              <a:t> 옵션을 빼고 명령을 </a:t>
            </a:r>
            <a:r>
              <a:rPr lang="ko-KR" altLang="ko-KR" sz="1700" dirty="0" smtClean="0">
                <a:cs typeface="Arial" panose="020B0604020202020204" pitchFamily="34" charset="0"/>
              </a:rPr>
              <a:t>실행</a:t>
            </a:r>
            <a:r>
              <a:rPr lang="ko-KR" altLang="en-US" sz="1700" dirty="0" smtClean="0">
                <a:cs typeface="Arial" panose="020B0604020202020204" pitchFamily="34" charset="0"/>
              </a:rPr>
              <a:t>합니</a:t>
            </a:r>
            <a:r>
              <a:rPr lang="ko-KR" altLang="ko-KR" sz="1700" dirty="0" smtClean="0">
                <a:cs typeface="Arial" panose="020B0604020202020204" pitchFamily="34" charset="0"/>
              </a:rPr>
              <a:t>다</a:t>
            </a:r>
            <a:r>
              <a:rPr lang="ko-KR" altLang="ko-KR" sz="1700" dirty="0">
                <a:cs typeface="Arial" panose="020B0604020202020204" pitchFamily="34" charset="0"/>
              </a:rPr>
              <a:t>.</a:t>
            </a:r>
            <a:r>
              <a:rPr lang="ko-KR" altLang="ko-KR" sz="1700" dirty="0"/>
              <a:t> </a:t>
            </a:r>
            <a:r>
              <a:rPr lang="ko-KR" altLang="en-US" sz="1700" dirty="0"/>
              <a:t>사용자 정보를 설정하고 나면 </a:t>
            </a:r>
            <a:r>
              <a:rPr lang="en-US" altLang="ko-KR" sz="1700" dirty="0" err="1"/>
              <a:t>Git</a:t>
            </a:r>
            <a:r>
              <a:rPr lang="ko-KR" altLang="en-US" sz="1700" dirty="0"/>
              <a:t>에서 사용할 텍스트 편집기를 고른다</a:t>
            </a:r>
            <a:r>
              <a:rPr lang="en-US" altLang="ko-KR" sz="1700" dirty="0"/>
              <a:t>. </a:t>
            </a:r>
            <a:r>
              <a:rPr lang="ko-KR" altLang="en-US" sz="1700" dirty="0"/>
              <a:t>기본적으로 </a:t>
            </a:r>
            <a:r>
              <a:rPr lang="en-US" altLang="ko-KR" sz="1700" dirty="0" err="1"/>
              <a:t>Git</a:t>
            </a:r>
            <a:r>
              <a:rPr lang="ko-KR" altLang="en-US" sz="1700" dirty="0"/>
              <a:t>은 시스템의 기본 편집기를 사용하고 보통 </a:t>
            </a:r>
            <a:r>
              <a:rPr lang="en-US" altLang="ko-KR" sz="1700" dirty="0"/>
              <a:t>Vi</a:t>
            </a:r>
            <a:r>
              <a:rPr lang="ko-KR" altLang="en-US" sz="1700" dirty="0"/>
              <a:t>나 </a:t>
            </a:r>
            <a:r>
              <a:rPr lang="en-US" altLang="ko-KR" sz="1700" dirty="0" smtClean="0"/>
              <a:t>Vim</a:t>
            </a:r>
            <a:r>
              <a:rPr lang="ko-KR" altLang="en-US" sz="1700" dirty="0" smtClean="0"/>
              <a:t>입니다</a:t>
            </a:r>
            <a:r>
              <a:rPr lang="en-US" altLang="ko-KR" sz="1700" dirty="0"/>
              <a:t>. </a:t>
            </a:r>
            <a:r>
              <a:rPr lang="ko-KR" altLang="en-US" sz="1700" dirty="0"/>
              <a:t>하지만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Emacs</a:t>
            </a:r>
            <a:r>
              <a:rPr lang="en-US" altLang="ko-KR" sz="1700" dirty="0"/>
              <a:t> </a:t>
            </a:r>
            <a:r>
              <a:rPr lang="ko-KR" altLang="en-US" sz="1700" dirty="0"/>
              <a:t>같은 다른 텍스트 편집기를 사용할 수 있고 아래와 같이 실행하면 </a:t>
            </a:r>
            <a:r>
              <a:rPr lang="ko-KR" altLang="en-US" sz="1700" dirty="0" smtClean="0"/>
              <a:t>됩니다</a:t>
            </a:r>
            <a:r>
              <a:rPr lang="en-US" altLang="ko-KR" sz="1700" dirty="0" smtClean="0"/>
              <a:t>. </a:t>
            </a:r>
            <a:endParaRPr lang="ko-KR" altLang="ko-KR" sz="1700" dirty="0"/>
          </a:p>
          <a:p>
            <a:pPr marL="0" lvl="0" indent="0">
              <a:lnSpc>
                <a:spcPct val="100000"/>
              </a:lnSpc>
              <a:buNone/>
            </a:pPr>
            <a:r>
              <a:rPr lang="ko-KR" altLang="ko-KR" sz="1700" b="1" dirty="0">
                <a:solidFill>
                  <a:srgbClr val="C00000"/>
                </a:solidFill>
                <a:cs typeface="Courier New" panose="02070309020205020404" pitchFamily="49" charset="0"/>
              </a:rPr>
              <a:t>$</a:t>
            </a:r>
            <a:r>
              <a:rPr lang="ko-KR" altLang="ko-KR" sz="17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cs typeface="Courier New" panose="02070309020205020404" pitchFamily="49" charset="0"/>
              </a:rPr>
              <a:t>git</a:t>
            </a:r>
            <a:r>
              <a:rPr lang="ko-KR" altLang="ko-KR" sz="17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cs typeface="Courier New" panose="02070309020205020404" pitchFamily="49" charset="0"/>
              </a:rPr>
              <a:t>config</a:t>
            </a:r>
            <a:r>
              <a:rPr lang="ko-KR" altLang="ko-KR" sz="1700" dirty="0">
                <a:solidFill>
                  <a:srgbClr val="C00000"/>
                </a:solidFill>
                <a:cs typeface="Courier New" panose="02070309020205020404" pitchFamily="49" charset="0"/>
              </a:rPr>
              <a:t> --</a:t>
            </a:r>
            <a:r>
              <a:rPr lang="ko-KR" altLang="ko-KR" sz="1700" dirty="0" err="1">
                <a:solidFill>
                  <a:srgbClr val="C00000"/>
                </a:solidFill>
                <a:cs typeface="Courier New" panose="02070309020205020404" pitchFamily="49" charset="0"/>
              </a:rPr>
              <a:t>global</a:t>
            </a:r>
            <a:r>
              <a:rPr lang="ko-KR" altLang="ko-KR" sz="17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cs typeface="Courier New" panose="02070309020205020404" pitchFamily="49" charset="0"/>
              </a:rPr>
              <a:t>core.editor</a:t>
            </a:r>
            <a:r>
              <a:rPr lang="ko-KR" altLang="ko-KR" sz="17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ko-KR" altLang="ko-KR" sz="1700" dirty="0" err="1">
                <a:solidFill>
                  <a:srgbClr val="C00000"/>
                </a:solidFill>
                <a:cs typeface="Courier New" panose="02070309020205020404" pitchFamily="49" charset="0"/>
              </a:rPr>
              <a:t>emacs</a:t>
            </a:r>
            <a:endParaRPr lang="ko-KR" altLang="ko-KR" sz="17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ko-KR" altLang="en-US" sz="56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99018"/>
            <a:ext cx="65" cy="6552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사용하기  </a:t>
            </a:r>
            <a:r>
              <a:rPr lang="en-US" altLang="ko-KR" b="1" dirty="0" smtClean="0"/>
              <a:t>1. </a:t>
            </a:r>
            <a:r>
              <a:rPr lang="ko-KR" altLang="en-US" b="1" dirty="0" smtClean="0"/>
              <a:t>저장소 만들기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0999"/>
            <a:ext cx="10515600" cy="4351338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기존 디렉토리를 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저장소로 만들기</a:t>
            </a: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init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기존 프로젝트를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으로 관리하고 싶을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프로젝트의 디렉토리로 이동해서 </a:t>
            </a:r>
            <a:r>
              <a:rPr lang="ko-KR" altLang="en-US" sz="1600" dirty="0" smtClean="0"/>
              <a:t>위와 </a:t>
            </a:r>
            <a:r>
              <a:rPr lang="ko-KR" altLang="en-US" sz="1600" dirty="0"/>
              <a:t>같은 명령을 </a:t>
            </a:r>
            <a:r>
              <a:rPr lang="ko-KR" altLang="en-US" sz="1600" dirty="0" smtClean="0"/>
              <a:t>실행합니다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명령은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이라는 하위 디렉토리를 </a:t>
            </a:r>
            <a:r>
              <a:rPr lang="ko-KR" altLang="en-US" sz="1600" dirty="0" smtClean="0"/>
              <a:t>만듭니다</a:t>
            </a:r>
            <a:r>
              <a:rPr lang="en-US" altLang="ko-KR" sz="1600" dirty="0"/>
              <a:t>. .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디렉토리에는 저장소에 필요한 뼈대 </a:t>
            </a:r>
            <a:r>
              <a:rPr lang="ko-KR" altLang="en-US" sz="1600" dirty="0" smtClean="0"/>
              <a:t>파일이 </a:t>
            </a:r>
            <a:r>
              <a:rPr lang="ko-KR" altLang="en-US" sz="1600" dirty="0"/>
              <a:t>들어 </a:t>
            </a:r>
            <a:r>
              <a:rPr lang="ko-KR" altLang="en-US" sz="1600" dirty="0" smtClean="0"/>
              <a:t>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명령만으로는 아직 프로젝트의 어떤 파일도 관리하지 </a:t>
            </a:r>
            <a:r>
              <a:rPr lang="ko-KR" altLang="en-US" sz="1600" dirty="0" smtClean="0"/>
              <a:t>않습니다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0667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3" y="-74815"/>
            <a:ext cx="10515600" cy="56948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+mn-ea"/>
              </a:rPr>
              <a:t>2. </a:t>
            </a:r>
            <a:r>
              <a:rPr lang="ko-KR" altLang="en-US" sz="1600" b="1" dirty="0" smtClean="0">
                <a:latin typeface="+mn-ea"/>
              </a:rPr>
              <a:t>기존 저장소를 </a:t>
            </a:r>
            <a:r>
              <a:rPr lang="en-US" altLang="ko-KR" sz="1600" b="1" dirty="0" smtClean="0">
                <a:latin typeface="+mn-ea"/>
              </a:rPr>
              <a:t>clone</a:t>
            </a:r>
            <a:r>
              <a:rPr lang="ko-KR" altLang="en-US" sz="1600" b="1" dirty="0" smtClean="0">
                <a:latin typeface="+mn-ea"/>
              </a:rPr>
              <a:t>하기</a:t>
            </a:r>
            <a:endParaRPr lang="en-US" altLang="ko-KR" sz="1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+mn-ea"/>
              </a:rPr>
              <a:t>다른 </a:t>
            </a:r>
            <a:r>
              <a:rPr lang="ko-KR" altLang="en-US" sz="1600" dirty="0">
                <a:latin typeface="+mn-ea"/>
              </a:rPr>
              <a:t>프로젝트에 </a:t>
            </a:r>
            <a:r>
              <a:rPr lang="ko-KR" altLang="en-US" sz="1600" dirty="0" err="1" smtClean="0">
                <a:latin typeface="+mn-ea"/>
              </a:rPr>
              <a:t>참여하려거나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Git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저장소를 복사하고 싶을 때 </a:t>
            </a:r>
            <a:r>
              <a:rPr lang="en-US" altLang="ko-KR" sz="1600" dirty="0" err="1">
                <a:latin typeface="+mn-ea"/>
              </a:rPr>
              <a:t>git</a:t>
            </a:r>
            <a:r>
              <a:rPr lang="en-US" altLang="ko-KR" sz="1600" dirty="0">
                <a:latin typeface="+mn-ea"/>
              </a:rPr>
              <a:t> clone </a:t>
            </a:r>
            <a:r>
              <a:rPr lang="ko-KR" altLang="en-US" sz="1600" dirty="0">
                <a:latin typeface="+mn-ea"/>
              </a:rPr>
              <a:t>명령을 </a:t>
            </a:r>
            <a:r>
              <a:rPr lang="ko-KR" altLang="en-US" sz="1600" dirty="0" smtClean="0">
                <a:latin typeface="+mn-ea"/>
              </a:rPr>
              <a:t>사용합니다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이미 </a:t>
            </a:r>
            <a:r>
              <a:rPr lang="en-US" altLang="ko-KR" sz="1600" dirty="0">
                <a:latin typeface="+mn-ea"/>
              </a:rPr>
              <a:t>Subversion </a:t>
            </a:r>
            <a:r>
              <a:rPr lang="ko-KR" altLang="en-US" sz="1600" dirty="0">
                <a:latin typeface="+mn-ea"/>
              </a:rPr>
              <a:t>같은 </a:t>
            </a:r>
            <a:r>
              <a:rPr lang="en-US" altLang="ko-KR" sz="1600" dirty="0">
                <a:latin typeface="+mn-ea"/>
              </a:rPr>
              <a:t>VCS</a:t>
            </a:r>
            <a:r>
              <a:rPr lang="ko-KR" altLang="en-US" sz="1600" dirty="0">
                <a:latin typeface="+mn-ea"/>
              </a:rPr>
              <a:t>에 익숙한 사용자에게는 “</a:t>
            </a:r>
            <a:r>
              <a:rPr lang="en-US" altLang="ko-KR" sz="1600" dirty="0">
                <a:latin typeface="+mn-ea"/>
              </a:rPr>
              <a:t>checkout” </a:t>
            </a:r>
            <a:r>
              <a:rPr lang="ko-KR" altLang="en-US" sz="1600" dirty="0">
                <a:latin typeface="+mn-ea"/>
              </a:rPr>
              <a:t>이 아니라 “</a:t>
            </a:r>
            <a:r>
              <a:rPr lang="en-US" altLang="ko-KR" sz="1600" dirty="0">
                <a:latin typeface="+mn-ea"/>
              </a:rPr>
              <a:t>clone” </a:t>
            </a:r>
            <a:r>
              <a:rPr lang="ko-KR" altLang="en-US" sz="1600" dirty="0">
                <a:latin typeface="+mn-ea"/>
              </a:rPr>
              <a:t>이라는 점이 도드라져 보일 </a:t>
            </a:r>
            <a:r>
              <a:rPr lang="ko-KR" altLang="en-US" sz="1600" dirty="0" smtClean="0">
                <a:latin typeface="+mn-ea"/>
              </a:rPr>
              <a:t>것입니다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en-US" altLang="ko-KR" sz="1600" dirty="0" err="1">
                <a:latin typeface="+mn-ea"/>
              </a:rPr>
              <a:t>Git</a:t>
            </a:r>
            <a:r>
              <a:rPr lang="ko-KR" altLang="en-US" sz="1600" dirty="0">
                <a:latin typeface="+mn-ea"/>
              </a:rPr>
              <a:t>이 </a:t>
            </a:r>
            <a:r>
              <a:rPr lang="en-US" altLang="ko-KR" sz="1600" dirty="0">
                <a:latin typeface="+mn-ea"/>
              </a:rPr>
              <a:t>Subversion</a:t>
            </a:r>
            <a:r>
              <a:rPr lang="ko-KR" altLang="en-US" sz="1600" dirty="0">
                <a:latin typeface="+mn-ea"/>
              </a:rPr>
              <a:t>과 다른 가장 큰 차이점은 서버에 있는 거의 모든 데이터를 복사한다는 </a:t>
            </a:r>
            <a:r>
              <a:rPr lang="ko-KR" altLang="en-US" sz="1600" dirty="0" smtClean="0">
                <a:latin typeface="+mn-ea"/>
              </a:rPr>
              <a:t>것입니다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en-US" altLang="ko-KR" sz="1600" dirty="0" err="1">
                <a:latin typeface="+mn-ea"/>
              </a:rPr>
              <a:t>git</a:t>
            </a:r>
            <a:r>
              <a:rPr lang="en-US" altLang="ko-KR" sz="1600" dirty="0">
                <a:latin typeface="+mn-ea"/>
              </a:rPr>
              <a:t> clone</a:t>
            </a:r>
            <a:r>
              <a:rPr lang="ko-KR" altLang="en-US" sz="1600" dirty="0">
                <a:latin typeface="+mn-ea"/>
              </a:rPr>
              <a:t>을 실행하면 프로젝트 </a:t>
            </a:r>
            <a:r>
              <a:rPr lang="ko-KR" altLang="en-US" sz="1600" dirty="0" err="1">
                <a:latin typeface="+mn-ea"/>
              </a:rPr>
              <a:t>히스토리를</a:t>
            </a:r>
            <a:r>
              <a:rPr lang="ko-KR" altLang="en-US" sz="1600" dirty="0">
                <a:latin typeface="+mn-ea"/>
              </a:rPr>
              <a:t> 전부 </a:t>
            </a:r>
            <a:r>
              <a:rPr lang="ko-KR" altLang="en-US" sz="1600" dirty="0" smtClean="0">
                <a:latin typeface="+mn-ea"/>
              </a:rPr>
              <a:t>받아옵니다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en-US" altLang="ko-KR" sz="1600" dirty="0" err="1" smtClean="0">
                <a:latin typeface="+mn-ea"/>
              </a:rPr>
              <a:t>git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clone [</a:t>
            </a:r>
            <a:r>
              <a:rPr lang="en-US" altLang="ko-KR" sz="1600" dirty="0" err="1">
                <a:latin typeface="+mn-ea"/>
              </a:rPr>
              <a:t>url</a:t>
            </a:r>
            <a:r>
              <a:rPr lang="en-US" altLang="ko-KR" sz="1600" dirty="0">
                <a:latin typeface="+mn-ea"/>
              </a:rPr>
              <a:t>] </a:t>
            </a:r>
            <a:r>
              <a:rPr lang="ko-KR" altLang="en-US" sz="1600" dirty="0">
                <a:latin typeface="+mn-ea"/>
              </a:rPr>
              <a:t>명령으로 저장소를 </a:t>
            </a:r>
            <a:r>
              <a:rPr lang="en-US" altLang="ko-KR" sz="1600" dirty="0">
                <a:latin typeface="+mn-ea"/>
              </a:rPr>
              <a:t>Clone </a:t>
            </a:r>
            <a:r>
              <a:rPr lang="ko-KR" altLang="en-US" sz="1600" dirty="0" smtClean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 libgit2 </a:t>
            </a:r>
            <a:r>
              <a:rPr lang="ko-KR" altLang="en-US" sz="1600" dirty="0">
                <a:latin typeface="+mn-ea"/>
              </a:rPr>
              <a:t>라이브러리 소스코드를 </a:t>
            </a:r>
            <a:r>
              <a:rPr lang="en-US" altLang="ko-KR" sz="1600" dirty="0">
                <a:latin typeface="+mn-ea"/>
              </a:rPr>
              <a:t>Clone </a:t>
            </a:r>
            <a:r>
              <a:rPr lang="ko-KR" altLang="en-US" sz="1600" dirty="0">
                <a:latin typeface="+mn-ea"/>
              </a:rPr>
              <a:t>하려면 </a:t>
            </a:r>
            <a:r>
              <a:rPr lang="ko-KR" altLang="en-US" sz="1600" dirty="0" err="1">
                <a:latin typeface="+mn-ea"/>
              </a:rPr>
              <a:t>아래과</a:t>
            </a:r>
            <a:r>
              <a:rPr lang="ko-KR" altLang="en-US" sz="1600" dirty="0">
                <a:latin typeface="+mn-ea"/>
              </a:rPr>
              <a:t> 같이 </a:t>
            </a:r>
            <a:r>
              <a:rPr lang="ko-KR" altLang="en-US" sz="1600" dirty="0" smtClean="0">
                <a:latin typeface="+mn-ea"/>
              </a:rPr>
              <a:t>실행합니다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clone https://github.com/libgit2/libgit2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+mn-ea"/>
              </a:rPr>
              <a:t>이 명령은 “</a:t>
            </a:r>
            <a:r>
              <a:rPr lang="en-US" altLang="ko-KR" sz="1600" dirty="0">
                <a:latin typeface="+mn-ea"/>
              </a:rPr>
              <a:t>libgit2”</a:t>
            </a:r>
            <a:r>
              <a:rPr lang="ko-KR" altLang="en-US" sz="1600" dirty="0">
                <a:latin typeface="+mn-ea"/>
              </a:rPr>
              <a:t>이라는 디렉토리를 만들고 그 안에 </a:t>
            </a:r>
            <a:r>
              <a:rPr lang="en-US" altLang="ko-KR" sz="1600" dirty="0">
                <a:latin typeface="+mn-ea"/>
              </a:rPr>
              <a:t>.</a:t>
            </a:r>
            <a:r>
              <a:rPr lang="en-US" altLang="ko-KR" sz="1600" dirty="0" err="1">
                <a:latin typeface="+mn-ea"/>
              </a:rPr>
              <a:t>git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디렉토리를 </a:t>
            </a:r>
            <a:r>
              <a:rPr lang="ko-KR" altLang="en-US" sz="1600" dirty="0" smtClean="0">
                <a:latin typeface="+mn-ea"/>
              </a:rPr>
              <a:t>만듭니다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그리고 저장소의 데이터를 모두 가져와서 자동으로 가장 최신 버전을 </a:t>
            </a:r>
            <a:r>
              <a:rPr lang="en-US" altLang="ko-KR" sz="1600" dirty="0">
                <a:latin typeface="+mn-ea"/>
              </a:rPr>
              <a:t>Checkout </a:t>
            </a:r>
            <a:r>
              <a:rPr lang="ko-KR" altLang="en-US" sz="1600" dirty="0">
                <a:latin typeface="+mn-ea"/>
              </a:rPr>
              <a:t>해 </a:t>
            </a:r>
            <a:r>
              <a:rPr lang="ko-KR" altLang="en-US" sz="1600" dirty="0" smtClean="0">
                <a:latin typeface="+mn-ea"/>
              </a:rPr>
              <a:t>놓습니다</a:t>
            </a:r>
            <a:r>
              <a:rPr lang="en-US" altLang="ko-KR" sz="1600" dirty="0">
                <a:latin typeface="+mn-ea"/>
              </a:rPr>
              <a:t>. libgit2 </a:t>
            </a:r>
            <a:r>
              <a:rPr lang="ko-KR" altLang="en-US" sz="1600" dirty="0">
                <a:latin typeface="+mn-ea"/>
              </a:rPr>
              <a:t>디렉토리로 이동하면 </a:t>
            </a:r>
            <a:r>
              <a:rPr lang="en-US" altLang="ko-KR" sz="1600" dirty="0">
                <a:latin typeface="+mn-ea"/>
              </a:rPr>
              <a:t>Checkout</a:t>
            </a:r>
            <a:r>
              <a:rPr lang="ko-KR" altLang="en-US" sz="1600" dirty="0">
                <a:latin typeface="+mn-ea"/>
              </a:rPr>
              <a:t>으로 생성한 파일을 볼 수 있고 당장 하고자 하는 일을 시작할 수 </a:t>
            </a:r>
            <a:r>
              <a:rPr lang="ko-KR" altLang="en-US" sz="1600" dirty="0" smtClean="0">
                <a:latin typeface="+mn-ea"/>
              </a:rPr>
              <a:t>있습니다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+mn-ea"/>
              </a:rPr>
              <a:t>아래와 </a:t>
            </a:r>
            <a:r>
              <a:rPr lang="ko-KR" altLang="en-US" sz="1600" dirty="0">
                <a:latin typeface="+mn-ea"/>
              </a:rPr>
              <a:t>같은 명령을 사용하여 저장소를 </a:t>
            </a:r>
            <a:r>
              <a:rPr lang="en-US" altLang="ko-KR" sz="1600" dirty="0">
                <a:latin typeface="+mn-ea"/>
              </a:rPr>
              <a:t>Clone </a:t>
            </a:r>
            <a:r>
              <a:rPr lang="ko-KR" altLang="en-US" sz="1600" dirty="0">
                <a:latin typeface="+mn-ea"/>
              </a:rPr>
              <a:t>하면 “</a:t>
            </a:r>
            <a:r>
              <a:rPr lang="en-US" altLang="ko-KR" sz="1600" dirty="0">
                <a:latin typeface="+mn-ea"/>
              </a:rPr>
              <a:t>libgit2”</a:t>
            </a:r>
            <a:r>
              <a:rPr lang="ko-KR" altLang="en-US" sz="1600" dirty="0">
                <a:latin typeface="+mn-ea"/>
              </a:rPr>
              <a:t>이 아니라 다른 디렉토리 이름으로 </a:t>
            </a:r>
            <a:r>
              <a:rPr lang="en-US" altLang="ko-KR" sz="1600" dirty="0">
                <a:latin typeface="+mn-ea"/>
              </a:rPr>
              <a:t>Clone </a:t>
            </a:r>
            <a:r>
              <a:rPr lang="ko-KR" altLang="en-US" sz="1600" dirty="0">
                <a:latin typeface="+mn-ea"/>
              </a:rPr>
              <a:t>할 수 </a:t>
            </a:r>
            <a:r>
              <a:rPr lang="ko-KR" altLang="en-US" sz="1600" dirty="0" smtClean="0">
                <a:latin typeface="+mn-ea"/>
              </a:rPr>
              <a:t>있습니다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clone https://github.com/libgit2/libgit2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mylibgit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+mn-ea"/>
              </a:rPr>
              <a:t>디렉토리 이름이 </a:t>
            </a:r>
            <a:r>
              <a:rPr lang="en-US" altLang="ko-KR" sz="1600" dirty="0" err="1">
                <a:latin typeface="+mn-ea"/>
              </a:rPr>
              <a:t>mylibgit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이라는 것만 빼면 이 명령의 결과와 앞선 명령의 결과는 </a:t>
            </a:r>
            <a:r>
              <a:rPr lang="ko-KR" altLang="en-US" sz="1600" dirty="0" smtClean="0">
                <a:latin typeface="+mn-ea"/>
              </a:rPr>
              <a:t>같습니다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80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549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2. </a:t>
            </a:r>
            <a:r>
              <a:rPr lang="ko-KR" altLang="en-US" b="1" dirty="0" smtClean="0"/>
              <a:t>관리할 파일 추가 제거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1059"/>
            <a:ext cx="10515600" cy="4822521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3400" dirty="0">
                <a:latin typeface="+mn-ea"/>
              </a:rPr>
              <a:t>디렉토리에 </a:t>
            </a:r>
            <a:r>
              <a:rPr lang="ko-KR" altLang="en-US" sz="3400" dirty="0" smtClean="0">
                <a:latin typeface="+mn-ea"/>
              </a:rPr>
              <a:t>관리할</a:t>
            </a:r>
            <a:r>
              <a:rPr lang="ko-KR" altLang="en-US" sz="3400" dirty="0" smtClean="0">
                <a:latin typeface="+mn-ea"/>
              </a:rPr>
              <a:t> </a:t>
            </a:r>
            <a:r>
              <a:rPr lang="ko-KR" altLang="en-US" sz="3400" dirty="0">
                <a:latin typeface="+mn-ea"/>
              </a:rPr>
              <a:t>파일을 추가합니다</a:t>
            </a:r>
            <a:r>
              <a:rPr lang="en-US" altLang="ko-KR" sz="3400" dirty="0" smtClean="0">
                <a:latin typeface="+mn-ea"/>
              </a:rPr>
              <a:t>.</a:t>
            </a:r>
            <a:endParaRPr lang="en-US" altLang="ko-KR" sz="34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4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3400" dirty="0" smtClean="0">
                <a:solidFill>
                  <a:srgbClr val="C00000"/>
                </a:solidFill>
                <a:latin typeface="+mn-ea"/>
              </a:rPr>
              <a:t>touch </a:t>
            </a:r>
            <a:r>
              <a:rPr lang="en-US" altLang="ko-KR" sz="3400" dirty="0">
                <a:solidFill>
                  <a:srgbClr val="C00000"/>
                </a:solidFill>
                <a:latin typeface="+mn-ea"/>
              </a:rPr>
              <a:t>README.md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4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3400" dirty="0" err="1" smtClean="0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34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3400" dirty="0">
                <a:solidFill>
                  <a:srgbClr val="C00000"/>
                </a:solidFill>
                <a:latin typeface="+mn-ea"/>
              </a:rPr>
              <a:t>add </a:t>
            </a:r>
            <a:r>
              <a:rPr lang="en-US" altLang="ko-KR" sz="3400" dirty="0" smtClean="0">
                <a:solidFill>
                  <a:srgbClr val="C00000"/>
                </a:solidFill>
                <a:latin typeface="+mn-ea"/>
              </a:rPr>
              <a:t>README.md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34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400" dirty="0" smtClean="0">
                <a:latin typeface="+mn-ea"/>
              </a:rPr>
              <a:t>README.md</a:t>
            </a:r>
            <a:r>
              <a:rPr lang="ko-KR" altLang="en-US" sz="3400" dirty="0">
                <a:latin typeface="+mn-ea"/>
              </a:rPr>
              <a:t>라는 파일을 추가해주었습니다</a:t>
            </a:r>
            <a:r>
              <a:rPr lang="en-US" altLang="ko-KR" sz="3400" dirty="0">
                <a:latin typeface="+mn-ea"/>
              </a:rPr>
              <a:t>. </a:t>
            </a:r>
            <a:r>
              <a:rPr lang="ko-KR" altLang="en-US" sz="3400" dirty="0" smtClean="0">
                <a:latin typeface="+mn-ea"/>
              </a:rPr>
              <a:t>그리고 </a:t>
            </a:r>
            <a:r>
              <a:rPr lang="ko-KR" altLang="en-US" sz="3400" dirty="0">
                <a:latin typeface="+mn-ea"/>
              </a:rPr>
              <a:t>그 파일을 </a:t>
            </a:r>
            <a:r>
              <a:rPr lang="en-US" altLang="ko-KR" sz="3400" dirty="0" err="1">
                <a:latin typeface="+mn-ea"/>
              </a:rPr>
              <a:t>git</a:t>
            </a:r>
            <a:r>
              <a:rPr lang="ko-KR" altLang="en-US" sz="3400" dirty="0">
                <a:latin typeface="+mn-ea"/>
              </a:rPr>
              <a:t>에서 관리하도록 </a:t>
            </a:r>
            <a:r>
              <a:rPr lang="en-US" altLang="ko-KR" sz="3400" dirty="0">
                <a:latin typeface="+mn-ea"/>
              </a:rPr>
              <a:t>add</a:t>
            </a:r>
            <a:r>
              <a:rPr lang="ko-KR" altLang="en-US" sz="3400" dirty="0">
                <a:latin typeface="+mn-ea"/>
              </a:rPr>
              <a:t>시켜주었습니다</a:t>
            </a:r>
            <a:r>
              <a:rPr lang="en-US" altLang="ko-KR" sz="3400" dirty="0" smtClean="0">
                <a:latin typeface="+mn-ea"/>
              </a:rPr>
              <a:t>.</a:t>
            </a:r>
            <a:endParaRPr lang="en-US" altLang="ko-KR" sz="34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400" dirty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ko-KR" sz="3400" dirty="0" err="1" smtClean="0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34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3400" dirty="0" smtClean="0">
                <a:solidFill>
                  <a:srgbClr val="C00000"/>
                </a:solidFill>
                <a:latin typeface="+mn-ea"/>
              </a:rPr>
              <a:t>status</a:t>
            </a:r>
            <a:r>
              <a:rPr lang="ko-KR" altLang="en-US" sz="3400" dirty="0">
                <a:solidFill>
                  <a:srgbClr val="C00000"/>
                </a:solidFill>
                <a:latin typeface="+mn-ea"/>
              </a:rPr>
              <a:t/>
            </a:r>
            <a:br>
              <a:rPr lang="ko-KR" altLang="en-US" sz="3400" dirty="0">
                <a:solidFill>
                  <a:srgbClr val="C00000"/>
                </a:solidFill>
                <a:latin typeface="+mn-ea"/>
              </a:rPr>
            </a:br>
            <a:endParaRPr lang="en-US" altLang="ko-KR" sz="3400" dirty="0" smtClean="0">
              <a:solidFill>
                <a:srgbClr val="C00000"/>
              </a:solidFill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3400" dirty="0" smtClean="0">
                <a:latin typeface="+mn-ea"/>
              </a:rPr>
              <a:t>이 </a:t>
            </a:r>
            <a:r>
              <a:rPr lang="ko-KR" altLang="en-US" sz="3400" dirty="0">
                <a:latin typeface="+mn-ea"/>
              </a:rPr>
              <a:t>명령어를 치면 현재 상태를 볼 수 있습니다</a:t>
            </a:r>
            <a:r>
              <a:rPr lang="en-US" altLang="ko-KR" sz="3400" dirty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3400" dirty="0">
                <a:latin typeface="+mn-ea"/>
              </a:rPr>
              <a:t>만일 </a:t>
            </a:r>
            <a:r>
              <a:rPr lang="en-US" altLang="ko-KR" sz="3400" dirty="0">
                <a:latin typeface="+mn-ea"/>
              </a:rPr>
              <a:t>add</a:t>
            </a:r>
            <a:r>
              <a:rPr lang="ko-KR" altLang="en-US" sz="3400" dirty="0">
                <a:latin typeface="+mn-ea"/>
              </a:rPr>
              <a:t>되지 않은 파일이 있다면 붉은색으로 </a:t>
            </a:r>
            <a:r>
              <a:rPr lang="en-US" altLang="ko-KR" sz="3400" dirty="0">
                <a:solidFill>
                  <a:srgbClr val="FF0000"/>
                </a:solidFill>
                <a:latin typeface="+mn-ea"/>
              </a:rPr>
              <a:t>Untracked files </a:t>
            </a:r>
            <a:r>
              <a:rPr lang="ko-KR" altLang="en-US" sz="3400" dirty="0">
                <a:latin typeface="+mn-ea"/>
              </a:rPr>
              <a:t>또는 </a:t>
            </a:r>
            <a:r>
              <a:rPr lang="en-US" altLang="ko-KR" sz="3400" dirty="0">
                <a:solidFill>
                  <a:srgbClr val="FF0000"/>
                </a:solidFill>
                <a:latin typeface="+mn-ea"/>
              </a:rPr>
              <a:t>Changes not staged for commit </a:t>
            </a:r>
            <a:r>
              <a:rPr lang="ko-KR" altLang="en-US" sz="3400" dirty="0">
                <a:latin typeface="+mn-ea"/>
              </a:rPr>
              <a:t>목록이 나옵니다</a:t>
            </a:r>
            <a:r>
              <a:rPr lang="en-US" altLang="ko-KR" sz="3400" dirty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400" dirty="0" smtClean="0">
                <a:latin typeface="+mn-ea"/>
              </a:rPr>
              <a:t>README.md</a:t>
            </a:r>
            <a:r>
              <a:rPr lang="ko-KR" altLang="en-US" sz="3400" dirty="0">
                <a:latin typeface="+mn-ea"/>
              </a:rPr>
              <a:t>는 </a:t>
            </a:r>
            <a:r>
              <a:rPr lang="en-US" altLang="ko-KR" sz="3400" dirty="0">
                <a:latin typeface="+mn-ea"/>
              </a:rPr>
              <a:t>add</a:t>
            </a:r>
            <a:r>
              <a:rPr lang="ko-KR" altLang="en-US" sz="3400" dirty="0">
                <a:latin typeface="+mn-ea"/>
              </a:rPr>
              <a:t>되었기 때문에 </a:t>
            </a:r>
            <a:r>
              <a:rPr lang="ko-KR" altLang="en-US" sz="3400" dirty="0">
                <a:solidFill>
                  <a:srgbClr val="00B050"/>
                </a:solidFill>
                <a:latin typeface="+mn-ea"/>
              </a:rPr>
              <a:t>초록색으로 </a:t>
            </a:r>
            <a:r>
              <a:rPr lang="en-US" altLang="ko-KR" sz="3400" dirty="0">
                <a:solidFill>
                  <a:srgbClr val="00B050"/>
                </a:solidFill>
                <a:latin typeface="+mn-ea"/>
              </a:rPr>
              <a:t>Changes to be committed </a:t>
            </a:r>
            <a:r>
              <a:rPr lang="ko-KR" altLang="en-US" sz="3400" dirty="0">
                <a:latin typeface="+mn-ea"/>
              </a:rPr>
              <a:t>목록에 나옵니다</a:t>
            </a:r>
            <a:r>
              <a:rPr lang="en-US" altLang="ko-KR" sz="3400" dirty="0">
                <a:latin typeface="+mn-ea"/>
              </a:rPr>
              <a:t>.</a:t>
            </a:r>
            <a:endParaRPr lang="ko-KR" altLang="en-US" sz="34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3400" dirty="0">
                <a:latin typeface="+mn-ea"/>
              </a:rPr>
              <a:t/>
            </a:r>
            <a:br>
              <a:rPr lang="ko-KR" altLang="en-US" sz="3400" dirty="0">
                <a:latin typeface="+mn-ea"/>
              </a:rPr>
            </a:br>
            <a:endParaRPr lang="ko-KR" altLang="en-US" sz="34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400" dirty="0" smtClean="0">
                <a:latin typeface="+mn-ea"/>
              </a:rPr>
              <a:t>** </a:t>
            </a:r>
            <a:r>
              <a:rPr lang="ko-KR" altLang="en-US" sz="3400" dirty="0" smtClean="0">
                <a:latin typeface="+mn-ea"/>
              </a:rPr>
              <a:t>만일 </a:t>
            </a:r>
            <a:r>
              <a:rPr lang="en-US" altLang="ko-KR" sz="3400" dirty="0">
                <a:latin typeface="+mn-ea"/>
              </a:rPr>
              <a:t>add</a:t>
            </a:r>
            <a:r>
              <a:rPr lang="ko-KR" altLang="en-US" sz="3400" dirty="0">
                <a:latin typeface="+mn-ea"/>
              </a:rPr>
              <a:t>할 파일이 많은 경우 그냥 </a:t>
            </a:r>
            <a:r>
              <a:rPr lang="en-US" altLang="ko-KR" sz="3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3400" dirty="0">
                <a:solidFill>
                  <a:srgbClr val="C00000"/>
                </a:solidFill>
                <a:latin typeface="+mn-ea"/>
              </a:rPr>
              <a:t> add *</a:t>
            </a:r>
            <a:r>
              <a:rPr lang="ko-KR" altLang="en-US" sz="3400" dirty="0">
                <a:latin typeface="+mn-ea"/>
              </a:rPr>
              <a:t>나 </a:t>
            </a:r>
            <a:r>
              <a:rPr lang="en-US" altLang="ko-KR" sz="3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3400" dirty="0">
                <a:solidFill>
                  <a:srgbClr val="C00000"/>
                </a:solidFill>
                <a:latin typeface="+mn-ea"/>
              </a:rPr>
              <a:t> add .</a:t>
            </a:r>
            <a:r>
              <a:rPr lang="ko-KR" altLang="en-US" sz="3400" dirty="0">
                <a:latin typeface="+mn-ea"/>
              </a:rPr>
              <a:t>이라고 적으면 모든 파일</a:t>
            </a:r>
            <a:r>
              <a:rPr lang="en-US" altLang="ko-KR" sz="3400" dirty="0">
                <a:latin typeface="+mn-ea"/>
              </a:rPr>
              <a:t>, </a:t>
            </a:r>
            <a:r>
              <a:rPr lang="ko-KR" altLang="en-US" sz="3400" dirty="0">
                <a:latin typeface="+mn-ea"/>
              </a:rPr>
              <a:t>디렉토리가 </a:t>
            </a:r>
            <a:r>
              <a:rPr lang="en-US" altLang="ko-KR" sz="3400" dirty="0">
                <a:latin typeface="+mn-ea"/>
              </a:rPr>
              <a:t>add</a:t>
            </a:r>
            <a:r>
              <a:rPr lang="ko-KR" altLang="en-US" sz="3400" dirty="0">
                <a:latin typeface="+mn-ea"/>
              </a:rPr>
              <a:t>됩니다</a:t>
            </a:r>
            <a:r>
              <a:rPr lang="en-US" altLang="ko-KR" sz="3400" dirty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400" dirty="0" err="1">
                <a:solidFill>
                  <a:srgbClr val="C00000"/>
                </a:solidFill>
                <a:latin typeface="+mn-ea"/>
              </a:rPr>
              <a:t>git</a:t>
            </a:r>
            <a:r>
              <a:rPr lang="en-US" altLang="ko-KR" sz="3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3400" dirty="0" smtClean="0">
                <a:solidFill>
                  <a:srgbClr val="C00000"/>
                </a:solidFill>
                <a:latin typeface="+mn-ea"/>
              </a:rPr>
              <a:t>add</a:t>
            </a:r>
            <a:r>
              <a:rPr lang="ko-KR" altLang="en-US" sz="34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3400" dirty="0">
                <a:solidFill>
                  <a:srgbClr val="C00000"/>
                </a:solidFill>
                <a:latin typeface="+mn-ea"/>
              </a:rPr>
              <a:t>디렉토리명</a:t>
            </a:r>
            <a:r>
              <a:rPr lang="ko-KR" altLang="en-US" sz="3400" dirty="0">
                <a:latin typeface="+mn-ea"/>
              </a:rPr>
              <a:t>을</a:t>
            </a:r>
            <a:r>
              <a:rPr lang="ko-KR" altLang="en-US" sz="3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3400" dirty="0">
                <a:latin typeface="+mn-ea"/>
              </a:rPr>
              <a:t>적으면 그 디렉토리와 디렉토리의 내용 모두 </a:t>
            </a:r>
            <a:r>
              <a:rPr lang="en-US" altLang="ko-KR" sz="3400" dirty="0">
                <a:latin typeface="+mn-ea"/>
              </a:rPr>
              <a:t>add</a:t>
            </a:r>
            <a:r>
              <a:rPr lang="ko-KR" altLang="en-US" sz="3400" dirty="0">
                <a:latin typeface="+mn-ea"/>
              </a:rPr>
              <a:t>됩니다</a:t>
            </a:r>
            <a:r>
              <a:rPr lang="en-US" altLang="ko-KR" sz="3400" dirty="0">
                <a:latin typeface="+mn-ea"/>
              </a:rPr>
              <a:t>.</a:t>
            </a:r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5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2892</Words>
  <Application>Microsoft Office PowerPoint</Application>
  <PresentationFormat>와이드스크린</PresentationFormat>
  <Paragraphs>475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Courier New</vt:lpstr>
      <vt:lpstr>Georgia</vt:lpstr>
      <vt:lpstr>Office 테마</vt:lpstr>
      <vt:lpstr>PowerPoint 프레젠테이션</vt:lpstr>
      <vt:lpstr>SVN vs GIT</vt:lpstr>
      <vt:lpstr>Git을 사용하면 가능한 것들</vt:lpstr>
      <vt:lpstr>"작업한 내용을 스테이지에 올려서  로컬 저장소에 커밋하고,   이를 푸시해서 원격 저장소로 보낸다."   </vt:lpstr>
      <vt:lpstr>저장소(repository)</vt:lpstr>
      <vt:lpstr>Git 최초설정</vt:lpstr>
      <vt:lpstr>Git 사용하기  1. 저장소 만들기</vt:lpstr>
      <vt:lpstr>PowerPoint 프레젠테이션</vt:lpstr>
      <vt:lpstr>2. 관리할 파일 추가 제거</vt:lpstr>
      <vt:lpstr>PowerPoint 프레젠테이션</vt:lpstr>
      <vt:lpstr>PowerPoint 프레젠테이션</vt:lpstr>
      <vt:lpstr>PowerPoint 프레젠테이션</vt:lpstr>
      <vt:lpstr>3. 커밋 commit</vt:lpstr>
      <vt:lpstr>PowerPoint 프레젠테이션</vt:lpstr>
      <vt:lpstr>4. 원격저장소</vt:lpstr>
      <vt:lpstr>PowerPoint 프레젠테이션</vt:lpstr>
      <vt:lpstr>PowerPoint 프레젠테이션</vt:lpstr>
      <vt:lpstr>PowerPoint 프레젠테이션</vt:lpstr>
      <vt:lpstr>5. Branch와 merge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충돌</vt:lpstr>
      <vt:lpstr>PowerPoint 프레젠테이션</vt:lpstr>
      <vt:lpstr>7. 리베이스 rebase</vt:lpstr>
      <vt:lpstr>PowerPoint 프레젠테이션</vt:lpstr>
      <vt:lpstr>PowerPoint 프레젠테이션</vt:lpstr>
      <vt:lpstr>Rebase의 위험성</vt:lpstr>
      <vt:lpstr>8. 복구</vt:lpstr>
      <vt:lpstr>PowerPoint 프레젠테이션</vt:lpstr>
      <vt:lpstr>9. stash</vt:lpstr>
      <vt:lpstr> 10. submodule </vt:lpstr>
      <vt:lpstr>명령어 정리</vt:lpstr>
      <vt:lpstr>참고할만한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 vs GIT</dc:title>
  <dc:creator>hykim.trainee</dc:creator>
  <cp:lastModifiedBy>hykim.trainee</cp:lastModifiedBy>
  <cp:revision>40</cp:revision>
  <dcterms:created xsi:type="dcterms:W3CDTF">2016-03-11T06:28:29Z</dcterms:created>
  <dcterms:modified xsi:type="dcterms:W3CDTF">2016-03-18T04:01:01Z</dcterms:modified>
</cp:coreProperties>
</file>