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794F-1797-4B5D-B3C9-D493DBAE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0DAB-34E2-4A9C-A58F-152095D1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CCF6-E386-4E03-8BB1-5E7747E3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EA19-2BF7-45A5-96A1-39525F66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D718-FC84-4203-B503-CFA5F6AD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2ADB-593C-4FEE-8A11-3CC92FB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72FC0-94E6-4DBC-8CFF-F9C1E351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CA89-8585-45A2-9FBA-BC2FA2C4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CF18-E95A-4DDF-8798-77088799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32E7-5418-4E73-B9BC-963C80C7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988E-EDC3-41C0-8534-1458CD736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08CB-744F-445D-9787-B9947911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C97D-2A7D-4840-AEFF-EA7E377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F24C-70D2-48A3-A4A6-FEC19B6D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1978-4C8E-4373-9D88-7F8DC81E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04B3-9BEC-437D-BE27-AD09E242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69DB-C01F-4677-B558-78759A14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FB25-9A62-41B1-BC02-81DE10F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3A23-4D07-4CEE-A11C-B9677518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A6F4-44C6-4DC1-9641-55D65221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D26-4DEE-4451-9157-8F1FE278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6EA2-F1E8-4E58-BB5F-E92A479F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613F-0CB8-4998-971D-45FDC109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5467-FE8E-4700-9363-7BF8C9CE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4E0D-6A80-423A-A6F2-1C878AF6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40B1-FE66-4192-9930-B37C5112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2341-0834-4C29-A0F8-3BFF7C0F3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728E-D00A-4E97-BEF2-2269C154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E0C7-7120-4D67-AB2D-2711628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06CE-8C33-4B84-83FD-23AA1590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2387-DDEA-49A4-B0A7-A7F76167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5156-44A9-4B39-9F23-87930070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B276-3934-486B-B6D4-E02F128F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2FAC-BF3F-418C-AE1E-9875B833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624AB-7770-40A7-B957-7FF17E3EB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91B66-F365-462C-95FB-8CD1C641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ED220-EDD4-4CCA-B792-0673CD6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1BED7-0F93-48B2-8058-0A55D457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BB3C4-64A1-4571-B747-3704B9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062-C3A9-49FA-AD6C-588DB55F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F4877-B914-4279-B405-CEE0CAC9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8E972-13D8-4B89-921F-77EF5C6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1E30-96EA-4FF5-BE71-0EF1036C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30BCE-E1F5-4343-B1D6-BD6A856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5C88-BE24-4ED9-A138-BAA76ACF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A950-CBAF-490E-BBB0-D7F3898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7B1-EF89-4261-AD45-EA7D0BAA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9F4E-1075-4D55-A6D2-B0E1F08F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D9CE9-9524-44F7-84C5-F2777B99B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8A1E-1536-40C0-81A8-1E29BB82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BD12-6680-4D65-83B7-63C87C02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A8B7-A821-4605-9D69-D3CACE53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4B97-DB18-444E-969D-6E944E4F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8C93-05D3-4822-871F-39F3C5500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554B-36AC-4029-AA23-F52254FA9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51CAE-8AC7-4BDA-B853-CAC7FB2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BE7F-2522-4DB3-B022-A102D0A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689B-6155-4A00-BBD6-68643715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9164D-8460-4808-A7F6-D32D035A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7444F-0B24-4ED6-BC13-B756D27D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ECB5-009B-47CB-8778-24E41F7CA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C546-48B7-4EB1-AA99-E9716E8459A4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5A60-8D4F-422D-94F1-0AA5E75D0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EA54-5F3A-40C4-9CEC-3480E20E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8802-1535-4712-9DCE-40B51D271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wtpchr06320v1\ddc\DCdata\DCExtractDataCollector" TargetMode="External"/><Relationship Id="rId2" Type="http://schemas.openxmlformats.org/officeDocument/2006/relationships/hyperlink" Target="https://confluence.bnymellon.net/display/~XBBNNTG/DocumentCustody+Extract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F36B-9417-408A-B13F-9E4FADB6C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Custody Extracts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DC1B7-35BF-4294-87B8-52EADD7ED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Mikhail Kozlov</a:t>
            </a:r>
          </a:p>
        </p:txBody>
      </p:sp>
    </p:spTree>
    <p:extLst>
      <p:ext uri="{BB962C8B-B14F-4D97-AF65-F5344CB8AC3E}">
        <p14:creationId xmlns:p14="http://schemas.microsoft.com/office/powerpoint/2010/main" val="42455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62B7-BB79-4CF9-8E55-4B1220D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Information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78CA0-A60E-4469-B533-049592D64DD8}"/>
              </a:ext>
            </a:extLst>
          </p:cNvPr>
          <p:cNvSpPr txBox="1"/>
          <p:nvPr/>
        </p:nvSpPr>
        <p:spPr>
          <a:xfrm>
            <a:off x="970682" y="1605585"/>
            <a:ext cx="8191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Information on Document Custody Extracts is available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https://confluence.bnymellon.net/display/~XBBNNTG/DocumentCustody+Extracts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\\wtpchr06320v1\ddc\DCdata\DCExtractDataCollector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67E31-1FA8-484D-8F82-4BEE65D6C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95" y="2528915"/>
            <a:ext cx="8763000" cy="42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9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62B7-BB79-4CF9-8E55-4B1220D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Information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56D6E-E2B0-4BB1-8E79-3E5C535422D0}"/>
              </a:ext>
            </a:extLst>
          </p:cNvPr>
          <p:cNvSpPr txBox="1"/>
          <p:nvPr/>
        </p:nvSpPr>
        <p:spPr>
          <a:xfrm>
            <a:off x="544285" y="1565807"/>
            <a:ext cx="11103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NRZ Extract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SFSDOC_4307 – Original version developed by Ken on Bryan request (JIRA SFSDOC_4307 ) for 2 PHH accounts some time ago. 	Coll and Doc level reports are to be executed monthly on 1</a:t>
            </a:r>
            <a:r>
              <a:rPr lang="en-US" baseline="30000" dirty="0"/>
              <a:t>st</a:t>
            </a:r>
            <a:r>
              <a:rPr lang="en-US" dirty="0"/>
              <a:t> of the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NRZ/PHH and NRZ  based on SFSDOC_4307 queries: transition from PHH to NRZ extract to include NRZ accounts (not used any more).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NRZ1-DDC and NRZ1-MDC based on SFSDOC_4307 queries and provided on Bryan request. Only final statement of SFSDOC_4307 queries were updated to adjust the NRZ1 output to customer requirements. Some duplicated entries and data inconsistencies related  to the original Doc-level queries were reported by Mr. Kohli.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NRZ2-DDC and NRZ2-MDC based on SFSDOC_4307 queries and developed on request of Mr. Kohli (JIRA SFSDOC-4423). Only Doc level queries have been modified under Mr. Kohli’s directions. The ask is to execute this extract on 1</a:t>
            </a:r>
            <a:r>
              <a:rPr lang="en-US" baseline="30000" dirty="0"/>
              <a:t>st</a:t>
            </a:r>
            <a:r>
              <a:rPr lang="en-US" dirty="0"/>
              <a:t> and 15</a:t>
            </a:r>
            <a:r>
              <a:rPr lang="en-US" baseline="30000" dirty="0"/>
              <a:t>th</a:t>
            </a:r>
            <a:r>
              <a:rPr lang="en-US" dirty="0"/>
              <a:t> of every month.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43145-96EB-4D74-BEF7-29374D3335A0}"/>
              </a:ext>
            </a:extLst>
          </p:cNvPr>
          <p:cNvSpPr txBox="1"/>
          <p:nvPr/>
        </p:nvSpPr>
        <p:spPr>
          <a:xfrm>
            <a:off x="544285" y="4862658"/>
            <a:ext cx="1110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extracts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SFSDOC-4414 DDC and MDC queries are executed weekly on Friday, 5 pm 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Pingora_DDC</a:t>
            </a:r>
            <a:r>
              <a:rPr lang="en-US" dirty="0"/>
              <a:t>/</a:t>
            </a:r>
            <a:r>
              <a:rPr lang="en-US" dirty="0" err="1"/>
              <a:t>Pingora_MDC</a:t>
            </a:r>
            <a:r>
              <a:rPr lang="en-US" dirty="0"/>
              <a:t> (SFSDOC-4398) –	Coll and Doc level reports are executed monthly on 1</a:t>
            </a:r>
            <a:r>
              <a:rPr lang="en-US" baseline="30000" dirty="0"/>
              <a:t>st</a:t>
            </a:r>
            <a:r>
              <a:rPr lang="en-US" dirty="0"/>
              <a:t> of the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Nationstar (SFSDOC-4405) and Lakeview (SFSDOC-4399) extracts are presently on hold.</a:t>
            </a:r>
          </a:p>
        </p:txBody>
      </p:sp>
    </p:spTree>
    <p:extLst>
      <p:ext uri="{BB962C8B-B14F-4D97-AF65-F5344CB8AC3E}">
        <p14:creationId xmlns:p14="http://schemas.microsoft.com/office/powerpoint/2010/main" val="6054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917-8571-49F3-B548-925E3E7F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Extract Information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8E1B42-087D-4DF7-8783-A1DB6FA6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67709"/>
              </p:ext>
            </p:extLst>
          </p:nvPr>
        </p:nvGraphicFramePr>
        <p:xfrm>
          <a:off x="838201" y="2699654"/>
          <a:ext cx="11088756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899">
                  <a:extLst>
                    <a:ext uri="{9D8B030D-6E8A-4147-A177-3AD203B41FA5}">
                      <a16:colId xmlns:a16="http://schemas.microsoft.com/office/drawing/2014/main" val="2696583160"/>
                    </a:ext>
                  </a:extLst>
                </a:gridCol>
                <a:gridCol w="2592229">
                  <a:extLst>
                    <a:ext uri="{9D8B030D-6E8A-4147-A177-3AD203B41FA5}">
                      <a16:colId xmlns:a16="http://schemas.microsoft.com/office/drawing/2014/main" val="3524797634"/>
                    </a:ext>
                  </a:extLst>
                </a:gridCol>
                <a:gridCol w="3080765">
                  <a:extLst>
                    <a:ext uri="{9D8B030D-6E8A-4147-A177-3AD203B41FA5}">
                      <a16:colId xmlns:a16="http://schemas.microsoft.com/office/drawing/2014/main" val="2816398013"/>
                    </a:ext>
                  </a:extLst>
                </a:gridCol>
                <a:gridCol w="2713863">
                  <a:extLst>
                    <a:ext uri="{9D8B030D-6E8A-4147-A177-3AD203B41FA5}">
                      <a16:colId xmlns:a16="http://schemas.microsoft.com/office/drawing/2014/main" val="11297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SFSDOC-4414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Extract-4414.ps1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Extract-4414.cmd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Every Friday at 5 pm 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9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SFSDOC_4307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NRZ_Extract.ps1, NRZ_Extract_doc.ps1, NRZ_Extract_DataCopy.ps1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NRZ_Extract_L1.cmd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After hours on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every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NRZ2-DDC/NRZ2-MDC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NRZ_Extract11_L4-5.ps1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NRZ2.cmd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After hours on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and 15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every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1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Pingora_DDC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Pingora_MDC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Pingora_Extract9_L6.ps1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Pingora.cmd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After hours on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every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21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Nationstar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Nationstar_Extract10_L6.ps1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Lakeview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Lakeview_Extract9_L6.ps1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704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7B8892-3BC5-4AE1-A62C-7BF5F36275D5}"/>
              </a:ext>
            </a:extLst>
          </p:cNvPr>
          <p:cNvSpPr txBox="1"/>
          <p:nvPr/>
        </p:nvSpPr>
        <p:spPr>
          <a:xfrm>
            <a:off x="838200" y="1089278"/>
            <a:ext cx="686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Ken’s request Extract files have been copied to the following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DDC UAT: WSOMQCLDDCSQL01, folder D:\Apps</a:t>
            </a:r>
            <a:r>
              <a:rPr lang="en-US"/>
              <a:t>\Extracts (not good)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MDC UAT: WSOMQCLMDCSQL01, folder D:\Apps\Extracts</a:t>
            </a:r>
          </a:p>
        </p:txBody>
      </p:sp>
    </p:spTree>
    <p:extLst>
      <p:ext uri="{BB962C8B-B14F-4D97-AF65-F5344CB8AC3E}">
        <p14:creationId xmlns:p14="http://schemas.microsoft.com/office/powerpoint/2010/main" val="161100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 Custody Extracts</vt:lpstr>
      <vt:lpstr>Extract Information 1</vt:lpstr>
      <vt:lpstr>Extract Information 2</vt:lpstr>
      <vt:lpstr>Extract Information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Custody Extracts</dc:title>
  <dc:creator>Kozlov, Mikhail</dc:creator>
  <cp:lastModifiedBy>Kozlov, Mikhail</cp:lastModifiedBy>
  <cp:revision>39</cp:revision>
  <dcterms:created xsi:type="dcterms:W3CDTF">2019-09-19T15:58:33Z</dcterms:created>
  <dcterms:modified xsi:type="dcterms:W3CDTF">2019-09-25T15:01:42Z</dcterms:modified>
</cp:coreProperties>
</file>