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5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9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4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8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8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1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39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8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7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7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FAD074-0DE1-458E-8085-552778364C6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1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aver?docId=926466&amp;ref=y" TargetMode="External"/><Relationship Id="rId2" Type="http://schemas.openxmlformats.org/officeDocument/2006/relationships/hyperlink" Target="https://terms.naver.com/entry.naver?docId=926511&amp;ref=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ms.naver.com/entry.naver?docId=926512&amp;ref=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987B-FD33-41A8-BB50-959A54032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409472" cy="2677648"/>
          </a:xfrm>
        </p:spPr>
        <p:txBody>
          <a:bodyPr/>
          <a:lstStyle/>
          <a:p>
            <a:r>
              <a:rPr lang="ko-KR" altLang="en-US" dirty="0"/>
              <a:t>멀티미디어</a:t>
            </a:r>
            <a:r>
              <a:rPr lang="en-US" altLang="ko-KR" dirty="0"/>
              <a:t>/</a:t>
            </a:r>
            <a:r>
              <a:rPr lang="ko-KR" altLang="en-US" dirty="0" err="1"/>
              <a:t>문화콘텐츠</a:t>
            </a:r>
            <a:r>
              <a:rPr lang="ko-KR" altLang="en-US" dirty="0"/>
              <a:t> 학과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B8C0A-424C-4F9B-81F4-05DDF4FDA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20619 </a:t>
            </a:r>
            <a:r>
              <a:rPr lang="ko-KR" altLang="en-US" dirty="0"/>
              <a:t>주영욱</a:t>
            </a:r>
          </a:p>
        </p:txBody>
      </p:sp>
    </p:spTree>
    <p:extLst>
      <p:ext uri="{BB962C8B-B14F-4D97-AF65-F5344CB8AC3E}">
        <p14:creationId xmlns:p14="http://schemas.microsoft.com/office/powerpoint/2010/main" val="79083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CC77E-836C-42B2-B564-231F33A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문화콘텐츠</a:t>
            </a:r>
            <a:r>
              <a:rPr lang="ko-KR" altLang="en-US" dirty="0"/>
              <a:t> 관련 대학 학과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202D5-9F25-41C6-AC85-BBE1CFF3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875" y="3900546"/>
            <a:ext cx="8825659" cy="2279218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K-</a:t>
            </a:r>
            <a:r>
              <a:rPr lang="ko-KR" altLang="en-US" sz="2000" dirty="0" err="1"/>
              <a:t>콘텐츠스타트업전공</a:t>
            </a:r>
            <a:r>
              <a:rPr lang="en-US" altLang="ko-KR" sz="2000" dirty="0"/>
              <a:t>,SW</a:t>
            </a:r>
            <a:r>
              <a:rPr lang="ko-KR" altLang="en-US" sz="2000" dirty="0"/>
              <a:t>융합학부 </a:t>
            </a:r>
            <a:r>
              <a:rPr lang="ko-KR" altLang="en-US" sz="2000" dirty="0" err="1"/>
              <a:t>한일문화콘텐츠전공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공간문화컨텐츠학과</a:t>
            </a:r>
            <a:r>
              <a:rPr lang="en-US" altLang="ko-KR" sz="2000" dirty="0"/>
              <a:t>,</a:t>
            </a:r>
            <a:r>
              <a:rPr lang="ko-KR" altLang="en-US" sz="2000" dirty="0"/>
              <a:t>공연전시기획학과</a:t>
            </a:r>
            <a:r>
              <a:rPr lang="en-US" altLang="ko-KR" sz="2000" dirty="0"/>
              <a:t>,</a:t>
            </a:r>
            <a:r>
              <a:rPr lang="ko-KR" altLang="en-US" sz="2000" dirty="0"/>
              <a:t>교육문화전공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글로벌문화산업경영학과글로컬문화스토리텔링융복합전공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글로컬문화학부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디자인문화콘텐츠전공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디지털영상문화콘텐츠학과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문화・미디어전공</a:t>
            </a:r>
            <a:r>
              <a:rPr lang="en-US" altLang="ko-KR" sz="2000" dirty="0"/>
              <a:t>,</a:t>
            </a:r>
            <a:r>
              <a:rPr lang="ko-KR" altLang="en-US" sz="2000" dirty="0"/>
              <a:t>문화</a:t>
            </a:r>
            <a:r>
              <a:rPr lang="en-US" altLang="ko-KR" sz="2000" dirty="0"/>
              <a:t>ICT</a:t>
            </a:r>
            <a:r>
              <a:rPr lang="ko-KR" altLang="en-US" sz="2000" dirty="0"/>
              <a:t>융합전공</a:t>
            </a:r>
            <a:r>
              <a:rPr lang="en-US" altLang="ko-KR" sz="2000" dirty="0"/>
              <a:t>,</a:t>
            </a:r>
            <a:r>
              <a:rPr lang="ko-KR" altLang="en-US" sz="2000" dirty="0"/>
              <a:t>문화경영공학계열</a:t>
            </a:r>
            <a:r>
              <a:rPr lang="en-US" altLang="ko-KR" sz="2000" dirty="0"/>
              <a:t>,</a:t>
            </a:r>
            <a:r>
              <a:rPr lang="ko-KR" altLang="en-US" sz="2000" dirty="0"/>
              <a:t>문화교류전공</a:t>
            </a:r>
            <a:r>
              <a:rPr lang="en-US" altLang="ko-KR" sz="2000" dirty="0"/>
              <a:t>,</a:t>
            </a:r>
            <a:r>
              <a:rPr lang="ko-KR" altLang="en-US" sz="2000" dirty="0"/>
              <a:t> 문화기획학과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문화서비스학전공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문화스토리텔링전공</a:t>
            </a:r>
            <a:r>
              <a:rPr lang="en-US" altLang="ko-KR" sz="2000" dirty="0"/>
              <a:t>,</a:t>
            </a:r>
            <a:r>
              <a:rPr lang="ko-KR" altLang="en-US" sz="2000" dirty="0"/>
              <a:t>문화예술경영학과</a:t>
            </a:r>
            <a:r>
              <a:rPr lang="en-US" altLang="ko-KR" sz="2000" dirty="0"/>
              <a:t>,</a:t>
            </a:r>
            <a:r>
              <a:rPr lang="ko-KR" altLang="en-US" sz="2000" dirty="0"/>
              <a:t>문화예술경영학과</a:t>
            </a:r>
            <a:r>
              <a:rPr lang="en-US" altLang="ko-KR" sz="2000" dirty="0"/>
              <a:t>(</a:t>
            </a:r>
            <a:r>
              <a:rPr lang="ko-KR" altLang="en-US" sz="2000" dirty="0"/>
              <a:t>예체능</a:t>
            </a:r>
            <a:r>
              <a:rPr lang="en-US" altLang="ko-KR" sz="2000" dirty="0"/>
              <a:t>),</a:t>
            </a:r>
            <a:r>
              <a:rPr lang="ko-KR" altLang="en-US" sz="2000" dirty="0"/>
              <a:t>문화예술철학전공</a:t>
            </a:r>
            <a:r>
              <a:rPr lang="en-US" altLang="ko-KR" sz="2000" dirty="0"/>
              <a:t>,</a:t>
            </a:r>
            <a:r>
              <a:rPr lang="ko-KR" altLang="en-US" sz="2000" dirty="0"/>
              <a:t> 문화정보학부</a:t>
            </a:r>
            <a:r>
              <a:rPr lang="en-US" altLang="ko-KR" sz="2000" dirty="0"/>
              <a:t>,</a:t>
            </a:r>
            <a:r>
              <a:rPr lang="ko-KR" altLang="en-US" sz="2000" dirty="0"/>
              <a:t>문화커뮤니케이션학부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문화컨텐츠테크놀러지</a:t>
            </a:r>
            <a:r>
              <a:rPr lang="en-US" altLang="ko-KR" sz="2000" dirty="0"/>
              <a:t>, </a:t>
            </a:r>
            <a:r>
              <a:rPr lang="ko-KR" altLang="en-US" sz="2000" dirty="0"/>
              <a:t>역사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문화콘텐츠학과</a:t>
            </a:r>
            <a:r>
              <a:rPr lang="en-US" altLang="ko-KR" sz="2000" dirty="0"/>
              <a:t>,</a:t>
            </a:r>
            <a:r>
              <a:rPr lang="ko-KR" altLang="en-US" sz="2000" dirty="0"/>
              <a:t>역사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문화콘텐츠학부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영상문화학전공</a:t>
            </a:r>
            <a:r>
              <a:rPr lang="en-US" altLang="ko-KR" sz="2000" dirty="0"/>
              <a:t>,</a:t>
            </a:r>
            <a:r>
              <a:rPr lang="ko-KR" altLang="en-US" sz="2000" dirty="0"/>
              <a:t> 조형문화과</a:t>
            </a:r>
            <a:r>
              <a:rPr lang="en-US" altLang="ko-KR" sz="2000" dirty="0"/>
              <a:t>,</a:t>
            </a:r>
            <a:r>
              <a:rPr lang="ko-KR" altLang="en-US" sz="2000" dirty="0"/>
              <a:t>종교문화재학과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BB3FAE-0B8D-4911-B98C-86A30D9BBD7E}"/>
              </a:ext>
            </a:extLst>
          </p:cNvPr>
          <p:cNvSpPr txBox="1">
            <a:spLocks/>
          </p:cNvSpPr>
          <p:nvPr/>
        </p:nvSpPr>
        <p:spPr>
          <a:xfrm>
            <a:off x="1305875" y="2618895"/>
            <a:ext cx="8825659" cy="2279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dirty="0"/>
              <a:t>마찬가지로 사회과학</a:t>
            </a:r>
            <a:r>
              <a:rPr lang="en-US" altLang="ko-KR" sz="2000" dirty="0"/>
              <a:t>, </a:t>
            </a:r>
            <a:r>
              <a:rPr lang="ko-KR" altLang="en-US" sz="2000" dirty="0"/>
              <a:t>예체능</a:t>
            </a:r>
            <a:r>
              <a:rPr lang="en-US" altLang="ko-KR" sz="2000" dirty="0"/>
              <a:t>, </a:t>
            </a:r>
            <a:r>
              <a:rPr lang="ko-KR" altLang="en-US" sz="2000" dirty="0"/>
              <a:t>공학에 연결되며</a:t>
            </a:r>
            <a:r>
              <a:rPr lang="en-US" altLang="ko-KR" sz="2000" dirty="0"/>
              <a:t>, </a:t>
            </a:r>
            <a:r>
              <a:rPr lang="ko-KR" altLang="en-US" sz="2000" dirty="0"/>
              <a:t>교육</a:t>
            </a:r>
            <a:r>
              <a:rPr lang="en-US" altLang="ko-KR" sz="2000" dirty="0"/>
              <a:t>, </a:t>
            </a:r>
            <a:r>
              <a:rPr lang="ko-KR" altLang="en-US" sz="2000" dirty="0"/>
              <a:t>역사</a:t>
            </a:r>
            <a:r>
              <a:rPr lang="en-US" altLang="ko-KR" sz="2000" dirty="0"/>
              <a:t>, </a:t>
            </a:r>
            <a:r>
              <a:rPr lang="ko-KR" altLang="en-US" sz="2000" dirty="0"/>
              <a:t>종교</a:t>
            </a:r>
            <a:r>
              <a:rPr lang="en-US" altLang="ko-KR" sz="2000" dirty="0"/>
              <a:t>, </a:t>
            </a:r>
            <a:r>
              <a:rPr lang="ko-KR" altLang="en-US" sz="2000" dirty="0"/>
              <a:t>조형</a:t>
            </a:r>
            <a:r>
              <a:rPr lang="en-US" altLang="ko-KR" sz="2000" dirty="0"/>
              <a:t> </a:t>
            </a:r>
            <a:r>
              <a:rPr lang="ko-KR" altLang="en-US" sz="2000" dirty="0"/>
              <a:t>등 더 다양한 분야와 접목된다</a:t>
            </a:r>
            <a:r>
              <a:rPr lang="en-US" altLang="ko-KR" sz="2000" dirty="0"/>
              <a:t>. </a:t>
            </a:r>
            <a:r>
              <a:rPr lang="ko-KR" altLang="en-US" sz="2000" dirty="0"/>
              <a:t>글로벌 또한 중요한 키워드이다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689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B7151-BCAA-408D-8988-BED6BF75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광운대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443F87-F88A-4AA2-A52D-648731896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86"/>
          <a:stretch/>
        </p:blipFill>
        <p:spPr>
          <a:xfrm>
            <a:off x="0" y="1648453"/>
            <a:ext cx="2207288" cy="5177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B832E4-1A6A-4857-8FED-F751BF1D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07" y="2384373"/>
            <a:ext cx="6401693" cy="724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D6DBEB-742D-47F4-B373-5369A7EAE2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06" t="38629" r="-1045" b="41203"/>
          <a:stretch/>
        </p:blipFill>
        <p:spPr>
          <a:xfrm>
            <a:off x="7714887" y="5944643"/>
            <a:ext cx="4343646" cy="257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CFE1D8-1630-4FE4-A31B-DF27A933D2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198" b="-5075"/>
          <a:stretch/>
        </p:blipFill>
        <p:spPr>
          <a:xfrm>
            <a:off x="3018408" y="5483418"/>
            <a:ext cx="4696480" cy="12912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8B6D58-4073-48F1-94B5-132FB884F5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3018407" y="3749626"/>
            <a:ext cx="4696480" cy="173379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841FA8-EC86-42C3-8E3B-20E5C5BC6DCF}"/>
              </a:ext>
            </a:extLst>
          </p:cNvPr>
          <p:cNvSpPr/>
          <p:nvPr/>
        </p:nvSpPr>
        <p:spPr>
          <a:xfrm>
            <a:off x="3986074" y="5944643"/>
            <a:ext cx="1331650" cy="257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8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9D70D-8F27-4183-BA7D-DAFDF78D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성균관대 미디어커뮤니케이션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6CF85-CBF4-4CEB-97F8-A19ED8A9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3" y="3300552"/>
            <a:ext cx="3315163" cy="161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97234E-A8A9-4742-BFFB-11237C57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7" y="2645029"/>
            <a:ext cx="3305636" cy="647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20DAEB-B5CA-4973-B1A8-00B1E15A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56" y="4297702"/>
            <a:ext cx="6185244" cy="1554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4F010F-84AD-41CD-A9D5-1C2F9DF34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54" y="3702365"/>
            <a:ext cx="5602227" cy="315563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89B05D-D214-4BD2-8C3B-25ECF299F0AD}"/>
              </a:ext>
            </a:extLst>
          </p:cNvPr>
          <p:cNvSpPr/>
          <p:nvPr/>
        </p:nvSpPr>
        <p:spPr>
          <a:xfrm>
            <a:off x="2601157" y="4199138"/>
            <a:ext cx="701336" cy="257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23D2CDB-E137-42C2-B372-D4F28840DF20}"/>
              </a:ext>
            </a:extLst>
          </p:cNvPr>
          <p:cNvSpPr/>
          <p:nvPr/>
        </p:nvSpPr>
        <p:spPr>
          <a:xfrm>
            <a:off x="2086252" y="6090082"/>
            <a:ext cx="665826" cy="213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9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9ACC6-4C92-4614-BEBF-B9A10DB7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연세대 언론홍보영상학부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60CB5-045C-4AE6-A548-5759933F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D2072-7FE3-4AB1-925B-B34C9148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29131"/>
            <a:ext cx="3062062" cy="36288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67B844-4A51-47BF-B975-C98ED7550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38" y="2971920"/>
            <a:ext cx="5677692" cy="257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B1A652-2CFE-4C54-BB09-C2D3CAB1D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38" y="1661958"/>
            <a:ext cx="5677692" cy="1314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7B717D-3E43-40F0-B896-71C9AE14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485" y="5264459"/>
            <a:ext cx="4926799" cy="15047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27DAFA-9EC4-4111-A4BA-CC5ACC8EB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477" y="3404377"/>
            <a:ext cx="6464722" cy="16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FB29-61DC-4501-8F19-B7F398AB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진로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EF7A8-119B-424C-A24A-79F167AD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UX</a:t>
            </a:r>
            <a:r>
              <a:rPr lang="ko-KR" altLang="en-US" sz="3000" dirty="0" err="1"/>
              <a:t>디자인컨설턴트</a:t>
            </a:r>
            <a:r>
              <a:rPr lang="en-US" altLang="ko-KR" sz="3000" dirty="0"/>
              <a:t>, </a:t>
            </a:r>
            <a:r>
              <a:rPr lang="ko-KR" altLang="en-US" sz="3000" dirty="0">
                <a:hlinkClick r:id="rId2"/>
              </a:rPr>
              <a:t>가상현실전문가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개인미디어콘텐츠제작자</a:t>
            </a:r>
            <a:r>
              <a:rPr lang="en-US" altLang="ko-KR" sz="3000" dirty="0"/>
              <a:t>(</a:t>
            </a:r>
            <a:r>
              <a:rPr lang="ko-KR" altLang="en-US" sz="3000" dirty="0" err="1"/>
              <a:t>크리에이터</a:t>
            </a:r>
            <a:r>
              <a:rPr lang="en-US" altLang="ko-KR" sz="3000" dirty="0"/>
              <a:t>), </a:t>
            </a:r>
            <a:r>
              <a:rPr lang="ko-KR" altLang="en-US" sz="3000" dirty="0">
                <a:hlinkClick r:id="rId3"/>
              </a:rPr>
              <a:t>게임기획자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드론콘텐츠전문가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디지털큐레이터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모바일콘텐츠개발자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문화콘텐츠전문가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미디어파사드디자이너</a:t>
            </a:r>
            <a:r>
              <a:rPr lang="en-US" altLang="ko-KR" sz="3000" dirty="0"/>
              <a:t>, </a:t>
            </a:r>
            <a:r>
              <a:rPr lang="ko-KR" altLang="en-US" sz="3000" dirty="0"/>
              <a:t>비디오게임디자이너</a:t>
            </a:r>
            <a:r>
              <a:rPr lang="en-US" altLang="ko-KR" sz="3000" dirty="0"/>
              <a:t>, </a:t>
            </a:r>
            <a:r>
              <a:rPr lang="ko-KR" altLang="en-US" sz="3000" dirty="0">
                <a:hlinkClick r:id="rId4"/>
              </a:rPr>
              <a:t>웹프로듀서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0191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E56DC-3CA8-4D4C-94A0-D8FE1314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문화콘텐츠</a:t>
            </a:r>
            <a:r>
              <a:rPr lang="ko-KR" altLang="en-US" dirty="0"/>
              <a:t> 진로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34A2F-423A-4624-A0EF-4274F4A6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PD, </a:t>
            </a:r>
            <a:r>
              <a:rPr lang="ko-KR" altLang="en-US" sz="3000" dirty="0"/>
              <a:t>공연기획자</a:t>
            </a:r>
            <a:r>
              <a:rPr lang="en-US" altLang="ko-KR" sz="3000" dirty="0"/>
              <a:t>, </a:t>
            </a:r>
            <a:r>
              <a:rPr lang="ko-KR" altLang="en-US" sz="3000" dirty="0"/>
              <a:t>마케터</a:t>
            </a:r>
            <a:r>
              <a:rPr lang="en-US" altLang="ko-KR" sz="3000" dirty="0"/>
              <a:t>, </a:t>
            </a:r>
            <a:r>
              <a:rPr lang="ko-KR" altLang="en-US" sz="3000" dirty="0"/>
              <a:t>문화비평가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문화콘텐츠기획자</a:t>
            </a:r>
            <a:r>
              <a:rPr lang="en-US" altLang="ko-KR" sz="3000" dirty="0"/>
              <a:t>, </a:t>
            </a:r>
            <a:r>
              <a:rPr lang="ko-KR" altLang="en-US" sz="3000" dirty="0"/>
              <a:t>애플리케이션 개발자</a:t>
            </a:r>
          </a:p>
        </p:txBody>
      </p:sp>
    </p:spTree>
    <p:extLst>
      <p:ext uri="{BB962C8B-B14F-4D97-AF65-F5344CB8AC3E}">
        <p14:creationId xmlns:p14="http://schemas.microsoft.com/office/powerpoint/2010/main" val="75459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3475-BBC4-4EB4-A8AA-1D6D6EAD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관련 대학 학과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F0188-2FF2-4B76-919E-DE8CCDE2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공학</a:t>
            </a:r>
            <a:r>
              <a:rPr lang="en-US" altLang="ko-KR" dirty="0"/>
              <a:t>, </a:t>
            </a:r>
            <a:r>
              <a:rPr lang="ko-KR" altLang="en-US" dirty="0"/>
              <a:t>예술</a:t>
            </a:r>
            <a:r>
              <a:rPr lang="en-US" altLang="ko-KR" dirty="0"/>
              <a:t>, </a:t>
            </a:r>
            <a:r>
              <a:rPr lang="ko-KR" altLang="en-US" dirty="0"/>
              <a:t>사회 과학이라는 세 가지 분야가 애매하게 섞여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ICT</a:t>
            </a:r>
            <a:r>
              <a:rPr lang="ko-KR" altLang="en-US" dirty="0"/>
              <a:t>융합학부</a:t>
            </a:r>
            <a:r>
              <a:rPr lang="en-US" altLang="ko-KR" dirty="0"/>
              <a:t>,</a:t>
            </a:r>
            <a:r>
              <a:rPr lang="ko-KR" altLang="en-US" dirty="0"/>
              <a:t>멀티미디어공학전공</a:t>
            </a:r>
            <a:r>
              <a:rPr lang="en-US" altLang="ko-KR" dirty="0"/>
              <a:t>,</a:t>
            </a:r>
            <a:r>
              <a:rPr lang="ko-KR" altLang="en-US" dirty="0"/>
              <a:t>글로벌미디어학부</a:t>
            </a:r>
            <a:r>
              <a:rPr lang="en-US" altLang="ko-KR" dirty="0"/>
              <a:t>,</a:t>
            </a:r>
            <a:r>
              <a:rPr lang="ko-KR" altLang="en-US" dirty="0"/>
              <a:t>디지털미디어공학부</a:t>
            </a:r>
            <a:r>
              <a:rPr lang="en-US" altLang="ko-KR" dirty="0"/>
              <a:t>,</a:t>
            </a:r>
            <a:r>
              <a:rPr lang="ko-KR" altLang="en-US" dirty="0"/>
              <a:t> 인터넷미디어전공</a:t>
            </a:r>
            <a:r>
              <a:rPr lang="en-US" altLang="ko-KR" dirty="0"/>
              <a:t>,</a:t>
            </a:r>
            <a:r>
              <a:rPr lang="ko-KR" altLang="en-US" dirty="0"/>
              <a:t>멀티미디어공학과</a:t>
            </a:r>
            <a:r>
              <a:rPr lang="en-US" altLang="ko-KR" dirty="0"/>
              <a:t>,</a:t>
            </a:r>
            <a:r>
              <a:rPr lang="ko-KR" altLang="en-US" dirty="0"/>
              <a:t> 멀티미디어시스템공학전공</a:t>
            </a:r>
            <a:r>
              <a:rPr lang="en-US" altLang="ko-KR" dirty="0"/>
              <a:t>,</a:t>
            </a:r>
            <a:r>
              <a:rPr lang="ko-KR" altLang="en-US" dirty="0"/>
              <a:t> 멀티미디어정보학과</a:t>
            </a:r>
            <a:r>
              <a:rPr lang="en-US" altLang="ko-KR" dirty="0"/>
              <a:t>,</a:t>
            </a:r>
            <a:r>
              <a:rPr lang="ko-KR" altLang="en-US" dirty="0"/>
              <a:t>멀티미디어학과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미디어기술콘텐츠학과</a:t>
            </a:r>
            <a:r>
              <a:rPr lang="en-US" altLang="ko-KR" dirty="0"/>
              <a:t>,</a:t>
            </a:r>
            <a:r>
              <a:rPr lang="ko-KR" altLang="en-US" dirty="0"/>
              <a:t>미디어정보학부</a:t>
            </a:r>
            <a:r>
              <a:rPr lang="en-US" altLang="ko-KR" dirty="0"/>
              <a:t>,</a:t>
            </a:r>
            <a:r>
              <a:rPr lang="ko-KR" altLang="en-US" dirty="0"/>
              <a:t>미디어학과</a:t>
            </a:r>
            <a:r>
              <a:rPr lang="en-US" altLang="ko-KR" dirty="0"/>
              <a:t>,</a:t>
            </a:r>
            <a:r>
              <a:rPr lang="ko-KR" altLang="en-US" dirty="0"/>
              <a:t>융합미디어전공</a:t>
            </a:r>
            <a:r>
              <a:rPr lang="en-US" altLang="ko-KR" dirty="0"/>
              <a:t>,</a:t>
            </a:r>
            <a:r>
              <a:rPr lang="ko-KR" altLang="en-US" dirty="0"/>
              <a:t> 출판미디어공학과</a:t>
            </a:r>
          </a:p>
        </p:txBody>
      </p:sp>
    </p:spTree>
    <p:extLst>
      <p:ext uri="{BB962C8B-B14F-4D97-AF65-F5344CB8AC3E}">
        <p14:creationId xmlns:p14="http://schemas.microsoft.com/office/powerpoint/2010/main" val="3856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C8A9B7-C8CF-4B06-9549-7FAC5AE06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68"/>
          <a:stretch/>
        </p:blipFill>
        <p:spPr>
          <a:xfrm>
            <a:off x="266330" y="3751736"/>
            <a:ext cx="4394447" cy="2689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C45DDA-C40F-490C-86B1-41DDDC0F7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48"/>
          <a:stretch/>
        </p:blipFill>
        <p:spPr>
          <a:xfrm>
            <a:off x="4855109" y="463808"/>
            <a:ext cx="2548868" cy="6029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1D5829-E86E-4ADB-BE5F-E77C258FB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670"/>
          <a:stretch/>
        </p:blipFill>
        <p:spPr>
          <a:xfrm>
            <a:off x="455720" y="1563039"/>
            <a:ext cx="3609023" cy="14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0942BC-70AE-4B8F-9267-532A626B8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582" y="4050085"/>
            <a:ext cx="4394447" cy="2200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08788-ED56-4608-97A1-86794D85014A}"/>
              </a:ext>
            </a:extLst>
          </p:cNvPr>
          <p:cNvSpPr txBox="1"/>
          <p:nvPr/>
        </p:nvSpPr>
        <p:spPr>
          <a:xfrm>
            <a:off x="10528917" y="648070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가톨릭대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6F67F0C-35F2-4B68-95C6-4DF7A060F167}"/>
              </a:ext>
            </a:extLst>
          </p:cNvPr>
          <p:cNvSpPr/>
          <p:nvPr/>
        </p:nvSpPr>
        <p:spPr>
          <a:xfrm>
            <a:off x="1580225" y="1720840"/>
            <a:ext cx="1074198" cy="195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BA038F-4111-42C4-ADEE-620CD8B2F6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536"/>
          <a:stretch/>
        </p:blipFill>
        <p:spPr>
          <a:xfrm>
            <a:off x="455720" y="471765"/>
            <a:ext cx="3609023" cy="1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9651-6838-4EBC-828D-83CDD83F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동명대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26271D-6955-4A3F-8980-9AEBF6D45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704"/>
          <a:stretch/>
        </p:blipFill>
        <p:spPr>
          <a:xfrm>
            <a:off x="0" y="5310043"/>
            <a:ext cx="5752729" cy="562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E6C3F2-D25A-4856-A653-634D6496C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18"/>
          <a:stretch/>
        </p:blipFill>
        <p:spPr>
          <a:xfrm>
            <a:off x="6091011" y="2810926"/>
            <a:ext cx="6081287" cy="29740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EBC36-DAE1-4161-A660-C3A8FB58C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868"/>
          <a:stretch/>
        </p:blipFill>
        <p:spPr>
          <a:xfrm>
            <a:off x="19701" y="2699828"/>
            <a:ext cx="5733028" cy="914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D7B8F9-7BB0-4006-B883-9C98134253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680"/>
          <a:stretch/>
        </p:blipFill>
        <p:spPr>
          <a:xfrm>
            <a:off x="19702" y="3614356"/>
            <a:ext cx="5733028" cy="169568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7B4EAD-50E1-40C6-B003-29C3641EE48E}"/>
              </a:ext>
            </a:extLst>
          </p:cNvPr>
          <p:cNvSpPr/>
          <p:nvPr/>
        </p:nvSpPr>
        <p:spPr>
          <a:xfrm>
            <a:off x="417250" y="5310043"/>
            <a:ext cx="1127465" cy="171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D8F29BF-E41F-4622-92B1-EE6FBAD2B396}"/>
              </a:ext>
            </a:extLst>
          </p:cNvPr>
          <p:cNvSpPr/>
          <p:nvPr/>
        </p:nvSpPr>
        <p:spPr>
          <a:xfrm>
            <a:off x="426128" y="4919933"/>
            <a:ext cx="825623" cy="189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0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45D3-0F12-431E-879D-4B2CB8ED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청운대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808A15-B860-47B3-BF49-90CC72E1D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092" b="1131"/>
          <a:stretch/>
        </p:blipFill>
        <p:spPr>
          <a:xfrm>
            <a:off x="597730" y="6001757"/>
            <a:ext cx="9033769" cy="4103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DC398B-C004-4ADB-90A8-C9AC66523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806" r="11311" b="-1"/>
          <a:stretch/>
        </p:blipFill>
        <p:spPr>
          <a:xfrm>
            <a:off x="0" y="3517282"/>
            <a:ext cx="10813002" cy="525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71248F-3F6C-4418-875E-80EFC698D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11"/>
          <a:stretch/>
        </p:blipFill>
        <p:spPr>
          <a:xfrm>
            <a:off x="0" y="2593952"/>
            <a:ext cx="10813002" cy="9702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BDC496-572C-4813-AB9C-A947C01AEB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224"/>
          <a:stretch/>
        </p:blipFill>
        <p:spPr>
          <a:xfrm>
            <a:off x="589625" y="5154126"/>
            <a:ext cx="9033769" cy="847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AF8C9-94C9-4B16-85AB-FB73248FDF20}"/>
              </a:ext>
            </a:extLst>
          </p:cNvPr>
          <p:cNvSpPr txBox="1"/>
          <p:nvPr/>
        </p:nvSpPr>
        <p:spPr>
          <a:xfrm>
            <a:off x="0" y="1927027"/>
            <a:ext cx="191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정원 내 전형 </a:t>
            </a:r>
            <a:r>
              <a:rPr lang="en-US" altLang="ko-KR" dirty="0"/>
              <a:t>(</a:t>
            </a:r>
            <a:r>
              <a:rPr lang="ko-KR" altLang="en-US" dirty="0"/>
              <a:t>홍성캠퍼스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7FCF1-D8C7-4AA2-A978-EC383309100D}"/>
              </a:ext>
            </a:extLst>
          </p:cNvPr>
          <p:cNvSpPr txBox="1"/>
          <p:nvPr/>
        </p:nvSpPr>
        <p:spPr>
          <a:xfrm>
            <a:off x="589625" y="4765962"/>
            <a:ext cx="316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dirty="0"/>
              <a:t>정원 내 전형 </a:t>
            </a:r>
            <a:r>
              <a:rPr lang="en-US" altLang="ko-KR" dirty="0"/>
              <a:t>(</a:t>
            </a:r>
            <a:r>
              <a:rPr lang="ko-KR" altLang="en-US" dirty="0"/>
              <a:t>인천캠퍼스</a:t>
            </a:r>
            <a:r>
              <a:rPr lang="en-US" altLang="ko-KR" dirty="0"/>
              <a:t>)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45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55E2E7-8D2F-4213-9B41-0EF39DF4569F}"/>
              </a:ext>
            </a:extLst>
          </p:cNvPr>
          <p:cNvSpPr/>
          <p:nvPr/>
        </p:nvSpPr>
        <p:spPr>
          <a:xfrm>
            <a:off x="3145466" y="2456459"/>
            <a:ext cx="5901067" cy="20399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9C75C-FBAA-4A33-805C-F61F265A836F}"/>
              </a:ext>
            </a:extLst>
          </p:cNvPr>
          <p:cNvSpPr/>
          <p:nvPr/>
        </p:nvSpPr>
        <p:spPr>
          <a:xfrm>
            <a:off x="3168690" y="368478"/>
            <a:ext cx="8952288" cy="194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C80C45-3DAA-4D7C-BDC4-69EE7CF7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경희대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2081F2-34E1-4D71-B5C4-E88AA1FB7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562" t="20075"/>
          <a:stretch/>
        </p:blipFill>
        <p:spPr>
          <a:xfrm>
            <a:off x="8387354" y="829652"/>
            <a:ext cx="3708961" cy="12670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7FC4A6-5B1F-4BAE-97EC-9F0F57849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22"/>
          <a:stretch/>
        </p:blipFill>
        <p:spPr>
          <a:xfrm>
            <a:off x="0" y="3248566"/>
            <a:ext cx="2775432" cy="36094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FCD39F-5E54-4871-83DB-11E5935285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81"/>
          <a:stretch/>
        </p:blipFill>
        <p:spPr>
          <a:xfrm>
            <a:off x="3320070" y="4621468"/>
            <a:ext cx="3996812" cy="2039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86AE6-2C5C-49FC-8354-1A79A0615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0692" b="4545"/>
          <a:stretch/>
        </p:blipFill>
        <p:spPr>
          <a:xfrm>
            <a:off x="0" y="2928201"/>
            <a:ext cx="2845871" cy="200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CD02BB-F03B-4DF5-A54A-E8106A88E5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796"/>
          <a:stretch/>
        </p:blipFill>
        <p:spPr>
          <a:xfrm>
            <a:off x="0" y="1661199"/>
            <a:ext cx="2845871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5D14F2-7335-4859-AEB6-E8CCD5070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229" y="2864130"/>
            <a:ext cx="2010056" cy="19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A9E5B5-E1B2-437D-B146-A147255A151D}"/>
              </a:ext>
            </a:extLst>
          </p:cNvPr>
          <p:cNvSpPr txBox="1"/>
          <p:nvPr/>
        </p:nvSpPr>
        <p:spPr>
          <a:xfrm>
            <a:off x="3265229" y="2532704"/>
            <a:ext cx="19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지균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62632E-091B-4974-9177-B08E603CC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574" y="3110535"/>
            <a:ext cx="5552846" cy="1260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002ADE-9C76-4A3D-B963-C6A58A326648}"/>
              </a:ext>
            </a:extLst>
          </p:cNvPr>
          <p:cNvSpPr txBox="1"/>
          <p:nvPr/>
        </p:nvSpPr>
        <p:spPr>
          <a:xfrm>
            <a:off x="3168690" y="513169"/>
            <a:ext cx="145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86A010-36DE-42FA-91F3-95EE7FED7E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811" y="1126497"/>
            <a:ext cx="5128145" cy="9852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9E387B-8546-4D1D-8AF2-B1256CDC7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0692" b="4545"/>
          <a:stretch/>
        </p:blipFill>
        <p:spPr>
          <a:xfrm>
            <a:off x="3258452" y="882501"/>
            <a:ext cx="2845871" cy="2000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398EA8-D824-4CC1-A21F-75230EBFD002}"/>
              </a:ext>
            </a:extLst>
          </p:cNvPr>
          <p:cNvSpPr txBox="1"/>
          <p:nvPr/>
        </p:nvSpPr>
        <p:spPr>
          <a:xfrm>
            <a:off x="8402150" y="1681512"/>
            <a:ext cx="189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면접 평가 인원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47995D-0558-4B9D-AFBA-27B2C9A82C6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96793" y="697835"/>
            <a:ext cx="471897" cy="1489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F95FFE-12F9-4F26-B789-6D3573B1579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24109" y="2312443"/>
            <a:ext cx="1121357" cy="116397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72EF526-DF4C-494F-AC6E-9D42301DEDFA}"/>
              </a:ext>
            </a:extLst>
          </p:cNvPr>
          <p:cNvSpPr/>
          <p:nvPr/>
        </p:nvSpPr>
        <p:spPr>
          <a:xfrm>
            <a:off x="1544715" y="1975788"/>
            <a:ext cx="665825" cy="55691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D0EC8C4-69C9-43E4-931C-262691202784}"/>
              </a:ext>
            </a:extLst>
          </p:cNvPr>
          <p:cNvSpPr/>
          <p:nvPr/>
        </p:nvSpPr>
        <p:spPr>
          <a:xfrm>
            <a:off x="2318460" y="1956465"/>
            <a:ext cx="456972" cy="7069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1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EA25-F613-43CE-8635-6563464A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서강대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CD474-505D-4C95-A861-49035F04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2" y="3820708"/>
            <a:ext cx="5423433" cy="28142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48890D-6C4A-432C-8204-59EE43DB4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05"/>
          <a:stretch/>
        </p:blipFill>
        <p:spPr>
          <a:xfrm>
            <a:off x="4177356" y="1204235"/>
            <a:ext cx="7554075" cy="9724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8BA7EB-B3A8-4CEA-A8F5-A9D4625AE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-12286" r="-117"/>
          <a:stretch/>
        </p:blipFill>
        <p:spPr>
          <a:xfrm>
            <a:off x="4177356" y="364473"/>
            <a:ext cx="7554074" cy="83781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594B58-E1FF-47D2-97DE-0E4DE4D7E180}"/>
              </a:ext>
            </a:extLst>
          </p:cNvPr>
          <p:cNvGrpSpPr/>
          <p:nvPr/>
        </p:nvGrpSpPr>
        <p:grpSpPr>
          <a:xfrm>
            <a:off x="1606826" y="2478772"/>
            <a:ext cx="2847307" cy="979439"/>
            <a:chOff x="206611" y="1757779"/>
            <a:chExt cx="2847307" cy="97943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F33C19-AE0D-4D7C-A144-0CE67F1757F6}"/>
                </a:ext>
              </a:extLst>
            </p:cNvPr>
            <p:cNvSpPr/>
            <p:nvPr/>
          </p:nvSpPr>
          <p:spPr>
            <a:xfrm>
              <a:off x="206611" y="1757779"/>
              <a:ext cx="2847307" cy="979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2AB9BC-5663-45AE-ADB0-4BB0E5E52160}"/>
                </a:ext>
              </a:extLst>
            </p:cNvPr>
            <p:cNvSpPr txBox="1"/>
            <p:nvPr/>
          </p:nvSpPr>
          <p:spPr>
            <a:xfrm>
              <a:off x="206611" y="1840013"/>
              <a:ext cx="1606858" cy="38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학교장 추천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0416C2-3149-4B10-95EA-8AE61E35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123" y="2203299"/>
              <a:ext cx="2715004" cy="41915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3605E4B-2397-46CB-9072-889D04BE4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89" y="3680994"/>
            <a:ext cx="5789782" cy="15177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FA32D2-AD92-4F8E-A02C-2C85098E4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58" y="5426031"/>
            <a:ext cx="5726456" cy="97943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3CD8A9-E14F-4075-A1F6-FE9F3D7B4C91}"/>
              </a:ext>
            </a:extLst>
          </p:cNvPr>
          <p:cNvGrpSpPr/>
          <p:nvPr/>
        </p:nvGrpSpPr>
        <p:grpSpPr>
          <a:xfrm>
            <a:off x="7044431" y="2500445"/>
            <a:ext cx="4319294" cy="993404"/>
            <a:chOff x="3166303" y="1757779"/>
            <a:chExt cx="4319294" cy="9934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14E8BD-B2CA-4160-BE1E-EAE1B23D5910}"/>
                </a:ext>
              </a:extLst>
            </p:cNvPr>
            <p:cNvSpPr/>
            <p:nvPr/>
          </p:nvSpPr>
          <p:spPr>
            <a:xfrm>
              <a:off x="3231472" y="1757779"/>
              <a:ext cx="4254125" cy="993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201AD8-CE7D-4920-8D3F-E6C5E2091570}"/>
                </a:ext>
              </a:extLst>
            </p:cNvPr>
            <p:cNvSpPr txBox="1"/>
            <p:nvPr/>
          </p:nvSpPr>
          <p:spPr>
            <a:xfrm>
              <a:off x="3166303" y="1763577"/>
              <a:ext cx="1540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학종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759E381-56B3-4E3F-BB41-B070493A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37093" y="2211973"/>
              <a:ext cx="4229690" cy="228632"/>
            </a:xfrm>
            <a:prstGeom prst="rect">
              <a:avLst/>
            </a:prstGeom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8E409F-FF62-4621-9A1D-29361A25974D}"/>
              </a:ext>
            </a:extLst>
          </p:cNvPr>
          <p:cNvSpPr/>
          <p:nvPr/>
        </p:nvSpPr>
        <p:spPr>
          <a:xfrm>
            <a:off x="5925371" y="1451315"/>
            <a:ext cx="1695635" cy="228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6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187</Words>
  <Application>Microsoft Office PowerPoint</Application>
  <PresentationFormat>와이드스크린</PresentationFormat>
  <Paragraphs>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맑은 고딕</vt:lpstr>
      <vt:lpstr>이온(회의실)</vt:lpstr>
      <vt:lpstr>멀티미디어/문화콘텐츠 학과</vt:lpstr>
      <vt:lpstr>멀티미디어 진로</vt:lpstr>
      <vt:lpstr>문화콘텐츠 진로</vt:lpstr>
      <vt:lpstr>멀티미디어 관련 대학 학과 종류</vt:lpstr>
      <vt:lpstr>PowerPoint 프레젠테이션</vt:lpstr>
      <vt:lpstr>동명대</vt:lpstr>
      <vt:lpstr>청운대</vt:lpstr>
      <vt:lpstr>경희대</vt:lpstr>
      <vt:lpstr>서강대</vt:lpstr>
      <vt:lpstr>문화콘텐츠 관련 대학 학과</vt:lpstr>
      <vt:lpstr>광운대</vt:lpstr>
      <vt:lpstr>성균관대 미디어커뮤니케이션</vt:lpstr>
      <vt:lpstr>연세대 언론홍보영상학부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oo</dc:creator>
  <cp:lastModifiedBy>oo</cp:lastModifiedBy>
  <cp:revision>20</cp:revision>
  <dcterms:created xsi:type="dcterms:W3CDTF">2022-06-03T13:43:09Z</dcterms:created>
  <dcterms:modified xsi:type="dcterms:W3CDTF">2022-06-06T15:04:26Z</dcterms:modified>
</cp:coreProperties>
</file>