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73" r:id="rId4"/>
    <p:sldId id="269" r:id="rId5"/>
    <p:sldId id="270" r:id="rId6"/>
    <p:sldId id="271" r:id="rId7"/>
    <p:sldId id="264" r:id="rId8"/>
    <p:sldId id="272" r:id="rId9"/>
    <p:sldId id="257" r:id="rId10"/>
    <p:sldId id="258" r:id="rId11"/>
    <p:sldId id="259" r:id="rId12"/>
    <p:sldId id="260" r:id="rId13"/>
    <p:sldId id="261" r:id="rId14"/>
    <p:sldId id="265" r:id="rId15"/>
    <p:sldId id="266" r:id="rId16"/>
    <p:sldId id="267" r:id="rId17"/>
    <p:sldId id="268" r:id="rId18"/>
    <p:sldId id="274" r:id="rId19"/>
    <p:sldId id="275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5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9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4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8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8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1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3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8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7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7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1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987B-FD33-41A8-BB50-959A54032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409472" cy="2677648"/>
          </a:xfrm>
        </p:spPr>
        <p:txBody>
          <a:bodyPr/>
          <a:lstStyle/>
          <a:p>
            <a:r>
              <a:rPr lang="ko-KR" altLang="en-US" dirty="0"/>
              <a:t>멀티미디어</a:t>
            </a:r>
            <a:r>
              <a:rPr lang="en-US" altLang="ko-KR" dirty="0"/>
              <a:t>/</a:t>
            </a:r>
            <a:r>
              <a:rPr lang="ko-KR" altLang="en-US" dirty="0" err="1"/>
              <a:t>문화콘텐츠</a:t>
            </a:r>
            <a:r>
              <a:rPr lang="ko-KR" altLang="en-US" dirty="0"/>
              <a:t> 학과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B8C0A-424C-4F9B-81F4-05DDF4FDA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20619 </a:t>
            </a:r>
            <a:r>
              <a:rPr lang="ko-KR" altLang="en-US" dirty="0"/>
              <a:t>주영욱</a:t>
            </a:r>
          </a:p>
        </p:txBody>
      </p:sp>
    </p:spTree>
    <p:extLst>
      <p:ext uri="{BB962C8B-B14F-4D97-AF65-F5344CB8AC3E}">
        <p14:creationId xmlns:p14="http://schemas.microsoft.com/office/powerpoint/2010/main" val="79083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9651-6838-4EBC-828D-83CDD83F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동명대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26271D-6955-4A3F-8980-9AEBF6D45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704"/>
          <a:stretch/>
        </p:blipFill>
        <p:spPr>
          <a:xfrm>
            <a:off x="0" y="5310043"/>
            <a:ext cx="5752729" cy="562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E6C3F2-D25A-4856-A653-634D6496C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18"/>
          <a:stretch/>
        </p:blipFill>
        <p:spPr>
          <a:xfrm>
            <a:off x="6091011" y="2810926"/>
            <a:ext cx="6081287" cy="29740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EBC36-DAE1-4161-A660-C3A8FB58C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868"/>
          <a:stretch/>
        </p:blipFill>
        <p:spPr>
          <a:xfrm>
            <a:off x="19701" y="2699828"/>
            <a:ext cx="5733028" cy="914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D7B8F9-7BB0-4006-B883-9C9813425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680"/>
          <a:stretch/>
        </p:blipFill>
        <p:spPr>
          <a:xfrm>
            <a:off x="19702" y="3614356"/>
            <a:ext cx="5733028" cy="169568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7B4EAD-50E1-40C6-B003-29C3641EE48E}"/>
              </a:ext>
            </a:extLst>
          </p:cNvPr>
          <p:cNvSpPr/>
          <p:nvPr/>
        </p:nvSpPr>
        <p:spPr>
          <a:xfrm>
            <a:off x="417250" y="5310043"/>
            <a:ext cx="1127465" cy="171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D8F29BF-E41F-4622-92B1-EE6FBAD2B396}"/>
              </a:ext>
            </a:extLst>
          </p:cNvPr>
          <p:cNvSpPr/>
          <p:nvPr/>
        </p:nvSpPr>
        <p:spPr>
          <a:xfrm>
            <a:off x="426128" y="4919933"/>
            <a:ext cx="825623" cy="189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0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45D3-0F12-431E-879D-4B2CB8ED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청운대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808A15-B860-47B3-BF49-90CC72E1D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092" b="1131"/>
          <a:stretch/>
        </p:blipFill>
        <p:spPr>
          <a:xfrm>
            <a:off x="597730" y="6001757"/>
            <a:ext cx="9033769" cy="4103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DC398B-C004-4ADB-90A8-C9AC66523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806" r="11311" b="-1"/>
          <a:stretch/>
        </p:blipFill>
        <p:spPr>
          <a:xfrm>
            <a:off x="0" y="3517282"/>
            <a:ext cx="10813002" cy="525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71248F-3F6C-4418-875E-80EFC698D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11"/>
          <a:stretch/>
        </p:blipFill>
        <p:spPr>
          <a:xfrm>
            <a:off x="0" y="2593952"/>
            <a:ext cx="10813002" cy="970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BDC496-572C-4813-AB9C-A947C01AEB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224"/>
          <a:stretch/>
        </p:blipFill>
        <p:spPr>
          <a:xfrm>
            <a:off x="589625" y="5154126"/>
            <a:ext cx="9033769" cy="847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AF8C9-94C9-4B16-85AB-FB73248FDF20}"/>
              </a:ext>
            </a:extLst>
          </p:cNvPr>
          <p:cNvSpPr txBox="1"/>
          <p:nvPr/>
        </p:nvSpPr>
        <p:spPr>
          <a:xfrm>
            <a:off x="0" y="1927027"/>
            <a:ext cx="191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정원 내 전형 </a:t>
            </a:r>
            <a:r>
              <a:rPr lang="en-US" altLang="ko-KR" dirty="0"/>
              <a:t>(</a:t>
            </a:r>
            <a:r>
              <a:rPr lang="ko-KR" altLang="en-US" dirty="0"/>
              <a:t>홍성캠퍼스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7FCF1-D8C7-4AA2-A978-EC383309100D}"/>
              </a:ext>
            </a:extLst>
          </p:cNvPr>
          <p:cNvSpPr txBox="1"/>
          <p:nvPr/>
        </p:nvSpPr>
        <p:spPr>
          <a:xfrm>
            <a:off x="589625" y="4765962"/>
            <a:ext cx="316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dirty="0"/>
              <a:t>정원 내 전형 </a:t>
            </a:r>
            <a:r>
              <a:rPr lang="en-US" altLang="ko-KR" dirty="0"/>
              <a:t>(</a:t>
            </a:r>
            <a:r>
              <a:rPr lang="ko-KR" altLang="en-US" dirty="0"/>
              <a:t>인천캠퍼스</a:t>
            </a:r>
            <a:r>
              <a:rPr lang="en-US" altLang="ko-KR" dirty="0"/>
              <a:t>)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45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55E2E7-8D2F-4213-9B41-0EF39DF4569F}"/>
              </a:ext>
            </a:extLst>
          </p:cNvPr>
          <p:cNvSpPr/>
          <p:nvPr/>
        </p:nvSpPr>
        <p:spPr>
          <a:xfrm>
            <a:off x="3145466" y="2456459"/>
            <a:ext cx="5901067" cy="2039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9C75C-FBAA-4A33-805C-F61F265A836F}"/>
              </a:ext>
            </a:extLst>
          </p:cNvPr>
          <p:cNvSpPr/>
          <p:nvPr/>
        </p:nvSpPr>
        <p:spPr>
          <a:xfrm>
            <a:off x="3168690" y="368478"/>
            <a:ext cx="8952288" cy="194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C80C45-3DAA-4D7C-BDC4-69EE7CF7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경희대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2081F2-34E1-4D71-B5C4-E88AA1FB7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562" t="20075"/>
          <a:stretch/>
        </p:blipFill>
        <p:spPr>
          <a:xfrm>
            <a:off x="8387354" y="829652"/>
            <a:ext cx="3708961" cy="12670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7FC4A6-5B1F-4BAE-97EC-9F0F57849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22"/>
          <a:stretch/>
        </p:blipFill>
        <p:spPr>
          <a:xfrm>
            <a:off x="0" y="3248566"/>
            <a:ext cx="2775432" cy="3609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FCD39F-5E54-4871-83DB-11E5935285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81"/>
          <a:stretch/>
        </p:blipFill>
        <p:spPr>
          <a:xfrm>
            <a:off x="3320070" y="4621468"/>
            <a:ext cx="3996812" cy="2039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86AE6-2C5C-49FC-8354-1A79A0615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0692" b="4545"/>
          <a:stretch/>
        </p:blipFill>
        <p:spPr>
          <a:xfrm>
            <a:off x="0" y="2928201"/>
            <a:ext cx="2845871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D02BB-F03B-4DF5-A54A-E8106A88E5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796"/>
          <a:stretch/>
        </p:blipFill>
        <p:spPr>
          <a:xfrm>
            <a:off x="0" y="1661199"/>
            <a:ext cx="2845871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5D14F2-7335-4859-AEB6-E8CCD5070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229" y="2864130"/>
            <a:ext cx="2010056" cy="19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A9E5B5-E1B2-437D-B146-A147255A151D}"/>
              </a:ext>
            </a:extLst>
          </p:cNvPr>
          <p:cNvSpPr txBox="1"/>
          <p:nvPr/>
        </p:nvSpPr>
        <p:spPr>
          <a:xfrm>
            <a:off x="3265229" y="2532704"/>
            <a:ext cx="19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지균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62632E-091B-4974-9177-B08E603CC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574" y="3110535"/>
            <a:ext cx="5552846" cy="1260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002ADE-9C76-4A3D-B963-C6A58A326648}"/>
              </a:ext>
            </a:extLst>
          </p:cNvPr>
          <p:cNvSpPr txBox="1"/>
          <p:nvPr/>
        </p:nvSpPr>
        <p:spPr>
          <a:xfrm>
            <a:off x="3168690" y="513169"/>
            <a:ext cx="145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86A010-36DE-42FA-91F3-95EE7FED7E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811" y="1126497"/>
            <a:ext cx="5128145" cy="9852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9E387B-8546-4D1D-8AF2-B1256CDC7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0692" b="4545"/>
          <a:stretch/>
        </p:blipFill>
        <p:spPr>
          <a:xfrm>
            <a:off x="3258452" y="882501"/>
            <a:ext cx="2845871" cy="2000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398EA8-D824-4CC1-A21F-75230EBFD002}"/>
              </a:ext>
            </a:extLst>
          </p:cNvPr>
          <p:cNvSpPr txBox="1"/>
          <p:nvPr/>
        </p:nvSpPr>
        <p:spPr>
          <a:xfrm>
            <a:off x="8402150" y="1681512"/>
            <a:ext cx="189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면접 평가 인원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47995D-0558-4B9D-AFBA-27B2C9A82C6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96793" y="697835"/>
            <a:ext cx="471897" cy="1489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F95FFE-12F9-4F26-B789-6D3573B1579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24109" y="2312443"/>
            <a:ext cx="1121357" cy="116397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72EF526-DF4C-494F-AC6E-9D42301DEDFA}"/>
              </a:ext>
            </a:extLst>
          </p:cNvPr>
          <p:cNvSpPr/>
          <p:nvPr/>
        </p:nvSpPr>
        <p:spPr>
          <a:xfrm>
            <a:off x="1544715" y="1975788"/>
            <a:ext cx="665825" cy="55691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D0EC8C4-69C9-43E4-931C-262691202784}"/>
              </a:ext>
            </a:extLst>
          </p:cNvPr>
          <p:cNvSpPr/>
          <p:nvPr/>
        </p:nvSpPr>
        <p:spPr>
          <a:xfrm>
            <a:off x="2318460" y="1956465"/>
            <a:ext cx="456972" cy="706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1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EA25-F613-43CE-8635-6563464A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서강대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CD474-505D-4C95-A861-49035F04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2" y="3820708"/>
            <a:ext cx="5423433" cy="28142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48890D-6C4A-432C-8204-59EE43DB4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05"/>
          <a:stretch/>
        </p:blipFill>
        <p:spPr>
          <a:xfrm>
            <a:off x="4177356" y="1204235"/>
            <a:ext cx="7554075" cy="9724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8BA7EB-B3A8-4CEA-A8F5-A9D4625AE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-12286" r="-117"/>
          <a:stretch/>
        </p:blipFill>
        <p:spPr>
          <a:xfrm>
            <a:off x="4177356" y="364473"/>
            <a:ext cx="7554074" cy="83781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594B58-E1FF-47D2-97DE-0E4DE4D7E180}"/>
              </a:ext>
            </a:extLst>
          </p:cNvPr>
          <p:cNvGrpSpPr/>
          <p:nvPr/>
        </p:nvGrpSpPr>
        <p:grpSpPr>
          <a:xfrm>
            <a:off x="1606826" y="2478772"/>
            <a:ext cx="2847307" cy="979439"/>
            <a:chOff x="206611" y="1757779"/>
            <a:chExt cx="2847307" cy="97943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F33C19-AE0D-4D7C-A144-0CE67F1757F6}"/>
                </a:ext>
              </a:extLst>
            </p:cNvPr>
            <p:cNvSpPr/>
            <p:nvPr/>
          </p:nvSpPr>
          <p:spPr>
            <a:xfrm>
              <a:off x="206611" y="1757779"/>
              <a:ext cx="2847307" cy="979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2AB9BC-5663-45AE-ADB0-4BB0E5E52160}"/>
                </a:ext>
              </a:extLst>
            </p:cNvPr>
            <p:cNvSpPr txBox="1"/>
            <p:nvPr/>
          </p:nvSpPr>
          <p:spPr>
            <a:xfrm>
              <a:off x="206611" y="1840013"/>
              <a:ext cx="1606858" cy="38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학교장 추천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0416C2-3149-4B10-95EA-8AE61E35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123" y="2203299"/>
              <a:ext cx="2715004" cy="41915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3605E4B-2397-46CB-9072-889D04BE4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89" y="3680994"/>
            <a:ext cx="5789782" cy="15177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FA32D2-AD92-4F8E-A02C-2C85098E4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58" y="5426031"/>
            <a:ext cx="5726456" cy="97943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3CD8A9-E14F-4075-A1F6-FE9F3D7B4C91}"/>
              </a:ext>
            </a:extLst>
          </p:cNvPr>
          <p:cNvGrpSpPr/>
          <p:nvPr/>
        </p:nvGrpSpPr>
        <p:grpSpPr>
          <a:xfrm>
            <a:off x="7044431" y="2500445"/>
            <a:ext cx="4319294" cy="993404"/>
            <a:chOff x="3166303" y="1757779"/>
            <a:chExt cx="4319294" cy="9934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14E8BD-B2CA-4160-BE1E-EAE1B23D5910}"/>
                </a:ext>
              </a:extLst>
            </p:cNvPr>
            <p:cNvSpPr/>
            <p:nvPr/>
          </p:nvSpPr>
          <p:spPr>
            <a:xfrm>
              <a:off x="3231472" y="1757779"/>
              <a:ext cx="4254125" cy="993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201AD8-CE7D-4920-8D3F-E6C5E2091570}"/>
                </a:ext>
              </a:extLst>
            </p:cNvPr>
            <p:cNvSpPr txBox="1"/>
            <p:nvPr/>
          </p:nvSpPr>
          <p:spPr>
            <a:xfrm>
              <a:off x="3166303" y="1763577"/>
              <a:ext cx="1540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학종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759E381-56B3-4E3F-BB41-B070493A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7093" y="2211973"/>
              <a:ext cx="4229690" cy="228632"/>
            </a:xfrm>
            <a:prstGeom prst="rect">
              <a:avLst/>
            </a:prstGeom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8E409F-FF62-4621-9A1D-29361A25974D}"/>
              </a:ext>
            </a:extLst>
          </p:cNvPr>
          <p:cNvSpPr/>
          <p:nvPr/>
        </p:nvSpPr>
        <p:spPr>
          <a:xfrm>
            <a:off x="5925371" y="1451315"/>
            <a:ext cx="1695635" cy="228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6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CC77E-836C-42B2-B564-231F33A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문화콘텐츠</a:t>
            </a:r>
            <a:r>
              <a:rPr lang="ko-KR" altLang="en-US" dirty="0"/>
              <a:t> 관련 대학 학과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202D5-9F25-41C6-AC85-BBE1CFF3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75" y="3900546"/>
            <a:ext cx="8825659" cy="2279218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K-</a:t>
            </a:r>
            <a:r>
              <a:rPr lang="ko-KR" altLang="en-US" sz="2000" dirty="0" err="1"/>
              <a:t>콘텐츠스타트업전공</a:t>
            </a:r>
            <a:r>
              <a:rPr lang="en-US" altLang="ko-KR" sz="2000" dirty="0"/>
              <a:t>,SW</a:t>
            </a:r>
            <a:r>
              <a:rPr lang="ko-KR" altLang="en-US" sz="2000" dirty="0"/>
              <a:t>융합학부 </a:t>
            </a:r>
            <a:r>
              <a:rPr lang="ko-KR" altLang="en-US" sz="2000" dirty="0" err="1"/>
              <a:t>한일문화콘텐츠전공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공간문화컨텐츠학과</a:t>
            </a:r>
            <a:r>
              <a:rPr lang="en-US" altLang="ko-KR" sz="2000" dirty="0"/>
              <a:t>,</a:t>
            </a:r>
            <a:r>
              <a:rPr lang="ko-KR" altLang="en-US" sz="2000" dirty="0"/>
              <a:t>공연전시기획학과</a:t>
            </a:r>
            <a:r>
              <a:rPr lang="en-US" altLang="ko-KR" sz="2000" dirty="0"/>
              <a:t>,</a:t>
            </a:r>
            <a:r>
              <a:rPr lang="ko-KR" altLang="en-US" sz="2000" dirty="0"/>
              <a:t>교육문화전공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글로벌문화산업경영학과글로컬문화스토리텔링융복합전공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글로컬문화학부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디자인문화콘텐츠전공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디지털영상문화콘텐츠학과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문화・미디어전공</a:t>
            </a:r>
            <a:r>
              <a:rPr lang="en-US" altLang="ko-KR" sz="2000" dirty="0"/>
              <a:t>,</a:t>
            </a:r>
            <a:r>
              <a:rPr lang="ko-KR" altLang="en-US" sz="2000" dirty="0"/>
              <a:t>문화</a:t>
            </a:r>
            <a:r>
              <a:rPr lang="en-US" altLang="ko-KR" sz="2000" dirty="0"/>
              <a:t>ICT</a:t>
            </a:r>
            <a:r>
              <a:rPr lang="ko-KR" altLang="en-US" sz="2000" dirty="0"/>
              <a:t>융합전공</a:t>
            </a:r>
            <a:r>
              <a:rPr lang="en-US" altLang="ko-KR" sz="2000" dirty="0"/>
              <a:t>,</a:t>
            </a:r>
            <a:r>
              <a:rPr lang="ko-KR" altLang="en-US" sz="2000" dirty="0"/>
              <a:t>문화경영공학계열</a:t>
            </a:r>
            <a:r>
              <a:rPr lang="en-US" altLang="ko-KR" sz="2000" dirty="0"/>
              <a:t>,</a:t>
            </a:r>
            <a:r>
              <a:rPr lang="ko-KR" altLang="en-US" sz="2000" dirty="0"/>
              <a:t>문화교류전공</a:t>
            </a:r>
            <a:r>
              <a:rPr lang="en-US" altLang="ko-KR" sz="2000" dirty="0"/>
              <a:t>,</a:t>
            </a:r>
            <a:r>
              <a:rPr lang="ko-KR" altLang="en-US" sz="2000" dirty="0"/>
              <a:t> 문화기획학과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문화서비스학전공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문화스토리텔링전공</a:t>
            </a:r>
            <a:r>
              <a:rPr lang="en-US" altLang="ko-KR" sz="2000" dirty="0"/>
              <a:t>,</a:t>
            </a:r>
            <a:r>
              <a:rPr lang="ko-KR" altLang="en-US" sz="2000" dirty="0"/>
              <a:t>문화예술경영학과</a:t>
            </a:r>
            <a:r>
              <a:rPr lang="en-US" altLang="ko-KR" sz="2000" dirty="0"/>
              <a:t>,</a:t>
            </a:r>
            <a:r>
              <a:rPr lang="ko-KR" altLang="en-US" sz="2000" dirty="0"/>
              <a:t>문화예술경영학과</a:t>
            </a:r>
            <a:r>
              <a:rPr lang="en-US" altLang="ko-KR" sz="2000" dirty="0"/>
              <a:t>(</a:t>
            </a:r>
            <a:r>
              <a:rPr lang="ko-KR" altLang="en-US" sz="2000" dirty="0"/>
              <a:t>예체능</a:t>
            </a:r>
            <a:r>
              <a:rPr lang="en-US" altLang="ko-KR" sz="2000" dirty="0"/>
              <a:t>),</a:t>
            </a:r>
            <a:r>
              <a:rPr lang="ko-KR" altLang="en-US" sz="2000" dirty="0"/>
              <a:t>문화예술철학전공</a:t>
            </a:r>
            <a:r>
              <a:rPr lang="en-US" altLang="ko-KR" sz="2000" dirty="0"/>
              <a:t>,</a:t>
            </a:r>
            <a:r>
              <a:rPr lang="ko-KR" altLang="en-US" sz="2000" dirty="0"/>
              <a:t> 문화정보학부</a:t>
            </a:r>
            <a:r>
              <a:rPr lang="en-US" altLang="ko-KR" sz="2000" dirty="0"/>
              <a:t>,</a:t>
            </a:r>
            <a:r>
              <a:rPr lang="ko-KR" altLang="en-US" sz="2000" dirty="0"/>
              <a:t>문화커뮤니케이션학부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문화컨텐츠테크놀러지</a:t>
            </a:r>
            <a:r>
              <a:rPr lang="en-US" altLang="ko-KR" sz="2000" dirty="0"/>
              <a:t>, </a:t>
            </a:r>
            <a:r>
              <a:rPr lang="ko-KR" altLang="en-US" sz="2000" dirty="0"/>
              <a:t>역사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문화콘텐츠학과</a:t>
            </a:r>
            <a:r>
              <a:rPr lang="en-US" altLang="ko-KR" sz="2000" dirty="0"/>
              <a:t>,</a:t>
            </a:r>
            <a:r>
              <a:rPr lang="ko-KR" altLang="en-US" sz="2000" dirty="0"/>
              <a:t>역사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문화콘텐츠학부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영상문화학전공</a:t>
            </a:r>
            <a:r>
              <a:rPr lang="en-US" altLang="ko-KR" sz="2000" dirty="0"/>
              <a:t>,</a:t>
            </a:r>
            <a:r>
              <a:rPr lang="ko-KR" altLang="en-US" sz="2000" dirty="0"/>
              <a:t> 조형문화과</a:t>
            </a:r>
            <a:r>
              <a:rPr lang="en-US" altLang="ko-KR" sz="2000" dirty="0"/>
              <a:t>,</a:t>
            </a:r>
            <a:r>
              <a:rPr lang="ko-KR" altLang="en-US" sz="2000" dirty="0"/>
              <a:t>종교문화재학과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BB3FAE-0B8D-4911-B98C-86A30D9BBD7E}"/>
              </a:ext>
            </a:extLst>
          </p:cNvPr>
          <p:cNvSpPr txBox="1">
            <a:spLocks/>
          </p:cNvSpPr>
          <p:nvPr/>
        </p:nvSpPr>
        <p:spPr>
          <a:xfrm>
            <a:off x="1305875" y="2618895"/>
            <a:ext cx="8825659" cy="2279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dirty="0"/>
              <a:t>마찬가지로 사회과학</a:t>
            </a:r>
            <a:r>
              <a:rPr lang="en-US" altLang="ko-KR" sz="2000" dirty="0"/>
              <a:t>, </a:t>
            </a:r>
            <a:r>
              <a:rPr lang="ko-KR" altLang="en-US" sz="2000" dirty="0"/>
              <a:t>예체능</a:t>
            </a:r>
            <a:r>
              <a:rPr lang="en-US" altLang="ko-KR" sz="2000" dirty="0"/>
              <a:t>, </a:t>
            </a:r>
            <a:r>
              <a:rPr lang="ko-KR" altLang="en-US" sz="2000" dirty="0"/>
              <a:t>공학에 연결되며</a:t>
            </a:r>
            <a:r>
              <a:rPr lang="en-US" altLang="ko-KR" sz="2000" dirty="0"/>
              <a:t>, </a:t>
            </a:r>
            <a:r>
              <a:rPr lang="ko-KR" altLang="en-US" sz="2000" dirty="0"/>
              <a:t>교육</a:t>
            </a:r>
            <a:r>
              <a:rPr lang="en-US" altLang="ko-KR" sz="2000" dirty="0"/>
              <a:t>, </a:t>
            </a:r>
            <a:r>
              <a:rPr lang="ko-KR" altLang="en-US" sz="2000" dirty="0"/>
              <a:t>역사</a:t>
            </a:r>
            <a:r>
              <a:rPr lang="en-US" altLang="ko-KR" sz="2000" dirty="0"/>
              <a:t>, </a:t>
            </a:r>
            <a:r>
              <a:rPr lang="ko-KR" altLang="en-US" sz="2000" dirty="0"/>
              <a:t>종교</a:t>
            </a:r>
            <a:r>
              <a:rPr lang="en-US" altLang="ko-KR" sz="2000" dirty="0"/>
              <a:t>, </a:t>
            </a:r>
            <a:r>
              <a:rPr lang="ko-KR" altLang="en-US" sz="2000" dirty="0"/>
              <a:t>조형</a:t>
            </a:r>
            <a:r>
              <a:rPr lang="en-US" altLang="ko-KR" sz="2000" dirty="0"/>
              <a:t> </a:t>
            </a:r>
            <a:r>
              <a:rPr lang="ko-KR" altLang="en-US" sz="2000" dirty="0"/>
              <a:t>등 더 다양한 분야와 접목된다</a:t>
            </a:r>
            <a:r>
              <a:rPr lang="en-US" altLang="ko-KR" sz="2000" dirty="0"/>
              <a:t>. </a:t>
            </a:r>
            <a:r>
              <a:rPr lang="ko-KR" altLang="en-US" sz="2000" dirty="0"/>
              <a:t>글로벌 또한 중요한 키워드이다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689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B7151-BCAA-408D-8988-BED6BF75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광운대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443F87-F88A-4AA2-A52D-648731896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86"/>
          <a:stretch/>
        </p:blipFill>
        <p:spPr>
          <a:xfrm>
            <a:off x="0" y="1648453"/>
            <a:ext cx="2207288" cy="5177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B832E4-1A6A-4857-8FED-F751BF1D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07" y="2384373"/>
            <a:ext cx="6401693" cy="724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D6DBEB-742D-47F4-B373-5369A7EAE2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06" t="38629" r="-1045" b="41203"/>
          <a:stretch/>
        </p:blipFill>
        <p:spPr>
          <a:xfrm>
            <a:off x="7714887" y="5944643"/>
            <a:ext cx="4343646" cy="257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CFE1D8-1630-4FE4-A31B-DF27A933D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198" b="-5075"/>
          <a:stretch/>
        </p:blipFill>
        <p:spPr>
          <a:xfrm>
            <a:off x="3018408" y="5483418"/>
            <a:ext cx="4696480" cy="12912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8B6D58-4073-48F1-94B5-132FB884F5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3018407" y="3749626"/>
            <a:ext cx="4696480" cy="173379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841FA8-EC86-42C3-8E3B-20E5C5BC6DCF}"/>
              </a:ext>
            </a:extLst>
          </p:cNvPr>
          <p:cNvSpPr/>
          <p:nvPr/>
        </p:nvSpPr>
        <p:spPr>
          <a:xfrm>
            <a:off x="3986074" y="5944643"/>
            <a:ext cx="1331650" cy="257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8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9D70D-8F27-4183-BA7D-DAFDF78D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성균관대 미디어커뮤니케이션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6CF85-CBF4-4CEB-97F8-A19ED8A9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3" y="3300552"/>
            <a:ext cx="3315163" cy="161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97234E-A8A9-4742-BFFB-11237C57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7" y="2645029"/>
            <a:ext cx="3305636" cy="647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20DAEB-B5CA-4973-B1A8-00B1E15A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56" y="4297702"/>
            <a:ext cx="6185244" cy="1554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4F010F-84AD-41CD-A9D5-1C2F9DF34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54" y="3702365"/>
            <a:ext cx="5602227" cy="315563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89B05D-D214-4BD2-8C3B-25ECF299F0AD}"/>
              </a:ext>
            </a:extLst>
          </p:cNvPr>
          <p:cNvSpPr/>
          <p:nvPr/>
        </p:nvSpPr>
        <p:spPr>
          <a:xfrm>
            <a:off x="2601157" y="4199138"/>
            <a:ext cx="701336" cy="257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3D2CDB-E137-42C2-B372-D4F28840DF20}"/>
              </a:ext>
            </a:extLst>
          </p:cNvPr>
          <p:cNvSpPr/>
          <p:nvPr/>
        </p:nvSpPr>
        <p:spPr>
          <a:xfrm>
            <a:off x="2086252" y="6090082"/>
            <a:ext cx="665826" cy="213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9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9ACC6-4C92-4614-BEBF-B9A10DB7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연세대 언론홍보영상학부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60CB5-045C-4AE6-A548-5759933F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D2072-7FE3-4AB1-925B-B34C9148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29131"/>
            <a:ext cx="3062062" cy="3628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67B844-4A51-47BF-B975-C98ED755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38" y="2971920"/>
            <a:ext cx="5677692" cy="257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B1A652-2CFE-4C54-BB09-C2D3CAB1D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38" y="1661958"/>
            <a:ext cx="5677692" cy="1314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B717D-3E43-40F0-B896-71C9AE14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485" y="5264459"/>
            <a:ext cx="4926799" cy="15047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27DAFA-9EC4-4111-A4BA-CC5ACC8EB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477" y="3404377"/>
            <a:ext cx="6464722" cy="16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49D75-D3F5-4C57-BC69-6BADA50D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진학 위한 노력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BB63D-9254-4EE6-83AD-90612ECD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방송부</a:t>
            </a:r>
            <a:r>
              <a:rPr lang="ko-KR" altLang="en-US" dirty="0"/>
              <a:t> 활동에서 많은 것을 해보고</a:t>
            </a:r>
            <a:r>
              <a:rPr lang="en-US" altLang="ko-KR" dirty="0"/>
              <a:t>, </a:t>
            </a:r>
            <a:r>
              <a:rPr lang="ko-KR" altLang="en-US" dirty="0"/>
              <a:t>자율동아리 </a:t>
            </a:r>
            <a:r>
              <a:rPr lang="ko-KR" altLang="en-US" dirty="0" err="1"/>
              <a:t>글에빗에서도</a:t>
            </a:r>
            <a:r>
              <a:rPr lang="ko-KR" altLang="en-US" dirty="0"/>
              <a:t> 다양한 경험을 쌓고</a:t>
            </a:r>
            <a:r>
              <a:rPr lang="en-US" altLang="ko-KR" dirty="0"/>
              <a:t>, </a:t>
            </a:r>
            <a:r>
              <a:rPr lang="ko-KR" altLang="en-US" dirty="0"/>
              <a:t>독서를 많이 </a:t>
            </a:r>
            <a:r>
              <a:rPr lang="ko-KR" altLang="en-US" dirty="0" err="1"/>
              <a:t>해봐야겠다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영상과 웹</a:t>
            </a:r>
            <a:r>
              <a:rPr lang="en-US" altLang="ko-KR" dirty="0"/>
              <a:t>, </a:t>
            </a:r>
            <a:r>
              <a:rPr lang="ko-KR" altLang="en-US" dirty="0"/>
              <a:t>더 나아가 인쇄 출판과 같은</a:t>
            </a:r>
            <a:r>
              <a:rPr lang="en-US" altLang="ko-KR" dirty="0"/>
              <a:t>, </a:t>
            </a:r>
            <a:r>
              <a:rPr lang="ko-KR" altLang="en-US" dirty="0"/>
              <a:t>더 다양한 매체에 대한 이해를 다지고</a:t>
            </a:r>
            <a:r>
              <a:rPr lang="en-US" altLang="ko-KR" dirty="0"/>
              <a:t>, </a:t>
            </a:r>
            <a:r>
              <a:rPr lang="ko-KR" altLang="en-US" dirty="0"/>
              <a:t>이에 대해 적극적으로 활동하고 기록하여 생기부를 </a:t>
            </a:r>
            <a:r>
              <a:rPr lang="ko-KR" altLang="en-US" dirty="0" err="1"/>
              <a:t>채워야겠다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내신 성적을 </a:t>
            </a:r>
            <a:r>
              <a:rPr lang="ko-KR" altLang="en-US" dirty="0" err="1"/>
              <a:t>관리해야겠다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학과 관련 독서</a:t>
            </a:r>
            <a:r>
              <a:rPr lang="en-US" altLang="ko-KR" b="1" dirty="0"/>
              <a:t>: </a:t>
            </a:r>
            <a:r>
              <a:rPr lang="ko-KR" altLang="en-US" dirty="0" err="1"/>
              <a:t>문화콘텐츠</a:t>
            </a:r>
            <a:r>
              <a:rPr lang="ko-KR" altLang="en-US" dirty="0"/>
              <a:t> </a:t>
            </a:r>
            <a:r>
              <a:rPr lang="en-US" altLang="ko-KR" dirty="0"/>
              <a:t>DNA </a:t>
            </a:r>
            <a:r>
              <a:rPr lang="ko-KR" altLang="en-US" dirty="0"/>
              <a:t>스토리텔링</a:t>
            </a:r>
            <a:r>
              <a:rPr lang="en-US" altLang="ko-KR" dirty="0"/>
              <a:t>,</a:t>
            </a:r>
            <a:r>
              <a:rPr lang="ko-KR" altLang="en-US" dirty="0"/>
              <a:t> 우리에게 </a:t>
            </a:r>
            <a:r>
              <a:rPr lang="en-US" altLang="ko-KR" dirty="0"/>
              <a:t>IT</a:t>
            </a:r>
            <a:r>
              <a:rPr lang="ko-KR" altLang="en-US" dirty="0"/>
              <a:t>란 무엇인가</a:t>
            </a:r>
            <a:r>
              <a:rPr lang="en-US" altLang="ko-KR" dirty="0"/>
              <a:t>, </a:t>
            </a:r>
            <a:r>
              <a:rPr lang="ko-KR" altLang="en-US" dirty="0"/>
              <a:t>스토리텔링의 비밀</a:t>
            </a:r>
            <a:r>
              <a:rPr lang="en-US" altLang="ko-KR" dirty="0"/>
              <a:t>, </a:t>
            </a:r>
            <a:r>
              <a:rPr lang="ko-KR" altLang="en-US" dirty="0" err="1"/>
              <a:t>베르나르</a:t>
            </a:r>
            <a:r>
              <a:rPr lang="ko-KR" altLang="en-US" dirty="0"/>
              <a:t> </a:t>
            </a:r>
            <a:r>
              <a:rPr lang="ko-KR" altLang="en-US" dirty="0" err="1"/>
              <a:t>베르베르의</a:t>
            </a:r>
            <a:r>
              <a:rPr lang="ko-KR" altLang="en-US" dirty="0"/>
              <a:t> 상상력 사전</a:t>
            </a:r>
            <a:r>
              <a:rPr lang="en-US" altLang="ko-KR" dirty="0"/>
              <a:t>, </a:t>
            </a:r>
            <a:r>
              <a:rPr lang="ko-KR" altLang="en-US" dirty="0"/>
              <a:t>커뮤니케이션을 공부하는 당신을 위하여</a:t>
            </a:r>
            <a:r>
              <a:rPr lang="en-US" altLang="ko-KR" dirty="0"/>
              <a:t>, </a:t>
            </a:r>
            <a:r>
              <a:rPr lang="ko-KR" altLang="en-US" dirty="0"/>
              <a:t>대중문화의 이해</a:t>
            </a:r>
            <a:r>
              <a:rPr lang="en-US" altLang="ko-KR" dirty="0"/>
              <a:t>, </a:t>
            </a:r>
            <a:r>
              <a:rPr lang="ko-KR" altLang="en-US" dirty="0"/>
              <a:t>뉴미디어 사상과 문화 </a:t>
            </a:r>
            <a:r>
              <a:rPr lang="en-US" altLang="ko-KR" dirty="0"/>
              <a:t>… </a:t>
            </a:r>
            <a:r>
              <a:rPr lang="ko-KR" altLang="en-US" dirty="0"/>
              <a:t>등등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189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34C52-468F-4E0B-BD89-8E18AF05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4B958-8A82-46CD-A665-CB1CD0889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진로와 학과에 대해 현실적으로 고민해보며 나에게 맞는 진로와 학과</a:t>
            </a:r>
            <a:r>
              <a:rPr lang="en-US" altLang="ko-KR" dirty="0"/>
              <a:t>, </a:t>
            </a:r>
            <a:r>
              <a:rPr lang="ko-KR" altLang="en-US" dirty="0"/>
              <a:t>그리고 앞으로의 방향성에 대해 정립하는 계기 중 하나가 된 것 같다</a:t>
            </a:r>
            <a:r>
              <a:rPr lang="en-US" altLang="ko-KR" dirty="0"/>
              <a:t>. </a:t>
            </a:r>
            <a:r>
              <a:rPr lang="ko-KR" altLang="en-US" dirty="0"/>
              <a:t>내가 진학하게 될 그때의 대학과 학과</a:t>
            </a:r>
            <a:r>
              <a:rPr lang="en-US" altLang="ko-KR" dirty="0"/>
              <a:t>, </a:t>
            </a:r>
            <a:r>
              <a:rPr lang="ko-KR" altLang="en-US" dirty="0"/>
              <a:t>모집요강 등등 세부적 요소는 조금씩 다를 지 몰라도 이번의 경험이 도움이 될 것이라고 믿어 의심치 않는다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FB29-61DC-4501-8F19-B7F398AB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진로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EF7A8-119B-424C-A24A-79F167AD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UX</a:t>
            </a:r>
            <a:r>
              <a:rPr lang="ko-KR" altLang="en-US" sz="3000" dirty="0" err="1"/>
              <a:t>디자인컨설턴트</a:t>
            </a:r>
            <a:r>
              <a:rPr lang="en-US" altLang="ko-KR" sz="3000" dirty="0"/>
              <a:t>, </a:t>
            </a:r>
            <a:r>
              <a:rPr lang="ko-KR" altLang="en-US" sz="3000" dirty="0"/>
              <a:t>가상현실전문가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개인미디어콘텐츠제작자</a:t>
            </a:r>
            <a:r>
              <a:rPr lang="en-US" altLang="ko-KR" sz="3000" dirty="0"/>
              <a:t>(</a:t>
            </a:r>
            <a:r>
              <a:rPr lang="ko-KR" altLang="en-US" sz="3000" dirty="0" err="1"/>
              <a:t>크리에이터</a:t>
            </a:r>
            <a:r>
              <a:rPr lang="en-US" altLang="ko-KR" sz="3000" dirty="0"/>
              <a:t>), </a:t>
            </a:r>
            <a:r>
              <a:rPr lang="ko-KR" altLang="en-US" sz="3000" dirty="0"/>
              <a:t>게임기획자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드론콘텐츠전문가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디지털큐레이터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모바일콘텐츠개발자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문화콘텐츠전문가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미디어파사드디자이너</a:t>
            </a:r>
            <a:r>
              <a:rPr lang="en-US" altLang="ko-KR" sz="3000" dirty="0"/>
              <a:t>, </a:t>
            </a:r>
            <a:r>
              <a:rPr lang="ko-KR" altLang="en-US" sz="3000" dirty="0"/>
              <a:t>비디오게임디자이너</a:t>
            </a:r>
            <a:r>
              <a:rPr lang="en-US" altLang="ko-KR" sz="3000" dirty="0"/>
              <a:t>, </a:t>
            </a:r>
            <a:r>
              <a:rPr lang="ko-KR" altLang="en-US" sz="3000" dirty="0"/>
              <a:t>웹프로듀서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46BC776-D5BE-434A-A50E-396F8C6C1750}"/>
              </a:ext>
            </a:extLst>
          </p:cNvPr>
          <p:cNvSpPr txBox="1">
            <a:spLocks/>
          </p:cNvSpPr>
          <p:nvPr/>
        </p:nvSpPr>
        <p:spPr bwMode="gray">
          <a:xfrm>
            <a:off x="752728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문화콘텐츠</a:t>
            </a:r>
            <a:r>
              <a:rPr lang="ko-KR" altLang="en-US" dirty="0"/>
              <a:t> 진로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38367D-A965-4948-8AD4-A56CD8D038F2}"/>
              </a:ext>
            </a:extLst>
          </p:cNvPr>
          <p:cNvSpPr txBox="1">
            <a:spLocks/>
          </p:cNvSpPr>
          <p:nvPr/>
        </p:nvSpPr>
        <p:spPr>
          <a:xfrm>
            <a:off x="1307354" y="514985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/>
              <a:t>PD, </a:t>
            </a:r>
            <a:r>
              <a:rPr lang="ko-KR" altLang="en-US" sz="3000" dirty="0"/>
              <a:t>공연기획자</a:t>
            </a:r>
            <a:r>
              <a:rPr lang="en-US" altLang="ko-KR" sz="3000" dirty="0"/>
              <a:t>, </a:t>
            </a:r>
            <a:r>
              <a:rPr lang="ko-KR" altLang="en-US" sz="3000" dirty="0"/>
              <a:t>마케터</a:t>
            </a:r>
            <a:r>
              <a:rPr lang="en-US" altLang="ko-KR" sz="3000" dirty="0"/>
              <a:t>, </a:t>
            </a:r>
            <a:r>
              <a:rPr lang="ko-KR" altLang="en-US" sz="3000" dirty="0"/>
              <a:t>문화비평가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문화콘텐츠기획자</a:t>
            </a:r>
            <a:r>
              <a:rPr lang="en-US" altLang="ko-KR" sz="3000" dirty="0"/>
              <a:t>, </a:t>
            </a:r>
            <a:r>
              <a:rPr lang="ko-KR" altLang="en-US" sz="3000" dirty="0"/>
              <a:t>애플리케이션 개발자</a:t>
            </a:r>
          </a:p>
        </p:txBody>
      </p:sp>
    </p:spTree>
    <p:extLst>
      <p:ext uri="{BB962C8B-B14F-4D97-AF65-F5344CB8AC3E}">
        <p14:creationId xmlns:p14="http://schemas.microsoft.com/office/powerpoint/2010/main" val="400191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53DB0-F936-4EED-AEDC-A4A149E4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 </a:t>
            </a:r>
            <a:r>
              <a:rPr lang="en-US" altLang="ko-KR" dirty="0"/>
              <a:t>/ </a:t>
            </a:r>
            <a:r>
              <a:rPr lang="ko-KR" altLang="en-US" dirty="0"/>
              <a:t>학과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E361F-F278-48F0-A9A9-310354FB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 그래픽스</a:t>
            </a:r>
            <a:r>
              <a:rPr lang="en-US" altLang="ko-KR" dirty="0"/>
              <a:t>, </a:t>
            </a:r>
            <a:r>
              <a:rPr lang="ko-KR" altLang="en-US" dirty="0"/>
              <a:t>가상현실</a:t>
            </a:r>
            <a:r>
              <a:rPr lang="en-US" altLang="ko-KR" dirty="0"/>
              <a:t>, </a:t>
            </a:r>
            <a:r>
              <a:rPr lang="ko-KR" altLang="en-US" dirty="0"/>
              <a:t>입체영상</a:t>
            </a:r>
            <a:r>
              <a:rPr lang="en-US" altLang="ko-KR" dirty="0"/>
              <a:t>, </a:t>
            </a:r>
            <a:r>
              <a:rPr lang="ko-KR" altLang="en-US" dirty="0"/>
              <a:t>사운드처리 등의 공학적인 이론과 컴퓨터게임</a:t>
            </a:r>
            <a:r>
              <a:rPr lang="en-US" altLang="ko-KR" dirty="0"/>
              <a:t>, </a:t>
            </a:r>
            <a:r>
              <a:rPr lang="ko-KR" altLang="en-US" dirty="0"/>
              <a:t>컴퓨터 </a:t>
            </a:r>
            <a:r>
              <a:rPr lang="en-US" altLang="ko-KR" dirty="0"/>
              <a:t>3D 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디지털 영상과 음향처리 등의 기술</a:t>
            </a:r>
            <a:r>
              <a:rPr lang="en-US" altLang="ko-KR" dirty="0"/>
              <a:t>, </a:t>
            </a:r>
            <a:r>
              <a:rPr lang="ko-KR" altLang="en-US" dirty="0"/>
              <a:t>또한 이를 바탕으로 한 디지털 콘텐츠 개발과 개발 지원 기술을 교육</a:t>
            </a:r>
            <a:r>
              <a:rPr lang="en-US" altLang="ko-KR" dirty="0"/>
              <a:t>·</a:t>
            </a:r>
            <a:r>
              <a:rPr lang="ko-KR" altLang="en-US" dirty="0"/>
              <a:t>연구</a:t>
            </a:r>
            <a:endParaRPr lang="en-US" altLang="ko-KR" dirty="0"/>
          </a:p>
          <a:p>
            <a:pPr fontAlgn="base"/>
            <a:r>
              <a:rPr lang="ko-KR" altLang="en-US" dirty="0"/>
              <a:t>하드웨어보다 소프트웨어 중심으로의 환경으로 변화되는 시대</a:t>
            </a:r>
            <a:r>
              <a:rPr lang="en-US" altLang="ko-KR" dirty="0"/>
              <a:t>, 4</a:t>
            </a:r>
            <a:r>
              <a:rPr lang="ko-KR" altLang="en-US" dirty="0"/>
              <a:t>차 산업혁명에서 고부가가치 창출의 중요한 역할을 담당</a:t>
            </a:r>
            <a:endParaRPr lang="en-US" altLang="ko-KR" dirty="0"/>
          </a:p>
          <a:p>
            <a:pPr fontAlgn="base"/>
            <a:r>
              <a:rPr lang="ko-KR" altLang="en-US" dirty="0"/>
              <a:t>국가의 미래 기간산업으로 인식</a:t>
            </a:r>
            <a:r>
              <a:rPr lang="en-US" altLang="ko-KR" dirty="0"/>
              <a:t>. </a:t>
            </a:r>
            <a:r>
              <a:rPr lang="ko-KR" altLang="en-US" dirty="0"/>
              <a:t>기술을 활용하여 가상공간에 의미를 부여하고</a:t>
            </a:r>
            <a:r>
              <a:rPr lang="en-US" altLang="ko-KR" dirty="0"/>
              <a:t>, </a:t>
            </a:r>
            <a:r>
              <a:rPr lang="ko-KR" altLang="en-US" dirty="0"/>
              <a:t>처음 보는 세계를 창조</a:t>
            </a:r>
          </a:p>
        </p:txBody>
      </p:sp>
    </p:spTree>
    <p:extLst>
      <p:ext uri="{BB962C8B-B14F-4D97-AF65-F5344CB8AC3E}">
        <p14:creationId xmlns:p14="http://schemas.microsoft.com/office/powerpoint/2010/main" val="73772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D15A-2D5B-4425-9FC2-CE08E80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</a:t>
            </a:r>
            <a:r>
              <a:rPr lang="en-US" altLang="ko-KR" dirty="0"/>
              <a:t>/ </a:t>
            </a:r>
            <a:r>
              <a:rPr lang="ko-KR" altLang="en-US" dirty="0"/>
              <a:t>직업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9D0C3-0A51-4A48-A7E7-37C65096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초등학교 때 </a:t>
            </a:r>
            <a:r>
              <a:rPr lang="ko-KR" altLang="en-US" dirty="0" err="1"/>
              <a:t>부터</a:t>
            </a:r>
            <a:r>
              <a:rPr lang="ko-KR" altLang="en-US" dirty="0"/>
              <a:t> 창작 활동에 관심이 커서</a:t>
            </a:r>
            <a:r>
              <a:rPr lang="en-US" altLang="ko-KR" dirty="0"/>
              <a:t>, </a:t>
            </a:r>
            <a:r>
              <a:rPr lang="ko-KR" altLang="en-US" dirty="0"/>
              <a:t>영상을 만들고 최근에는 웹으로도 다양하게 경험을 쌓는 중이다</a:t>
            </a:r>
            <a:r>
              <a:rPr lang="en-US" altLang="ko-KR" dirty="0"/>
              <a:t>. </a:t>
            </a:r>
            <a:r>
              <a:rPr lang="ko-KR" altLang="en-US" dirty="0"/>
              <a:t>이러한 활동을 하면서 더욱 내가 이 분야에 관심이 있다고 느낀다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다양한 매체에서 창작을 경험해보고</a:t>
            </a:r>
            <a:r>
              <a:rPr lang="en-US" altLang="ko-KR" dirty="0"/>
              <a:t>, </a:t>
            </a:r>
            <a:r>
              <a:rPr lang="ko-KR" altLang="en-US" dirty="0"/>
              <a:t>그 기반에 있는 전반적인 모든 것</a:t>
            </a:r>
            <a:r>
              <a:rPr lang="en-US" altLang="ko-KR" dirty="0"/>
              <a:t>, </a:t>
            </a:r>
            <a:r>
              <a:rPr lang="ko-KR" altLang="en-US" dirty="0"/>
              <a:t>예컨대</a:t>
            </a:r>
            <a:r>
              <a:rPr lang="en-US" altLang="ko-KR" dirty="0"/>
              <a:t> </a:t>
            </a:r>
            <a:r>
              <a:rPr lang="ko-KR" altLang="en-US" dirty="0"/>
              <a:t>미술사부터 철학까지</a:t>
            </a:r>
            <a:r>
              <a:rPr lang="en-US" altLang="ko-KR" dirty="0"/>
              <a:t>, </a:t>
            </a:r>
            <a:r>
              <a:rPr lang="ko-KR" altLang="en-US" dirty="0"/>
              <a:t>깊이 생각해보게 되고</a:t>
            </a:r>
            <a:r>
              <a:rPr lang="en-US" altLang="ko-KR" dirty="0"/>
              <a:t>, </a:t>
            </a:r>
            <a:r>
              <a:rPr lang="ko-KR" altLang="en-US" dirty="0"/>
              <a:t>그 중에서도 다양한 매체에 대해서도 호기심이 생겼다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차 산업혁명에 대해서는 다양한 의견이 있으나</a:t>
            </a:r>
            <a:r>
              <a:rPr lang="en-US" altLang="ko-KR" dirty="0"/>
              <a:t>, </a:t>
            </a:r>
            <a:r>
              <a:rPr lang="ko-KR" altLang="en-US" dirty="0"/>
              <a:t>그것과 무관하게 현재에도</a:t>
            </a:r>
            <a:r>
              <a:rPr lang="en-US" altLang="ko-KR" dirty="0"/>
              <a:t>, </a:t>
            </a:r>
            <a:r>
              <a:rPr lang="ko-KR" altLang="en-US" dirty="0"/>
              <a:t>미래에도 미디어와 </a:t>
            </a:r>
            <a:r>
              <a:rPr lang="ko-KR" altLang="en-US" dirty="0" err="1"/>
              <a:t>문화컨텐츠는</a:t>
            </a:r>
            <a:r>
              <a:rPr lang="ko-KR" altLang="en-US" dirty="0"/>
              <a:t> 핵심적인 요소가 될 것임이 분명하다고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3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55501-9374-4BE3-9EE6-7724E03A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역량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0C9-3080-4A1A-AEE6-554EFBF9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완성된 형태로는 전문지식과 기술을 활용하여 사회수요를 반영한 콘텐츠를 기획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구현할 수 있는 능력이라고  할 수 있으며</a:t>
            </a:r>
            <a:r>
              <a:rPr lang="en-US" altLang="ko-KR" dirty="0"/>
              <a:t>, </a:t>
            </a:r>
            <a:r>
              <a:rPr lang="ko-KR" altLang="en-US" dirty="0"/>
              <a:t>세부적으로는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기술능력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정보능력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창의적 사고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문제해결능력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협력적 소통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대인관계능력 </a:t>
            </a:r>
            <a:r>
              <a:rPr lang="ko-KR" altLang="en-US" dirty="0">
                <a:solidFill>
                  <a:schemeClr val="tx1"/>
                </a:solidFill>
                <a:latin typeface="inherit"/>
              </a:rPr>
              <a:t>을 꼽을 수 있다</a:t>
            </a:r>
            <a:r>
              <a:rPr lang="en-US" altLang="ko-KR" dirty="0">
                <a:solidFill>
                  <a:schemeClr val="tx1"/>
                </a:solidFill>
                <a:latin typeface="inherit"/>
              </a:rPr>
              <a:t>.</a:t>
            </a:r>
            <a:endParaRPr lang="ko-KR" altLang="en-US" dirty="0">
              <a:solidFill>
                <a:srgbClr val="002B56"/>
              </a:solidFill>
              <a:latin typeface="inheri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0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C78F-E5E8-485D-B023-0A188014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역량 갖추기 위한 노력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793DC-79E4-41CA-A284-9420E21D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0022" cy="3416300"/>
          </a:xfrm>
        </p:spPr>
        <p:txBody>
          <a:bodyPr/>
          <a:lstStyle/>
          <a:p>
            <a:r>
              <a:rPr lang="ko-KR" altLang="en-US" dirty="0"/>
              <a:t>창의적 사고 </a:t>
            </a:r>
            <a:r>
              <a:rPr lang="en-US" altLang="ko-KR" dirty="0"/>
              <a:t>- </a:t>
            </a:r>
            <a:r>
              <a:rPr lang="ko-KR" altLang="en-US" dirty="0"/>
              <a:t>다양한 분야의 독서</a:t>
            </a:r>
            <a:endParaRPr lang="en-US" altLang="ko-KR" dirty="0"/>
          </a:p>
          <a:p>
            <a:r>
              <a:rPr lang="ko-KR" altLang="en-US" dirty="0"/>
              <a:t>기술</a:t>
            </a:r>
            <a:r>
              <a:rPr lang="en-US" altLang="ko-KR" dirty="0"/>
              <a:t>/</a:t>
            </a:r>
            <a:r>
              <a:rPr lang="ko-KR" altLang="en-US" dirty="0"/>
              <a:t>정보</a:t>
            </a:r>
            <a:r>
              <a:rPr lang="en-US" altLang="ko-KR" dirty="0"/>
              <a:t>/</a:t>
            </a:r>
            <a:r>
              <a:rPr lang="ko-KR" altLang="en-US" dirty="0"/>
              <a:t>문제해결</a:t>
            </a:r>
            <a:r>
              <a:rPr lang="en-US" altLang="ko-KR" dirty="0"/>
              <a:t>/</a:t>
            </a:r>
            <a:r>
              <a:rPr lang="ko-KR" altLang="en-US" dirty="0"/>
              <a:t>협력적 소통</a:t>
            </a:r>
            <a:r>
              <a:rPr lang="en-US" altLang="ko-KR" dirty="0"/>
              <a:t>/</a:t>
            </a:r>
            <a:r>
              <a:rPr lang="ko-KR" altLang="en-US" dirty="0"/>
              <a:t>대인관계 능력 </a:t>
            </a:r>
            <a:r>
              <a:rPr lang="en-US" altLang="ko-KR" dirty="0"/>
              <a:t>– </a:t>
            </a:r>
            <a:r>
              <a:rPr lang="ko-KR" altLang="en-US" dirty="0"/>
              <a:t>공모전</a:t>
            </a:r>
            <a:r>
              <a:rPr lang="en-US" altLang="ko-KR" dirty="0"/>
              <a:t>/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 err="1"/>
              <a:t>방송부</a:t>
            </a:r>
            <a:r>
              <a:rPr lang="en-US" altLang="ko-KR" dirty="0"/>
              <a:t>)</a:t>
            </a:r>
            <a:r>
              <a:rPr lang="ko-KR" altLang="en-US" dirty="0"/>
              <a:t> 또는 개인적 활동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53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3475-BBC4-4EB4-A8AA-1D6D6EAD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관련 대학 학과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F0188-2FF2-4B76-919E-DE8CCDE2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공학</a:t>
            </a:r>
            <a:r>
              <a:rPr lang="en-US" altLang="ko-KR" dirty="0"/>
              <a:t>, </a:t>
            </a:r>
            <a:r>
              <a:rPr lang="ko-KR" altLang="en-US" dirty="0"/>
              <a:t>예술</a:t>
            </a:r>
            <a:r>
              <a:rPr lang="en-US" altLang="ko-KR" dirty="0"/>
              <a:t>, </a:t>
            </a:r>
            <a:r>
              <a:rPr lang="ko-KR" altLang="en-US" dirty="0"/>
              <a:t>사회 과학이라는 세 가지 분야가 애매하게 섞여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ICT</a:t>
            </a:r>
            <a:r>
              <a:rPr lang="ko-KR" altLang="en-US" dirty="0"/>
              <a:t>융합학부</a:t>
            </a:r>
            <a:r>
              <a:rPr lang="en-US" altLang="ko-KR" dirty="0"/>
              <a:t>,</a:t>
            </a:r>
            <a:r>
              <a:rPr lang="ko-KR" altLang="en-US" dirty="0"/>
              <a:t>멀티미디어공학전공</a:t>
            </a:r>
            <a:r>
              <a:rPr lang="en-US" altLang="ko-KR" dirty="0"/>
              <a:t>,</a:t>
            </a:r>
            <a:r>
              <a:rPr lang="ko-KR" altLang="en-US" dirty="0"/>
              <a:t>글로벌미디어학부</a:t>
            </a:r>
            <a:r>
              <a:rPr lang="en-US" altLang="ko-KR" dirty="0"/>
              <a:t>,</a:t>
            </a:r>
            <a:r>
              <a:rPr lang="ko-KR" altLang="en-US" dirty="0"/>
              <a:t>디지털미디어공학부</a:t>
            </a:r>
            <a:r>
              <a:rPr lang="en-US" altLang="ko-KR" dirty="0"/>
              <a:t>,</a:t>
            </a:r>
            <a:r>
              <a:rPr lang="ko-KR" altLang="en-US" dirty="0"/>
              <a:t> 인터넷미디어전공</a:t>
            </a:r>
            <a:r>
              <a:rPr lang="en-US" altLang="ko-KR" dirty="0"/>
              <a:t>,</a:t>
            </a:r>
            <a:r>
              <a:rPr lang="ko-KR" altLang="en-US" dirty="0"/>
              <a:t>멀티미디어공학과</a:t>
            </a:r>
            <a:r>
              <a:rPr lang="en-US" altLang="ko-KR" dirty="0"/>
              <a:t>,</a:t>
            </a:r>
            <a:r>
              <a:rPr lang="ko-KR" altLang="en-US" dirty="0"/>
              <a:t> 멀티미디어시스템공학전공</a:t>
            </a:r>
            <a:r>
              <a:rPr lang="en-US" altLang="ko-KR" dirty="0"/>
              <a:t>,</a:t>
            </a:r>
            <a:r>
              <a:rPr lang="ko-KR" altLang="en-US" dirty="0"/>
              <a:t> 멀티미디어정보학과</a:t>
            </a:r>
            <a:r>
              <a:rPr lang="en-US" altLang="ko-KR" dirty="0"/>
              <a:t>,</a:t>
            </a:r>
            <a:r>
              <a:rPr lang="ko-KR" altLang="en-US" dirty="0"/>
              <a:t>멀티미디어학과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미디어기술콘텐츠학과</a:t>
            </a:r>
            <a:r>
              <a:rPr lang="en-US" altLang="ko-KR" dirty="0"/>
              <a:t>,</a:t>
            </a:r>
            <a:r>
              <a:rPr lang="ko-KR" altLang="en-US" dirty="0"/>
              <a:t>미디어정보학부</a:t>
            </a:r>
            <a:r>
              <a:rPr lang="en-US" altLang="ko-KR" dirty="0"/>
              <a:t>,</a:t>
            </a:r>
            <a:r>
              <a:rPr lang="ko-KR" altLang="en-US" dirty="0"/>
              <a:t>미디어학과</a:t>
            </a:r>
            <a:r>
              <a:rPr lang="en-US" altLang="ko-KR" dirty="0"/>
              <a:t>,</a:t>
            </a:r>
            <a:r>
              <a:rPr lang="ko-KR" altLang="en-US" dirty="0"/>
              <a:t>융합미디어전공</a:t>
            </a:r>
            <a:r>
              <a:rPr lang="en-US" altLang="ko-KR" dirty="0"/>
              <a:t>,</a:t>
            </a:r>
            <a:r>
              <a:rPr lang="ko-KR" altLang="en-US" dirty="0"/>
              <a:t> 출판미디어공학과</a:t>
            </a:r>
          </a:p>
        </p:txBody>
      </p:sp>
    </p:spTree>
    <p:extLst>
      <p:ext uri="{BB962C8B-B14F-4D97-AF65-F5344CB8AC3E}">
        <p14:creationId xmlns:p14="http://schemas.microsoft.com/office/powerpoint/2010/main" val="3856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C9963-CF62-4AB6-A942-56757F13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역량을 갖추기 위한 노력 </a:t>
            </a:r>
            <a:r>
              <a:rPr lang="en-US" altLang="ko-KR" dirty="0"/>
              <a:t>-2 (</a:t>
            </a:r>
            <a:r>
              <a:rPr lang="ko-KR" altLang="en-US" dirty="0"/>
              <a:t>진학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7418B-E275-44CB-8FF6-38776D08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그래픽운용기능사</a:t>
            </a:r>
            <a:r>
              <a:rPr lang="en-US" altLang="ko-KR" dirty="0"/>
              <a:t>, </a:t>
            </a:r>
            <a:r>
              <a:rPr lang="ko-KR" altLang="en-US" dirty="0"/>
              <a:t>웹디자인기능사</a:t>
            </a:r>
            <a:r>
              <a:rPr lang="en-US" altLang="ko-KR" dirty="0"/>
              <a:t>, </a:t>
            </a:r>
            <a:r>
              <a:rPr lang="ko-KR" altLang="en-US" dirty="0"/>
              <a:t>시각디자인 산업기사</a:t>
            </a:r>
            <a:r>
              <a:rPr lang="en-US" altLang="ko-KR" dirty="0"/>
              <a:t>, </a:t>
            </a:r>
            <a:r>
              <a:rPr lang="ko-KR" altLang="en-US" dirty="0"/>
              <a:t>광고 도장기능사</a:t>
            </a:r>
            <a:r>
              <a:rPr lang="en-US" altLang="ko-KR" dirty="0"/>
              <a:t>, </a:t>
            </a:r>
            <a:r>
              <a:rPr lang="ko-KR" altLang="en-US" dirty="0"/>
              <a:t>전자출판기능사</a:t>
            </a:r>
            <a:r>
              <a:rPr lang="en-US" altLang="ko-KR" dirty="0"/>
              <a:t>, </a:t>
            </a:r>
            <a:r>
              <a:rPr lang="ko-KR" altLang="en-US" dirty="0"/>
              <a:t>컬러리스트 산업기사 등의 자격증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멀티미디어</a:t>
            </a:r>
            <a:r>
              <a:rPr lang="en-US" altLang="ko-KR" dirty="0"/>
              <a:t>, </a:t>
            </a:r>
            <a:r>
              <a:rPr lang="ko-KR" altLang="en-US" dirty="0"/>
              <a:t>미디어커뮤니케이션</a:t>
            </a:r>
            <a:r>
              <a:rPr lang="en-US" altLang="ko-KR" dirty="0"/>
              <a:t>, </a:t>
            </a:r>
            <a:r>
              <a:rPr lang="ko-KR" altLang="en-US" dirty="0" err="1"/>
              <a:t>문화컨텐츠학과에</a:t>
            </a:r>
            <a:r>
              <a:rPr lang="ko-KR" altLang="en-US" dirty="0"/>
              <a:t> 관련한 내용이므로 이 학과 또는 유사한 학과에 진학하는 방법도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9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C8A9B7-C8CF-4B06-9549-7FAC5AE06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68"/>
          <a:stretch/>
        </p:blipFill>
        <p:spPr>
          <a:xfrm>
            <a:off x="266330" y="3751736"/>
            <a:ext cx="4394447" cy="2689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C45DDA-C40F-490C-86B1-41DDDC0F7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48"/>
          <a:stretch/>
        </p:blipFill>
        <p:spPr>
          <a:xfrm>
            <a:off x="4855109" y="463808"/>
            <a:ext cx="2548868" cy="6029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1D5829-E86E-4ADB-BE5F-E77C258FB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70"/>
          <a:stretch/>
        </p:blipFill>
        <p:spPr>
          <a:xfrm>
            <a:off x="455720" y="1563039"/>
            <a:ext cx="3609023" cy="14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0942BC-70AE-4B8F-9267-532A626B8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582" y="4050085"/>
            <a:ext cx="4394447" cy="2200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08788-ED56-4608-97A1-86794D85014A}"/>
              </a:ext>
            </a:extLst>
          </p:cNvPr>
          <p:cNvSpPr txBox="1"/>
          <p:nvPr/>
        </p:nvSpPr>
        <p:spPr>
          <a:xfrm>
            <a:off x="10528917" y="648070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가톨릭대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F67F0C-35F2-4B68-95C6-4DF7A060F167}"/>
              </a:ext>
            </a:extLst>
          </p:cNvPr>
          <p:cNvSpPr/>
          <p:nvPr/>
        </p:nvSpPr>
        <p:spPr>
          <a:xfrm>
            <a:off x="1580225" y="1720840"/>
            <a:ext cx="1074198" cy="195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BA038F-4111-42C4-ADEE-620CD8B2F6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536"/>
          <a:stretch/>
        </p:blipFill>
        <p:spPr>
          <a:xfrm>
            <a:off x="455720" y="471765"/>
            <a:ext cx="3609023" cy="1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6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254</TotalTime>
  <Words>585</Words>
  <Application>Microsoft Office PowerPoint</Application>
  <PresentationFormat>와이드스크린</PresentationFormat>
  <Paragraphs>54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맑은 고딕</vt:lpstr>
      <vt:lpstr>inherit</vt:lpstr>
      <vt:lpstr>이온(회의실)</vt:lpstr>
      <vt:lpstr>멀티미디어/문화콘텐츠 학과</vt:lpstr>
      <vt:lpstr>멀티미디어 진로</vt:lpstr>
      <vt:lpstr>직업 / 학과 소개</vt:lpstr>
      <vt:lpstr>학과 / 직업 선정 이유</vt:lpstr>
      <vt:lpstr>필요한 역량</vt:lpstr>
      <vt:lpstr>역량 갖추기 위한 노력 </vt:lpstr>
      <vt:lpstr>멀티미디어 관련 대학 학과 종류</vt:lpstr>
      <vt:lpstr>역량을 갖추기 위한 노력 -2 (진학)</vt:lpstr>
      <vt:lpstr>PowerPoint 프레젠테이션</vt:lpstr>
      <vt:lpstr>동명대</vt:lpstr>
      <vt:lpstr>청운대</vt:lpstr>
      <vt:lpstr>경희대</vt:lpstr>
      <vt:lpstr>서강대</vt:lpstr>
      <vt:lpstr>문화콘텐츠 관련 대학 학과</vt:lpstr>
      <vt:lpstr>광운대</vt:lpstr>
      <vt:lpstr>성균관대 미디어커뮤니케이션</vt:lpstr>
      <vt:lpstr>연세대 언론홍보영상학부</vt:lpstr>
      <vt:lpstr>학과 진학 위한 노력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oo</dc:creator>
  <cp:lastModifiedBy>oo</cp:lastModifiedBy>
  <cp:revision>26</cp:revision>
  <dcterms:created xsi:type="dcterms:W3CDTF">2022-06-03T13:43:09Z</dcterms:created>
  <dcterms:modified xsi:type="dcterms:W3CDTF">2022-06-07T12:35:39Z</dcterms:modified>
</cp:coreProperties>
</file>