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  <p:sldId id="258" r:id="rId3"/>
    <p:sldId id="259" r:id="rId4"/>
    <p:sldId id="261" r:id="rId5"/>
    <p:sldId id="272" r:id="rId6"/>
    <p:sldId id="273" r:id="rId7"/>
    <p:sldId id="275" r:id="rId8"/>
    <p:sldId id="274" r:id="rId9"/>
    <p:sldId id="265" r:id="rId10"/>
    <p:sldId id="266" r:id="rId11"/>
    <p:sldId id="276" r:id="rId12"/>
    <p:sldId id="278" r:id="rId13"/>
    <p:sldId id="277" r:id="rId14"/>
    <p:sldId id="270" r:id="rId15"/>
    <p:sldId id="271" r:id="rId16"/>
  </p:sldIdLst>
  <p:sldSz cx="12192000" cy="6858000"/>
  <p:notesSz cx="6858000" cy="9144000"/>
  <p:embeddedFontLst>
    <p:embeddedFont>
      <p:font typeface="KoPub바탕체 Medium" panose="00000600000000000000" pitchFamily="2" charset="-127"/>
      <p:regular r:id="rId17"/>
    </p:embeddedFont>
    <p:embeddedFont>
      <p:font typeface="HY엽서M" panose="02030600000101010101" pitchFamily="18" charset="-127"/>
      <p:regular r:id="rId18"/>
    </p:embeddedFont>
    <p:embeddedFont>
      <p:font typeface="Book Antiqua" panose="02040602050305030304" pitchFamily="18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KoPub돋움체 Light" panose="02020603020101020101" pitchFamily="18" charset="-127"/>
      <p:regular r:id="rId31"/>
    </p:embeddedFont>
    <p:embeddedFont>
      <p:font typeface="Candara Light" panose="020E0502030303020204" pitchFamily="34" charset="0"/>
      <p:regular r:id="rId32"/>
      <p:italic r:id="rId33"/>
    </p:embeddedFont>
    <p:embeddedFont>
      <p:font typeface="HY헤드라인M" panose="02030600000101010101" pitchFamily="18" charset="-127"/>
      <p:regular r:id="rId34"/>
    </p:embeddedFont>
    <p:embeddedFont>
      <p:font typeface="HY신명조" panose="02030600000101010101" pitchFamily="18" charset="-127"/>
      <p:regular r:id="rId35"/>
    </p:embeddedFont>
    <p:embeddedFont>
      <p:font typeface="HyhwpEQ" panose="02030600000101010101" pitchFamily="18" charset="-127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7E9"/>
    <a:srgbClr val="F8ECE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30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90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18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0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1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8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FCCED-9A9B-490E-98CE-A59D631A0AF2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BD977-529F-4B6B-B733-DC3E6A9A9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5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E8C92F-5654-471C-9A75-3A774ECA044F}"/>
              </a:ext>
            </a:extLst>
          </p:cNvPr>
          <p:cNvSpPr/>
          <p:nvPr/>
        </p:nvSpPr>
        <p:spPr>
          <a:xfrm>
            <a:off x="1778791" y="2087563"/>
            <a:ext cx="8634414" cy="1857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F60C8C-AD05-461E-82EA-236CAE081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765" y="2389982"/>
            <a:ext cx="8272466" cy="1252538"/>
          </a:xfrm>
          <a:noFill/>
        </p:spPr>
        <p:txBody>
          <a:bodyPr>
            <a:norm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비  활  성  기  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8AD40-A5A4-425F-A283-91BF7B2FA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791" y="4233070"/>
            <a:ext cx="8634414" cy="417512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주영욱  곽성현  김주현  이종석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2C637F-18A2-48EB-A45E-F56DAD560AA8}"/>
              </a:ext>
            </a:extLst>
          </p:cNvPr>
          <p:cNvGrpSpPr/>
          <p:nvPr/>
        </p:nvGrpSpPr>
        <p:grpSpPr>
          <a:xfrm>
            <a:off x="1778791" y="2087563"/>
            <a:ext cx="8634414" cy="1857375"/>
            <a:chOff x="1778791" y="2087563"/>
            <a:chExt cx="8634414" cy="18573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5985BD-45E8-431A-B992-449054F80A03}"/>
                </a:ext>
              </a:extLst>
            </p:cNvPr>
            <p:cNvSpPr/>
            <p:nvPr/>
          </p:nvSpPr>
          <p:spPr>
            <a:xfrm>
              <a:off x="1778791" y="2087563"/>
              <a:ext cx="8634414" cy="185737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2AAD631-8224-46B4-8C26-ED4EE97647B1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0" y="2087563"/>
              <a:ext cx="0" cy="185737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F75915-84BE-44D8-9549-E23FDB423694}"/>
                </a:ext>
              </a:extLst>
            </p:cNvPr>
            <p:cNvCxnSpPr>
              <a:cxnSpLocks/>
            </p:cNvCxnSpPr>
            <p:nvPr/>
          </p:nvCxnSpPr>
          <p:spPr>
            <a:xfrm>
              <a:off x="5286375" y="2087563"/>
              <a:ext cx="0" cy="185737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CF932E4-BA59-46C3-B831-B884091F828D}"/>
                </a:ext>
              </a:extLst>
            </p:cNvPr>
            <p:cNvCxnSpPr>
              <a:cxnSpLocks/>
            </p:cNvCxnSpPr>
            <p:nvPr/>
          </p:nvCxnSpPr>
          <p:spPr>
            <a:xfrm>
              <a:off x="6943725" y="2087563"/>
              <a:ext cx="0" cy="185737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BD3FAEF-C80A-4E57-A168-5EA9C5571259}"/>
                </a:ext>
              </a:extLst>
            </p:cNvPr>
            <p:cNvCxnSpPr>
              <a:cxnSpLocks/>
            </p:cNvCxnSpPr>
            <p:nvPr/>
          </p:nvCxnSpPr>
          <p:spPr>
            <a:xfrm>
              <a:off x="8639175" y="2087563"/>
              <a:ext cx="0" cy="185737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904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98498-B203-40E3-80F7-DC7D38C5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곽성현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비활성기체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AFC54-452F-4D30-A7F1-51C93F4D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97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ko-KR" altLang="en-US" sz="2000" dirty="0"/>
              <a:t>동물농장은 동물들이 말을 한다는 전제 조건으로 시작된다</a:t>
            </a:r>
            <a:r>
              <a:rPr lang="en-US" altLang="ko-KR" sz="2000" dirty="0"/>
              <a:t>. </a:t>
            </a:r>
            <a:r>
              <a:rPr lang="ko-KR" altLang="en-US" sz="2000" dirty="0"/>
              <a:t>동물농장에서는 동물들만의 사회가 있고 그 사회 안에는 정치</a:t>
            </a:r>
            <a:r>
              <a:rPr lang="en-US" altLang="ko-KR" sz="2000" dirty="0"/>
              <a:t>, </a:t>
            </a:r>
            <a:r>
              <a:rPr lang="ko-KR" altLang="en-US" sz="2000" dirty="0"/>
              <a:t>경제 등 사람과 거의 흡사하게 사회가 운영되고있다</a:t>
            </a:r>
            <a:r>
              <a:rPr lang="en-US" altLang="ko-KR" sz="2000" dirty="0"/>
              <a:t>. </a:t>
            </a:r>
            <a:r>
              <a:rPr lang="ko-KR" altLang="en-US" sz="2000" dirty="0"/>
              <a:t>사회가 운영되면서 각종 문제점들이 한 사회에 어떠한 영향을 끼치는지 보여주면 단점을 간접적으로 강조하는 것을 볼 수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이런 부분들을 통해 현실에서 우리들의 사회에 대한 행동</a:t>
            </a:r>
            <a:r>
              <a:rPr lang="en-US" altLang="ko-KR" sz="2000" dirty="0"/>
              <a:t>, </a:t>
            </a:r>
            <a:r>
              <a:rPr lang="ko-KR" altLang="en-US" sz="2000" dirty="0"/>
              <a:t>생각들을 다시 한번 생각하게 되는 계기가 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동물들이 사회에 관심이 줄어들며 독재정치가 시작되었고 이런 부분들을 예방하기 위해 </a:t>
            </a:r>
            <a:r>
              <a:rPr lang="ko-KR" altLang="en-US" sz="2000" dirty="0" err="1"/>
              <a:t>지금부터라도</a:t>
            </a:r>
            <a:r>
              <a:rPr lang="ko-KR" altLang="en-US" sz="2000" dirty="0"/>
              <a:t> 사회와 정치에 관심을 </a:t>
            </a:r>
            <a:r>
              <a:rPr lang="ko-KR" altLang="en-US" sz="2000" dirty="0" err="1"/>
              <a:t>가져야겠다는</a:t>
            </a:r>
            <a:r>
              <a:rPr lang="ko-KR" altLang="en-US" sz="2000" dirty="0"/>
              <a:t> 생각을 가지게 되었다</a:t>
            </a:r>
            <a:r>
              <a:rPr lang="en-US" altLang="ko-KR" sz="2000" dirty="0"/>
              <a:t>.</a:t>
            </a:r>
          </a:p>
          <a:p>
            <a:pPr marL="457200" lvl="1" indent="0" algn="r">
              <a:lnSpc>
                <a:spcPct val="170000"/>
              </a:lnSpc>
              <a:buNone/>
            </a:pP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2021.08.15  |  9.0 / 10.0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5BC021-4C66-460B-9403-626C3AAD4952}"/>
              </a:ext>
            </a:extLst>
          </p:cNvPr>
          <p:cNvSpPr/>
          <p:nvPr/>
        </p:nvSpPr>
        <p:spPr>
          <a:xfrm>
            <a:off x="1158240" y="1690688"/>
            <a:ext cx="10312400" cy="450691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9DC1BB0-93FD-4AD0-B52E-1A48B7BD3421}"/>
              </a:ext>
            </a:extLst>
          </p:cNvPr>
          <p:cNvGrpSpPr/>
          <p:nvPr/>
        </p:nvGrpSpPr>
        <p:grpSpPr>
          <a:xfrm>
            <a:off x="2763520" y="1300480"/>
            <a:ext cx="461645" cy="634841"/>
            <a:chOff x="2763520" y="1300480"/>
            <a:chExt cx="461645" cy="634841"/>
          </a:xfrm>
        </p:grpSpPr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3506E3F4-442E-46BC-B2F4-9B826151FB5A}"/>
                </a:ext>
              </a:extLst>
            </p:cNvPr>
            <p:cNvSpPr/>
            <p:nvPr/>
          </p:nvSpPr>
          <p:spPr>
            <a:xfrm>
              <a:off x="2763520" y="1300480"/>
              <a:ext cx="386080" cy="390208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7" name="직사각형 6">
              <a:extLst>
                <a:ext uri="{FF2B5EF4-FFF2-40B4-BE49-F238E27FC236}">
                  <a16:creationId xmlns:a16="http://schemas.microsoft.com/office/drawing/2014/main" id="{3DDB9CF3-C33D-423D-9E77-6F3A189CAE3E}"/>
                </a:ext>
              </a:extLst>
            </p:cNvPr>
            <p:cNvSpPr/>
            <p:nvPr/>
          </p:nvSpPr>
          <p:spPr>
            <a:xfrm>
              <a:off x="2773045" y="1681321"/>
              <a:ext cx="354965" cy="25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E3A651-BCA6-4D90-AAB7-825C2771D342}"/>
                </a:ext>
              </a:extLst>
            </p:cNvPr>
            <p:cNvSpPr/>
            <p:nvPr/>
          </p:nvSpPr>
          <p:spPr>
            <a:xfrm>
              <a:off x="2804159" y="1666875"/>
              <a:ext cx="421006" cy="112395"/>
            </a:xfrm>
            <a:custGeom>
              <a:avLst/>
              <a:gdLst>
                <a:gd name="connsiteX0" fmla="*/ 5715 w 483870"/>
                <a:gd name="connsiteY0" fmla="*/ 0 h 112395"/>
                <a:gd name="connsiteX1" fmla="*/ 356235 w 483870"/>
                <a:gd name="connsiteY1" fmla="*/ 1905 h 112395"/>
                <a:gd name="connsiteX2" fmla="*/ 483870 w 483870"/>
                <a:gd name="connsiteY2" fmla="*/ 112395 h 112395"/>
                <a:gd name="connsiteX3" fmla="*/ 0 w 483870"/>
                <a:gd name="connsiteY3" fmla="*/ 112395 h 112395"/>
                <a:gd name="connsiteX4" fmla="*/ 5715 w 483870"/>
                <a:gd name="connsiteY4" fmla="*/ 0 h 11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70" h="112395">
                  <a:moveTo>
                    <a:pt x="5715" y="0"/>
                  </a:moveTo>
                  <a:lnTo>
                    <a:pt x="356235" y="1905"/>
                  </a:lnTo>
                  <a:lnTo>
                    <a:pt x="483870" y="112395"/>
                  </a:lnTo>
                  <a:lnTo>
                    <a:pt x="0" y="112395"/>
                  </a:lnTo>
                  <a:lnTo>
                    <a:pt x="57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07510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98498-B203-40E3-80F7-DC7D38C5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김주현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비활성기체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AFC54-452F-4D30-A7F1-51C93F4D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97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ko-KR" altLang="en-US" sz="2000" dirty="0"/>
              <a:t>동물농장을 읽으며 이 소설은 </a:t>
            </a:r>
            <a:r>
              <a:rPr lang="ko-KR" altLang="en-US" sz="2000" dirty="0" err="1"/>
              <a:t>시작부터가</a:t>
            </a:r>
            <a:r>
              <a:rPr lang="ko-KR" altLang="en-US" sz="2000" dirty="0"/>
              <a:t> 강렬했다</a:t>
            </a:r>
            <a:r>
              <a:rPr lang="en-US" altLang="ko-KR" sz="2000" dirty="0"/>
              <a:t>. </a:t>
            </a:r>
            <a:r>
              <a:rPr lang="ko-KR" altLang="en-US" sz="2000" dirty="0"/>
              <a:t>몇 번을 멈추면서 작품이 흘러갈 방향이 어디를 향하게 될지</a:t>
            </a:r>
            <a:r>
              <a:rPr lang="en-US" altLang="ko-KR" sz="2000" dirty="0"/>
              <a:t>, </a:t>
            </a:r>
            <a:r>
              <a:rPr lang="ko-KR" altLang="en-US" sz="2000" dirty="0"/>
              <a:t>어떠한 과정을 거치게 될지</a:t>
            </a:r>
            <a:r>
              <a:rPr lang="en-US" altLang="ko-KR" sz="2000" dirty="0"/>
              <a:t>, </a:t>
            </a:r>
            <a:r>
              <a:rPr lang="ko-KR" altLang="en-US" sz="2000" dirty="0"/>
              <a:t>어떠한 결말로 작품이 마무리가 될지 많은 생각들을 하면서 읽었던 작품이다 생명의 본질과 삶의 본질을 직시해보게 해주고 누구나 </a:t>
            </a:r>
            <a:r>
              <a:rPr lang="ko-KR" altLang="en-US" sz="2000" dirty="0" err="1"/>
              <a:t>존중받고</a:t>
            </a:r>
            <a:r>
              <a:rPr lang="ko-KR" altLang="en-US" sz="2000" dirty="0"/>
              <a:t> 평등한 대우를 받고 사랑받는 삶을 떠올려보게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동물농장은 작가의 예리한 통찰과 풍자를 통해 문학의 정치적 목적과 예술적 목적을 융합해낸 걸작이라 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소설을 높게 평가한다</a:t>
            </a:r>
            <a:r>
              <a:rPr lang="en-US" altLang="ko-KR" sz="2000" dirty="0"/>
              <a:t>.</a:t>
            </a:r>
          </a:p>
          <a:p>
            <a:pPr marL="457200" lvl="1" indent="0" algn="r">
              <a:lnSpc>
                <a:spcPct val="170000"/>
              </a:lnSpc>
              <a:buNone/>
            </a:pP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2021.08.15  |  9.9 / 10.0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BC3DB6-90B4-440B-AE79-91FF9152219A}"/>
              </a:ext>
            </a:extLst>
          </p:cNvPr>
          <p:cNvSpPr/>
          <p:nvPr/>
        </p:nvSpPr>
        <p:spPr>
          <a:xfrm>
            <a:off x="1158240" y="1690688"/>
            <a:ext cx="10312400" cy="397859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4ED81B-A374-4385-B47A-3BBB5BF82AB6}"/>
              </a:ext>
            </a:extLst>
          </p:cNvPr>
          <p:cNvGrpSpPr/>
          <p:nvPr/>
        </p:nvGrpSpPr>
        <p:grpSpPr>
          <a:xfrm>
            <a:off x="2763520" y="1300480"/>
            <a:ext cx="461645" cy="634841"/>
            <a:chOff x="2763520" y="1300480"/>
            <a:chExt cx="461645" cy="634841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A085CC37-9502-4E16-B133-2B54E3C68B75}"/>
                </a:ext>
              </a:extLst>
            </p:cNvPr>
            <p:cNvSpPr/>
            <p:nvPr/>
          </p:nvSpPr>
          <p:spPr>
            <a:xfrm>
              <a:off x="2763520" y="1300480"/>
              <a:ext cx="386080" cy="390208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6" name="직사각형 5">
              <a:extLst>
                <a:ext uri="{FF2B5EF4-FFF2-40B4-BE49-F238E27FC236}">
                  <a16:creationId xmlns:a16="http://schemas.microsoft.com/office/drawing/2014/main" id="{7D688190-34C0-4C54-83DD-0E01FFDB9E2A}"/>
                </a:ext>
              </a:extLst>
            </p:cNvPr>
            <p:cNvSpPr/>
            <p:nvPr/>
          </p:nvSpPr>
          <p:spPr>
            <a:xfrm>
              <a:off x="2773045" y="1681321"/>
              <a:ext cx="354965" cy="25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C25F1D-2063-4FBE-8013-12E47485606A}"/>
                </a:ext>
              </a:extLst>
            </p:cNvPr>
            <p:cNvSpPr/>
            <p:nvPr/>
          </p:nvSpPr>
          <p:spPr>
            <a:xfrm>
              <a:off x="2804159" y="1666875"/>
              <a:ext cx="421006" cy="112395"/>
            </a:xfrm>
            <a:custGeom>
              <a:avLst/>
              <a:gdLst>
                <a:gd name="connsiteX0" fmla="*/ 5715 w 483870"/>
                <a:gd name="connsiteY0" fmla="*/ 0 h 112395"/>
                <a:gd name="connsiteX1" fmla="*/ 356235 w 483870"/>
                <a:gd name="connsiteY1" fmla="*/ 1905 h 112395"/>
                <a:gd name="connsiteX2" fmla="*/ 483870 w 483870"/>
                <a:gd name="connsiteY2" fmla="*/ 112395 h 112395"/>
                <a:gd name="connsiteX3" fmla="*/ 0 w 483870"/>
                <a:gd name="connsiteY3" fmla="*/ 112395 h 112395"/>
                <a:gd name="connsiteX4" fmla="*/ 5715 w 483870"/>
                <a:gd name="connsiteY4" fmla="*/ 0 h 11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70" h="112395">
                  <a:moveTo>
                    <a:pt x="5715" y="0"/>
                  </a:moveTo>
                  <a:lnTo>
                    <a:pt x="356235" y="1905"/>
                  </a:lnTo>
                  <a:lnTo>
                    <a:pt x="483870" y="112395"/>
                  </a:lnTo>
                  <a:lnTo>
                    <a:pt x="0" y="112395"/>
                  </a:lnTo>
                  <a:lnTo>
                    <a:pt x="57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99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98498-B203-40E3-80F7-DC7D38C5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이종석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비활성기체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AFC54-452F-4D30-A7F1-51C93F4D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97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ko-KR" altLang="en-US" sz="2000" dirty="0"/>
              <a:t>동물농장은 동물들이 농장을 장악해서 동물들이 평등한 이상적인 사회를 건설하고 제 </a:t>
            </a:r>
            <a:r>
              <a:rPr lang="en-US" altLang="ko-KR" sz="2000" dirty="0"/>
              <a:t>7</a:t>
            </a:r>
            <a:r>
              <a:rPr lang="ko-KR" altLang="en-US" sz="2000" dirty="0"/>
              <a:t>계명을 세우지만 돼지 </a:t>
            </a:r>
            <a:r>
              <a:rPr lang="en-US" altLang="ko-KR" sz="2000" dirty="0"/>
              <a:t>"</a:t>
            </a:r>
            <a:r>
              <a:rPr lang="ko-KR" altLang="en-US" sz="2000" dirty="0"/>
              <a:t>나폴레옹</a:t>
            </a:r>
            <a:r>
              <a:rPr lang="en-US" altLang="ko-KR" sz="2000" dirty="0"/>
              <a:t>"</a:t>
            </a:r>
            <a:r>
              <a:rPr lang="ko-KR" altLang="en-US" sz="2000" dirty="0"/>
              <a:t>이 혼자 권력을 잡은 뒤에는 다시 독재사회로 전락하여 인간의 악습을 </a:t>
            </a:r>
            <a:r>
              <a:rPr lang="ko-KR" altLang="en-US" sz="2000" dirty="0" err="1"/>
              <a:t>되풀이하게된다</a:t>
            </a:r>
            <a:r>
              <a:rPr lang="en-US" altLang="ko-KR" sz="2000" dirty="0"/>
              <a:t>. 7</a:t>
            </a:r>
            <a:r>
              <a:rPr lang="ko-KR" altLang="en-US" sz="2000" dirty="0"/>
              <a:t>계명을 유리한대로 바꾸고 몇몇의 무지한 동물들은 지도자에 말려들어 더 심한 착취에 시달리는데 이것은 공산주의의 허상 자세하게 말하자면 인간이 시도했던 공산주의의 불완전한 점을 보여준다</a:t>
            </a:r>
            <a:r>
              <a:rPr lang="en-US" altLang="ko-KR" sz="2000" dirty="0"/>
              <a:t>. </a:t>
            </a:r>
            <a:r>
              <a:rPr lang="ko-KR" altLang="en-US" sz="2000" dirty="0"/>
              <a:t>공산주의의 허상</a:t>
            </a:r>
            <a:r>
              <a:rPr lang="en-US" altLang="ko-KR" sz="2000" dirty="0"/>
              <a:t>, </a:t>
            </a:r>
            <a:r>
              <a:rPr lang="ko-KR" altLang="en-US" sz="2000" dirty="0"/>
              <a:t>자본주의의 </a:t>
            </a:r>
            <a:r>
              <a:rPr lang="ko-KR" altLang="en-US" sz="2000" dirty="0" err="1"/>
              <a:t>본모습</a:t>
            </a:r>
            <a:r>
              <a:rPr lang="ko-KR" altLang="en-US" sz="2000" dirty="0"/>
              <a:t> 이것은 비슷하게 보여 서로 구별할 수 없다</a:t>
            </a:r>
            <a:r>
              <a:rPr lang="en-US" altLang="ko-KR" sz="2000" dirty="0"/>
              <a:t>. </a:t>
            </a:r>
            <a:r>
              <a:rPr lang="ko-KR" altLang="en-US" sz="2000" dirty="0"/>
              <a:t>유토피아를 향한 어떤 시도도 인간의 모순으로 인해 결국 성공할 수 없음을 이 소설은 보여주고 있다</a:t>
            </a:r>
            <a:r>
              <a:rPr lang="en-US" altLang="ko-KR" sz="2000" dirty="0"/>
              <a:t>.</a:t>
            </a:r>
          </a:p>
          <a:p>
            <a:pPr marL="457200" lvl="1" indent="0" algn="r">
              <a:lnSpc>
                <a:spcPct val="170000"/>
              </a:lnSpc>
              <a:buNone/>
            </a:pP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2021.08.15  |  8.0 / 10.0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27FF58-1D48-4EF8-B8BB-12F4130FD99F}"/>
              </a:ext>
            </a:extLst>
          </p:cNvPr>
          <p:cNvSpPr/>
          <p:nvPr/>
        </p:nvSpPr>
        <p:spPr>
          <a:xfrm>
            <a:off x="1158240" y="1690688"/>
            <a:ext cx="10312400" cy="450691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421AA8-C41A-4D20-A7E6-6B212B5CF202}"/>
              </a:ext>
            </a:extLst>
          </p:cNvPr>
          <p:cNvGrpSpPr/>
          <p:nvPr/>
        </p:nvGrpSpPr>
        <p:grpSpPr>
          <a:xfrm>
            <a:off x="2763520" y="1300480"/>
            <a:ext cx="461645" cy="634841"/>
            <a:chOff x="2763520" y="1300480"/>
            <a:chExt cx="461645" cy="634841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E88DFDB5-DB78-4B29-8861-A12B8B9BEBDF}"/>
                </a:ext>
              </a:extLst>
            </p:cNvPr>
            <p:cNvSpPr/>
            <p:nvPr/>
          </p:nvSpPr>
          <p:spPr>
            <a:xfrm>
              <a:off x="2763520" y="1300480"/>
              <a:ext cx="386080" cy="390208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12" name="직사각형 11">
              <a:extLst>
                <a:ext uri="{FF2B5EF4-FFF2-40B4-BE49-F238E27FC236}">
                  <a16:creationId xmlns:a16="http://schemas.microsoft.com/office/drawing/2014/main" id="{77675231-B179-4976-BBDD-A627B9DB2A12}"/>
                </a:ext>
              </a:extLst>
            </p:cNvPr>
            <p:cNvSpPr/>
            <p:nvPr/>
          </p:nvSpPr>
          <p:spPr>
            <a:xfrm>
              <a:off x="2773045" y="1681321"/>
              <a:ext cx="354965" cy="25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1D4BA76F-7C73-4D64-B7E7-2C187563C1DD}"/>
                </a:ext>
              </a:extLst>
            </p:cNvPr>
            <p:cNvSpPr/>
            <p:nvPr/>
          </p:nvSpPr>
          <p:spPr>
            <a:xfrm>
              <a:off x="2804159" y="1666875"/>
              <a:ext cx="421006" cy="112395"/>
            </a:xfrm>
            <a:custGeom>
              <a:avLst/>
              <a:gdLst>
                <a:gd name="connsiteX0" fmla="*/ 5715 w 483870"/>
                <a:gd name="connsiteY0" fmla="*/ 0 h 112395"/>
                <a:gd name="connsiteX1" fmla="*/ 356235 w 483870"/>
                <a:gd name="connsiteY1" fmla="*/ 1905 h 112395"/>
                <a:gd name="connsiteX2" fmla="*/ 483870 w 483870"/>
                <a:gd name="connsiteY2" fmla="*/ 112395 h 112395"/>
                <a:gd name="connsiteX3" fmla="*/ 0 w 483870"/>
                <a:gd name="connsiteY3" fmla="*/ 112395 h 112395"/>
                <a:gd name="connsiteX4" fmla="*/ 5715 w 483870"/>
                <a:gd name="connsiteY4" fmla="*/ 0 h 11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70" h="112395">
                  <a:moveTo>
                    <a:pt x="5715" y="0"/>
                  </a:moveTo>
                  <a:lnTo>
                    <a:pt x="356235" y="1905"/>
                  </a:lnTo>
                  <a:lnTo>
                    <a:pt x="483870" y="112395"/>
                  </a:lnTo>
                  <a:lnTo>
                    <a:pt x="0" y="112395"/>
                  </a:lnTo>
                  <a:lnTo>
                    <a:pt x="57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403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98498-B203-40E3-80F7-DC7D38C5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주영욱</a:t>
            </a:r>
            <a:br>
              <a:rPr lang="en-US" altLang="ko-KR" dirty="0"/>
            </a:b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비활성기체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AFC54-452F-4D30-A7F1-51C93F4D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7197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70000"/>
              </a:lnSpc>
              <a:buNone/>
            </a:pPr>
            <a:r>
              <a:rPr lang="ko-KR" altLang="en-US" sz="2000" dirty="0"/>
              <a:t>동물농장은 동물들이 말하며 </a:t>
            </a:r>
            <a:r>
              <a:rPr lang="ko-KR" altLang="en-US" sz="2000" dirty="0" err="1"/>
              <a:t>그들만의</a:t>
            </a:r>
            <a:r>
              <a:rPr lang="ko-KR" altLang="en-US" sz="2000" dirty="0"/>
              <a:t> 사회를 꾸밀 수 있다는 마술적 현실주의에서 비롯하여 그 공동체</a:t>
            </a:r>
            <a:r>
              <a:rPr lang="en-US" altLang="ko-KR" sz="2000" dirty="0"/>
              <a:t>, </a:t>
            </a:r>
            <a:r>
              <a:rPr lang="ko-KR" altLang="en-US" sz="2000" dirty="0"/>
              <a:t>그 사회의 진행 과정을 통해 우리에게 시사하는 바가 크다</a:t>
            </a:r>
            <a:r>
              <a:rPr lang="en-US" altLang="ko-KR" sz="2000" dirty="0"/>
              <a:t>. </a:t>
            </a:r>
            <a:r>
              <a:rPr lang="ko-KR" altLang="en-US" sz="2000" dirty="0"/>
              <a:t>소련을 비판하기 위한 </a:t>
            </a:r>
            <a:r>
              <a:rPr lang="ko-KR" altLang="en-US" sz="2000" dirty="0" err="1"/>
              <a:t>책이라기보다는</a:t>
            </a:r>
            <a:r>
              <a:rPr lang="ko-KR" altLang="en-US" sz="2000" dirty="0"/>
              <a:t> 어떤 정치 이념이든 대중이 무지하고</a:t>
            </a:r>
            <a:r>
              <a:rPr lang="en-US" altLang="ko-KR" sz="2000" dirty="0"/>
              <a:t>, </a:t>
            </a:r>
            <a:r>
              <a:rPr lang="ko-KR" altLang="en-US" sz="2000" dirty="0"/>
              <a:t>무관심할 때 전체주의가 나타난다는 점을 보여주며</a:t>
            </a:r>
            <a:r>
              <a:rPr lang="en-US" altLang="ko-KR" sz="2000" dirty="0"/>
              <a:t>, </a:t>
            </a:r>
            <a:r>
              <a:rPr lang="ko-KR" altLang="en-US" sz="2000" dirty="0"/>
              <a:t>이것은 모두를 위한 우화일 수도 있겠다</a:t>
            </a:r>
            <a:r>
              <a:rPr lang="en-US" altLang="ko-KR" sz="2000" dirty="0"/>
              <a:t>. </a:t>
            </a:r>
            <a:r>
              <a:rPr lang="ko-KR" altLang="en-US" sz="2000" dirty="0"/>
              <a:t>마지막 장면에서 “누가 동물이고 누가 사람인지 구별할 수 없었다</a:t>
            </a:r>
            <a:r>
              <a:rPr lang="en-US" altLang="ko-KR" sz="2000" dirty="0"/>
              <a:t>.”</a:t>
            </a:r>
            <a:r>
              <a:rPr lang="ko-KR" altLang="en-US" sz="2000" dirty="0"/>
              <a:t>라는 </a:t>
            </a:r>
            <a:r>
              <a:rPr lang="ko-KR" altLang="en-US" sz="2000" dirty="0" err="1"/>
              <a:t>구절에서처럼</a:t>
            </a:r>
            <a:r>
              <a:rPr lang="ko-KR" altLang="en-US" sz="2000" dirty="0"/>
              <a:t> 네 발은 좋고 두 발은 나쁘다는 혁명의 이념을 완전히 저버리고 사람처럼 두 발로 서있는 것은 문학적으로도 철학적으로도 사회적으로도 절묘한 </a:t>
            </a:r>
            <a:r>
              <a:rPr lang="ko-KR" altLang="en-US" sz="2000" dirty="0" err="1"/>
              <a:t>끝맺음이었다</a:t>
            </a:r>
            <a:r>
              <a:rPr lang="en-US" altLang="ko-KR" sz="2000" dirty="0"/>
              <a:t>.</a:t>
            </a:r>
          </a:p>
          <a:p>
            <a:pPr marL="457200" lvl="1" indent="0" algn="r">
              <a:lnSpc>
                <a:spcPct val="170000"/>
              </a:lnSpc>
              <a:buNone/>
            </a:pP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2021.08.14  |  9.3 / 10.0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0F2AFF-C01F-449C-B8C9-F1B000DE1845}"/>
              </a:ext>
            </a:extLst>
          </p:cNvPr>
          <p:cNvSpPr/>
          <p:nvPr/>
        </p:nvSpPr>
        <p:spPr>
          <a:xfrm>
            <a:off x="1158240" y="1690688"/>
            <a:ext cx="10312400" cy="4506912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377F77-1C42-45BB-B01A-2BD3C993D50B}"/>
              </a:ext>
            </a:extLst>
          </p:cNvPr>
          <p:cNvGrpSpPr/>
          <p:nvPr/>
        </p:nvGrpSpPr>
        <p:grpSpPr>
          <a:xfrm>
            <a:off x="2763520" y="1300480"/>
            <a:ext cx="461645" cy="634841"/>
            <a:chOff x="2763520" y="1300480"/>
            <a:chExt cx="461645" cy="634841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3DD8DF4-BF3F-44AE-9053-8E32CA9F1D29}"/>
                </a:ext>
              </a:extLst>
            </p:cNvPr>
            <p:cNvSpPr/>
            <p:nvPr/>
          </p:nvSpPr>
          <p:spPr>
            <a:xfrm>
              <a:off x="2763520" y="1300480"/>
              <a:ext cx="386080" cy="390208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12" name="직사각형 11">
              <a:extLst>
                <a:ext uri="{FF2B5EF4-FFF2-40B4-BE49-F238E27FC236}">
                  <a16:creationId xmlns:a16="http://schemas.microsoft.com/office/drawing/2014/main" id="{853F6697-EE53-435C-B778-8CE7D0B53BA0}"/>
                </a:ext>
              </a:extLst>
            </p:cNvPr>
            <p:cNvSpPr/>
            <p:nvPr/>
          </p:nvSpPr>
          <p:spPr>
            <a:xfrm>
              <a:off x="2773045" y="1681321"/>
              <a:ext cx="354965" cy="25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AAC6FB5-1250-455A-BCF3-33BE51EF61EC}"/>
                </a:ext>
              </a:extLst>
            </p:cNvPr>
            <p:cNvSpPr/>
            <p:nvPr/>
          </p:nvSpPr>
          <p:spPr>
            <a:xfrm>
              <a:off x="2804159" y="1666875"/>
              <a:ext cx="421006" cy="112395"/>
            </a:xfrm>
            <a:custGeom>
              <a:avLst/>
              <a:gdLst>
                <a:gd name="connsiteX0" fmla="*/ 5715 w 483870"/>
                <a:gd name="connsiteY0" fmla="*/ 0 h 112395"/>
                <a:gd name="connsiteX1" fmla="*/ 356235 w 483870"/>
                <a:gd name="connsiteY1" fmla="*/ 1905 h 112395"/>
                <a:gd name="connsiteX2" fmla="*/ 483870 w 483870"/>
                <a:gd name="connsiteY2" fmla="*/ 112395 h 112395"/>
                <a:gd name="connsiteX3" fmla="*/ 0 w 483870"/>
                <a:gd name="connsiteY3" fmla="*/ 112395 h 112395"/>
                <a:gd name="connsiteX4" fmla="*/ 5715 w 483870"/>
                <a:gd name="connsiteY4" fmla="*/ 0 h 11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70" h="112395">
                  <a:moveTo>
                    <a:pt x="5715" y="0"/>
                  </a:moveTo>
                  <a:lnTo>
                    <a:pt x="356235" y="1905"/>
                  </a:lnTo>
                  <a:lnTo>
                    <a:pt x="483870" y="112395"/>
                  </a:lnTo>
                  <a:lnTo>
                    <a:pt x="0" y="112395"/>
                  </a:lnTo>
                  <a:lnTo>
                    <a:pt x="57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90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AC6EB-F623-4D3D-83E4-A089B836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204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altLang="ko-KR" dirty="0"/>
              <a:t> </a:t>
            </a:r>
            <a:r>
              <a:rPr lang="ko-KR" altLang="en-US" b="1" spc="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              </a:t>
            </a:r>
            <a:r>
              <a:rPr lang="ko-KR" altLang="en-US" spc="3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선정 </a:t>
            </a:r>
            <a:r>
              <a:rPr lang="en-US" altLang="ko-KR" spc="3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“</a:t>
            </a:r>
            <a:r>
              <a:rPr lang="ko-KR" altLang="en-US" spc="3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대단한 책</a:t>
            </a:r>
            <a:r>
              <a:rPr lang="en-US" altLang="ko-KR" spc="300" dirty="0">
                <a:solidFill>
                  <a:schemeClr val="bg1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”</a:t>
            </a:r>
            <a:endParaRPr lang="ko-KR" altLang="en-US" spc="300" dirty="0">
              <a:solidFill>
                <a:schemeClr val="bg1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89902-AF96-4491-AB9B-10DD91BD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474493"/>
            <a:ext cx="8467726" cy="536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동물농장</a:t>
            </a:r>
            <a:r>
              <a:rPr lang="ko-KR" altLang="en-US" sz="3200" dirty="0"/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(1945)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평균 평점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9.05</a:t>
            </a:r>
          </a:p>
          <a:p>
            <a:pPr marL="0" indent="0">
              <a:buNone/>
            </a:pPr>
            <a:endParaRPr lang="en-US" altLang="ko-KR" sz="400" dirty="0"/>
          </a:p>
          <a:p>
            <a:pPr marL="0" indent="0">
              <a:buNone/>
            </a:pPr>
            <a:r>
              <a:rPr lang="ko-KR" altLang="en-US" sz="3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비활성기체 팀의 평론가들은</a:t>
            </a:r>
            <a:br>
              <a:rPr lang="en-US" altLang="ko-KR" sz="3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3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 </a:t>
            </a:r>
            <a:r>
              <a:rPr lang="en-US" altLang="ko-KR" sz="3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9.05</a:t>
            </a:r>
            <a:r>
              <a:rPr lang="ko-KR" altLang="en-US" sz="3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점의 평점을 부여하며</a:t>
            </a:r>
            <a:br>
              <a:rPr lang="en-US" altLang="ko-KR" sz="3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3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책의 가치를 높게 평가</a:t>
            </a:r>
            <a:endParaRPr lang="en-US" altLang="ko-KR" sz="3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endParaRPr lang="en-US" altLang="ko-KR" sz="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 fontAlgn="base"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연령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8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중고등학생 권장</a:t>
            </a:r>
          </a:p>
          <a:p>
            <a:pPr marL="0" indent="0" fontAlgn="base">
              <a:buNone/>
            </a:pP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폭력성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약물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대사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공포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선정성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모방위험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위험성 거의 없음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조지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오웰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정홍택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도정일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공경희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곽성현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김주현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이종석</a:t>
            </a:r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주영욱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https://post-phinf.pstatic.net/MjAyMDAzMjNfOTIg/MDAxNTg0OTQ2MTExNjc2.1cWkCtgrCnawUTZTmOsUFn5xOacTT1ae3t0056TFE_gg.rWCsjHVnMCjSK9UwB_862tgYUarLAljzyVsASTtuboog.JPEG/image_9022629271584946081518.jpg?type=w1200">
            <a:extLst>
              <a:ext uri="{FF2B5EF4-FFF2-40B4-BE49-F238E27FC236}">
                <a16:creationId xmlns:a16="http://schemas.microsoft.com/office/drawing/2014/main" id="{D883329C-A9F5-483D-A6EB-14383F9B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1331119"/>
            <a:ext cx="3267075" cy="536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4074EEE-57EA-4099-948F-3812B84C0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56" y="138164"/>
            <a:ext cx="4210919" cy="100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00942-C3D7-417F-9838-4B203478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09B99-7615-4357-9EC9-32AC275C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846258-6DFF-49C2-947E-223BC264A82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868692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C59AA-3962-4E34-8657-67621C6A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49079"/>
            <a:ext cx="12192001" cy="6858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Candara Light" panose="020E0502030303020204" pitchFamily="34" charset="0"/>
              </a:rPr>
              <a:t>           </a:t>
            </a:r>
            <a:r>
              <a:rPr lang="en-US" altLang="ko-KR" sz="4800" b="1" i="1" dirty="0">
                <a:latin typeface="Book Antiqua" panose="02040602050305030304" pitchFamily="18" charset="0"/>
              </a:rPr>
              <a:t>7</a:t>
            </a:r>
            <a:r>
              <a:rPr lang="en-US" altLang="ko-KR" dirty="0">
                <a:latin typeface="Candara Light" panose="020E0502030303020204" pitchFamily="34" charset="0"/>
              </a:rPr>
              <a:t>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lang="ko-KR" altLang="en-US" dirty="0"/>
              <a:t>       </a:t>
            </a:r>
            <a:r>
              <a:rPr lang="en-US" altLang="ko-KR" sz="4800" b="1" dirty="0">
                <a:latin typeface="Book Antiqua" panose="02040602050305030304" pitchFamily="18" charset="0"/>
              </a:rPr>
              <a:t>22</a:t>
            </a:r>
            <a:r>
              <a:rPr lang="en-US" altLang="ko-KR" dirty="0">
                <a:latin typeface="Candara Light" panose="020E0502030303020204" pitchFamily="34" charset="0"/>
              </a:rPr>
              <a:t>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ko-KR" altLang="en-US" dirty="0"/>
              <a:t>        </a:t>
            </a:r>
            <a:r>
              <a:rPr lang="ko-KR" altLang="en-US" sz="4400" dirty="0">
                <a:latin typeface="HY엽서M" panose="02030600000101010101" pitchFamily="18" charset="-127"/>
                <a:ea typeface="HY엽서M" panose="02030600000101010101" pitchFamily="18" charset="-127"/>
              </a:rPr>
              <a:t>목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   </a:t>
            </a:r>
            <a:endParaRPr lang="en-US" altLang="ko-KR" sz="66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3200" dirty="0">
                <a:latin typeface="HY엽서M" panose="02030600000101010101" pitchFamily="18" charset="-127"/>
                <a:ea typeface="HY엽서M" panose="02030600000101010101" pitchFamily="18" charset="-127"/>
              </a:rPr>
              <a:t>즐거운 첫 번째 사전 활동</a:t>
            </a: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None/>
            </a:pPr>
            <a:endParaRPr lang="en-US" altLang="ko-KR" sz="8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ko-KR" altLang="en-US" sz="4400" spc="600" dirty="0">
                <a:latin typeface="HY엽서M" panose="02030600000101010101" pitchFamily="18" charset="-127"/>
                <a:ea typeface="HY엽서M" panose="02030600000101010101" pitchFamily="18" charset="-127"/>
              </a:rPr>
              <a:t>함께   자전거   타기</a:t>
            </a:r>
            <a:endParaRPr lang="en-US" altLang="ko-KR" sz="4400" spc="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4400" spc="600" dirty="0">
                <a:latin typeface="HY엽서M" panose="02030600000101010101" pitchFamily="18" charset="-127"/>
                <a:ea typeface="HY엽서M" panose="02030600000101010101" pitchFamily="18" charset="-127"/>
              </a:rPr>
              <a:t> 도</a:t>
            </a:r>
            <a:r>
              <a:rPr lang="ko-KR" altLang="en-US" sz="800" spc="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400" spc="600" dirty="0">
                <a:latin typeface="HY엽서M" panose="02030600000101010101" pitchFamily="18" charset="-127"/>
                <a:ea typeface="HY엽서M" panose="02030600000101010101" pitchFamily="18" charset="-127"/>
              </a:rPr>
              <a:t>서관에서   책   빌</a:t>
            </a:r>
            <a:r>
              <a:rPr lang="ko-KR" altLang="en-US" sz="800" spc="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400" spc="600" dirty="0" err="1">
                <a:latin typeface="HY엽서M" panose="02030600000101010101" pitchFamily="18" charset="-127"/>
                <a:ea typeface="HY엽서M" panose="02030600000101010101" pitchFamily="18" charset="-127"/>
              </a:rPr>
              <a:t>리기</a:t>
            </a: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E156A9-2DC1-473F-98EE-0B306D4AA5C9}"/>
              </a:ext>
            </a:extLst>
          </p:cNvPr>
          <p:cNvSpPr/>
          <p:nvPr/>
        </p:nvSpPr>
        <p:spPr>
          <a:xfrm>
            <a:off x="295275" y="186848"/>
            <a:ext cx="11658600" cy="6408103"/>
          </a:xfrm>
          <a:prstGeom prst="roundRect">
            <a:avLst>
              <a:gd name="adj" fmla="val 3704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5342E6-1C00-4778-BE92-469E19BF607B}"/>
              </a:ext>
            </a:extLst>
          </p:cNvPr>
          <p:cNvCxnSpPr>
            <a:cxnSpLocks/>
          </p:cNvCxnSpPr>
          <p:nvPr/>
        </p:nvCxnSpPr>
        <p:spPr>
          <a:xfrm>
            <a:off x="295275" y="914400"/>
            <a:ext cx="116586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855A61-AACD-48FB-96D7-0DDCE7FB48C5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124575" y="186848"/>
            <a:ext cx="0" cy="7407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37884C32-351A-418A-AE87-ED61CAB80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980859"/>
            <a:ext cx="3686175" cy="28962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C33D6D9-9979-47F4-8FFA-0CE31C44F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76" y="1856518"/>
            <a:ext cx="3020622" cy="30206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C9949118-FA8A-46BA-AF70-8FE57C55F947}"/>
              </a:ext>
            </a:extLst>
          </p:cNvPr>
          <p:cNvCxnSpPr/>
          <p:nvPr/>
        </p:nvCxnSpPr>
        <p:spPr>
          <a:xfrm>
            <a:off x="295275" y="1590675"/>
            <a:ext cx="116586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연결선 1038">
            <a:extLst>
              <a:ext uri="{FF2B5EF4-FFF2-40B4-BE49-F238E27FC236}">
                <a16:creationId xmlns:a16="http://schemas.microsoft.com/office/drawing/2014/main" id="{080BEF88-99DA-4D58-A188-4BE8C56D264A}"/>
              </a:ext>
            </a:extLst>
          </p:cNvPr>
          <p:cNvCxnSpPr/>
          <p:nvPr/>
        </p:nvCxnSpPr>
        <p:spPr>
          <a:xfrm>
            <a:off x="295275" y="5267325"/>
            <a:ext cx="116586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38C54605-83D2-420E-977B-AA9B8E1106B8}"/>
              </a:ext>
            </a:extLst>
          </p:cNvPr>
          <p:cNvCxnSpPr/>
          <p:nvPr/>
        </p:nvCxnSpPr>
        <p:spPr>
          <a:xfrm>
            <a:off x="295275" y="5924550"/>
            <a:ext cx="116586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직선 연결선 1042">
            <a:extLst>
              <a:ext uri="{FF2B5EF4-FFF2-40B4-BE49-F238E27FC236}">
                <a16:creationId xmlns:a16="http://schemas.microsoft.com/office/drawing/2014/main" id="{3DF6F558-7CE4-46F3-8465-F98DC5D503D5}"/>
              </a:ext>
            </a:extLst>
          </p:cNvPr>
          <p:cNvCxnSpPr/>
          <p:nvPr/>
        </p:nvCxnSpPr>
        <p:spPr>
          <a:xfrm>
            <a:off x="962025" y="5267325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A383AE7-41A1-4AB1-9803-A77841767633}"/>
              </a:ext>
            </a:extLst>
          </p:cNvPr>
          <p:cNvCxnSpPr/>
          <p:nvPr/>
        </p:nvCxnSpPr>
        <p:spPr>
          <a:xfrm>
            <a:off x="1647825" y="5260737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D2DC3E6-447D-4978-86E9-3262FF76DAD7}"/>
              </a:ext>
            </a:extLst>
          </p:cNvPr>
          <p:cNvCxnSpPr/>
          <p:nvPr/>
        </p:nvCxnSpPr>
        <p:spPr>
          <a:xfrm>
            <a:off x="2333625" y="5254149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246A9D5-EBE5-4595-819A-8C92D78AD647}"/>
              </a:ext>
            </a:extLst>
          </p:cNvPr>
          <p:cNvCxnSpPr/>
          <p:nvPr/>
        </p:nvCxnSpPr>
        <p:spPr>
          <a:xfrm>
            <a:off x="3019425" y="5257086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9337C4BB-0DBE-4850-A633-A24D33FAC491}"/>
              </a:ext>
            </a:extLst>
          </p:cNvPr>
          <p:cNvCxnSpPr/>
          <p:nvPr/>
        </p:nvCxnSpPr>
        <p:spPr>
          <a:xfrm>
            <a:off x="3705225" y="5260023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DBC7FB6-BD3B-4742-B2B7-1903D9553424}"/>
              </a:ext>
            </a:extLst>
          </p:cNvPr>
          <p:cNvCxnSpPr/>
          <p:nvPr/>
        </p:nvCxnSpPr>
        <p:spPr>
          <a:xfrm>
            <a:off x="4391025" y="5253435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616F33A-F233-4E62-9D0C-379A77E2DB3F}"/>
              </a:ext>
            </a:extLst>
          </p:cNvPr>
          <p:cNvCxnSpPr/>
          <p:nvPr/>
        </p:nvCxnSpPr>
        <p:spPr>
          <a:xfrm>
            <a:off x="5076825" y="5256372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A585734-9DFF-4E91-8370-7689D791E47E}"/>
              </a:ext>
            </a:extLst>
          </p:cNvPr>
          <p:cNvCxnSpPr/>
          <p:nvPr/>
        </p:nvCxnSpPr>
        <p:spPr>
          <a:xfrm>
            <a:off x="5762625" y="5259309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4A3E132-8768-4D63-A1CC-DA4B6B5E353B}"/>
              </a:ext>
            </a:extLst>
          </p:cNvPr>
          <p:cNvCxnSpPr/>
          <p:nvPr/>
        </p:nvCxnSpPr>
        <p:spPr>
          <a:xfrm>
            <a:off x="6448425" y="5271771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5D6372A-B88A-4BA3-9320-E4F126BCBDA4}"/>
              </a:ext>
            </a:extLst>
          </p:cNvPr>
          <p:cNvCxnSpPr/>
          <p:nvPr/>
        </p:nvCxnSpPr>
        <p:spPr>
          <a:xfrm>
            <a:off x="7134225" y="5255658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0E3D4E3-8DAF-4B04-BAA5-DAD8A7B51656}"/>
              </a:ext>
            </a:extLst>
          </p:cNvPr>
          <p:cNvCxnSpPr/>
          <p:nvPr/>
        </p:nvCxnSpPr>
        <p:spPr>
          <a:xfrm>
            <a:off x="7820025" y="5258595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B1E46EE0-104D-46D0-8778-3DC667908AF3}"/>
              </a:ext>
            </a:extLst>
          </p:cNvPr>
          <p:cNvCxnSpPr/>
          <p:nvPr/>
        </p:nvCxnSpPr>
        <p:spPr>
          <a:xfrm>
            <a:off x="8505825" y="5261532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ABCEA90B-6225-40F1-9C2D-A75CB7CBFAB4}"/>
              </a:ext>
            </a:extLst>
          </p:cNvPr>
          <p:cNvCxnSpPr/>
          <p:nvPr/>
        </p:nvCxnSpPr>
        <p:spPr>
          <a:xfrm>
            <a:off x="9191625" y="5264469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7352FFB-DC7A-49D4-B2D7-EB0AFB6C3AA2}"/>
              </a:ext>
            </a:extLst>
          </p:cNvPr>
          <p:cNvCxnSpPr/>
          <p:nvPr/>
        </p:nvCxnSpPr>
        <p:spPr>
          <a:xfrm>
            <a:off x="9877425" y="5267406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EE08EB-D60A-4662-A206-CAA73CD9D6E6}"/>
              </a:ext>
            </a:extLst>
          </p:cNvPr>
          <p:cNvCxnSpPr/>
          <p:nvPr/>
        </p:nvCxnSpPr>
        <p:spPr>
          <a:xfrm>
            <a:off x="10563225" y="5270343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426E1BA-5F75-442E-87EA-C7747FD53750}"/>
              </a:ext>
            </a:extLst>
          </p:cNvPr>
          <p:cNvCxnSpPr/>
          <p:nvPr/>
        </p:nvCxnSpPr>
        <p:spPr>
          <a:xfrm>
            <a:off x="11258550" y="5273280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05A3DBA-D28B-42BC-B2DD-82F50B32725E}"/>
              </a:ext>
            </a:extLst>
          </p:cNvPr>
          <p:cNvGrpSpPr/>
          <p:nvPr/>
        </p:nvGrpSpPr>
        <p:grpSpPr>
          <a:xfrm>
            <a:off x="6333033" y="214156"/>
            <a:ext cx="5315991" cy="682237"/>
            <a:chOff x="6333033" y="214156"/>
            <a:chExt cx="5315991" cy="68223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F81650D-9F22-4B3F-9734-7403DCE9D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3033" y="232686"/>
              <a:ext cx="766710" cy="65085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330977-26FE-45E6-B432-B4D81D3F6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5828" y="231920"/>
              <a:ext cx="1182110" cy="65205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DAF0459-D0F8-43C1-B007-78051D1AF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76165" y="259055"/>
              <a:ext cx="926327" cy="59430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6533A6-96EA-4B1D-8783-70C6F72BD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22675" y="214156"/>
              <a:ext cx="695232" cy="68223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047DC93-8EB6-4A6B-903D-1653BE674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86930" y="231920"/>
              <a:ext cx="762094" cy="653693"/>
            </a:xfrm>
            <a:prstGeom prst="rect">
              <a:avLst/>
            </a:prstGeom>
          </p:spPr>
        </p:pic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BCD70F0-41E0-45BF-A566-3A936AC4702B}"/>
              </a:ext>
            </a:extLst>
          </p:cNvPr>
          <p:cNvSpPr/>
          <p:nvPr/>
        </p:nvSpPr>
        <p:spPr>
          <a:xfrm>
            <a:off x="6455903" y="375915"/>
            <a:ext cx="530844" cy="400697"/>
          </a:xfrm>
          <a:custGeom>
            <a:avLst/>
            <a:gdLst>
              <a:gd name="connsiteX0" fmla="*/ 546912 w 595503"/>
              <a:gd name="connsiteY0" fmla="*/ 377072 h 548730"/>
              <a:gd name="connsiteX1" fmla="*/ 518632 w 595503"/>
              <a:gd name="connsiteY1" fmla="*/ 461914 h 548730"/>
              <a:gd name="connsiteX2" fmla="*/ 490352 w 595503"/>
              <a:gd name="connsiteY2" fmla="*/ 480767 h 548730"/>
              <a:gd name="connsiteX3" fmla="*/ 452644 w 595503"/>
              <a:gd name="connsiteY3" fmla="*/ 509048 h 548730"/>
              <a:gd name="connsiteX4" fmla="*/ 424364 w 595503"/>
              <a:gd name="connsiteY4" fmla="*/ 518474 h 548730"/>
              <a:gd name="connsiteX5" fmla="*/ 301816 w 595503"/>
              <a:gd name="connsiteY5" fmla="*/ 546755 h 548730"/>
              <a:gd name="connsiteX6" fmla="*/ 188694 w 595503"/>
              <a:gd name="connsiteY6" fmla="*/ 537328 h 548730"/>
              <a:gd name="connsiteX7" fmla="*/ 103853 w 595503"/>
              <a:gd name="connsiteY7" fmla="*/ 499621 h 548730"/>
              <a:gd name="connsiteX8" fmla="*/ 28438 w 595503"/>
              <a:gd name="connsiteY8" fmla="*/ 433633 h 548730"/>
              <a:gd name="connsiteX9" fmla="*/ 158 w 595503"/>
              <a:gd name="connsiteY9" fmla="*/ 348792 h 548730"/>
              <a:gd name="connsiteX10" fmla="*/ 19011 w 595503"/>
              <a:gd name="connsiteY10" fmla="*/ 245097 h 548730"/>
              <a:gd name="connsiteX11" fmla="*/ 28438 w 595503"/>
              <a:gd name="connsiteY11" fmla="*/ 216817 h 548730"/>
              <a:gd name="connsiteX12" fmla="*/ 84999 w 595503"/>
              <a:gd name="connsiteY12" fmla="*/ 141402 h 548730"/>
              <a:gd name="connsiteX13" fmla="*/ 150987 w 595503"/>
              <a:gd name="connsiteY13" fmla="*/ 75415 h 548730"/>
              <a:gd name="connsiteX14" fmla="*/ 188694 w 595503"/>
              <a:gd name="connsiteY14" fmla="*/ 56561 h 548730"/>
              <a:gd name="connsiteX15" fmla="*/ 282962 w 595503"/>
              <a:gd name="connsiteY15" fmla="*/ 18854 h 548730"/>
              <a:gd name="connsiteX16" fmla="*/ 311242 w 595503"/>
              <a:gd name="connsiteY16" fmla="*/ 9427 h 548730"/>
              <a:gd name="connsiteX17" fmla="*/ 377230 w 595503"/>
              <a:gd name="connsiteY17" fmla="*/ 0 h 548730"/>
              <a:gd name="connsiteX18" fmla="*/ 480925 w 595503"/>
              <a:gd name="connsiteY18" fmla="*/ 18854 h 548730"/>
              <a:gd name="connsiteX19" fmla="*/ 509205 w 595503"/>
              <a:gd name="connsiteY19" fmla="*/ 28281 h 548730"/>
              <a:gd name="connsiteX20" fmla="*/ 556339 w 595503"/>
              <a:gd name="connsiteY20" fmla="*/ 75415 h 548730"/>
              <a:gd name="connsiteX21" fmla="*/ 584620 w 595503"/>
              <a:gd name="connsiteY21" fmla="*/ 141402 h 548730"/>
              <a:gd name="connsiteX22" fmla="*/ 584620 w 595503"/>
              <a:gd name="connsiteY22" fmla="*/ 329938 h 548730"/>
              <a:gd name="connsiteX23" fmla="*/ 575193 w 595503"/>
              <a:gd name="connsiteY23" fmla="*/ 424206 h 548730"/>
              <a:gd name="connsiteX24" fmla="*/ 556339 w 595503"/>
              <a:gd name="connsiteY24" fmla="*/ 480767 h 548730"/>
              <a:gd name="connsiteX25" fmla="*/ 546912 w 595503"/>
              <a:gd name="connsiteY25" fmla="*/ 518474 h 548730"/>
              <a:gd name="connsiteX26" fmla="*/ 537486 w 595503"/>
              <a:gd name="connsiteY26" fmla="*/ 546755 h 548730"/>
              <a:gd name="connsiteX27" fmla="*/ 518632 w 595503"/>
              <a:gd name="connsiteY27" fmla="*/ 546755 h 54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5503" h="548730">
                <a:moveTo>
                  <a:pt x="546912" y="377072"/>
                </a:moveTo>
                <a:cubicBezTo>
                  <a:pt x="540975" y="406760"/>
                  <a:pt x="539174" y="437263"/>
                  <a:pt x="518632" y="461914"/>
                </a:cubicBezTo>
                <a:cubicBezTo>
                  <a:pt x="511379" y="470617"/>
                  <a:pt x="499571" y="474182"/>
                  <a:pt x="490352" y="480767"/>
                </a:cubicBezTo>
                <a:cubicBezTo>
                  <a:pt x="477567" y="489899"/>
                  <a:pt x="466286" y="501253"/>
                  <a:pt x="452644" y="509048"/>
                </a:cubicBezTo>
                <a:cubicBezTo>
                  <a:pt x="444017" y="513978"/>
                  <a:pt x="433668" y="514985"/>
                  <a:pt x="424364" y="518474"/>
                </a:cubicBezTo>
                <a:cubicBezTo>
                  <a:pt x="346639" y="547621"/>
                  <a:pt x="404604" y="533906"/>
                  <a:pt x="301816" y="546755"/>
                </a:cubicBezTo>
                <a:cubicBezTo>
                  <a:pt x="264109" y="543613"/>
                  <a:pt x="226200" y="542329"/>
                  <a:pt x="188694" y="537328"/>
                </a:cubicBezTo>
                <a:cubicBezTo>
                  <a:pt x="168417" y="534624"/>
                  <a:pt x="109905" y="503944"/>
                  <a:pt x="103853" y="499621"/>
                </a:cubicBezTo>
                <a:cubicBezTo>
                  <a:pt x="76672" y="480206"/>
                  <a:pt x="53576" y="455629"/>
                  <a:pt x="28438" y="433633"/>
                </a:cubicBezTo>
                <a:cubicBezTo>
                  <a:pt x="19011" y="405353"/>
                  <a:pt x="1647" y="378565"/>
                  <a:pt x="158" y="348792"/>
                </a:cubicBezTo>
                <a:cubicBezTo>
                  <a:pt x="-1596" y="313704"/>
                  <a:pt x="11650" y="279449"/>
                  <a:pt x="19011" y="245097"/>
                </a:cubicBezTo>
                <a:cubicBezTo>
                  <a:pt x="21093" y="235381"/>
                  <a:pt x="23103" y="225200"/>
                  <a:pt x="28438" y="216817"/>
                </a:cubicBezTo>
                <a:cubicBezTo>
                  <a:pt x="45308" y="190307"/>
                  <a:pt x="66517" y="166815"/>
                  <a:pt x="84999" y="141402"/>
                </a:cubicBezTo>
                <a:cubicBezTo>
                  <a:pt x="114376" y="101009"/>
                  <a:pt x="96140" y="111980"/>
                  <a:pt x="150987" y="75415"/>
                </a:cubicBezTo>
                <a:cubicBezTo>
                  <a:pt x="162679" y="67620"/>
                  <a:pt x="175778" y="62097"/>
                  <a:pt x="188694" y="56561"/>
                </a:cubicBezTo>
                <a:cubicBezTo>
                  <a:pt x="219801" y="43229"/>
                  <a:pt x="251375" y="31003"/>
                  <a:pt x="282962" y="18854"/>
                </a:cubicBezTo>
                <a:cubicBezTo>
                  <a:pt x="292236" y="15287"/>
                  <a:pt x="301498" y="11376"/>
                  <a:pt x="311242" y="9427"/>
                </a:cubicBezTo>
                <a:cubicBezTo>
                  <a:pt x="333030" y="5069"/>
                  <a:pt x="355234" y="3142"/>
                  <a:pt x="377230" y="0"/>
                </a:cubicBezTo>
                <a:cubicBezTo>
                  <a:pt x="411795" y="6285"/>
                  <a:pt x="446573" y="11493"/>
                  <a:pt x="480925" y="18854"/>
                </a:cubicBezTo>
                <a:cubicBezTo>
                  <a:pt x="490641" y="20936"/>
                  <a:pt x="501256" y="22319"/>
                  <a:pt x="509205" y="28281"/>
                </a:cubicBezTo>
                <a:cubicBezTo>
                  <a:pt x="526980" y="41613"/>
                  <a:pt x="540628" y="59704"/>
                  <a:pt x="556339" y="75415"/>
                </a:cubicBezTo>
                <a:cubicBezTo>
                  <a:pt x="565766" y="97411"/>
                  <a:pt x="579690" y="117985"/>
                  <a:pt x="584620" y="141402"/>
                </a:cubicBezTo>
                <a:cubicBezTo>
                  <a:pt x="603763" y="232330"/>
                  <a:pt x="593642" y="248740"/>
                  <a:pt x="584620" y="329938"/>
                </a:cubicBezTo>
                <a:cubicBezTo>
                  <a:pt x="581133" y="361324"/>
                  <a:pt x="581013" y="393168"/>
                  <a:pt x="575193" y="424206"/>
                </a:cubicBezTo>
                <a:cubicBezTo>
                  <a:pt x="571530" y="443739"/>
                  <a:pt x="562050" y="461732"/>
                  <a:pt x="556339" y="480767"/>
                </a:cubicBezTo>
                <a:cubicBezTo>
                  <a:pt x="552616" y="493176"/>
                  <a:pt x="550471" y="506017"/>
                  <a:pt x="546912" y="518474"/>
                </a:cubicBezTo>
                <a:cubicBezTo>
                  <a:pt x="544182" y="528029"/>
                  <a:pt x="544512" y="539728"/>
                  <a:pt x="537486" y="546755"/>
                </a:cubicBezTo>
                <a:cubicBezTo>
                  <a:pt x="533042" y="551199"/>
                  <a:pt x="524917" y="546755"/>
                  <a:pt x="518632" y="546755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7942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78ED99B-A4CA-4392-93B4-82F826E0FF82}"/>
              </a:ext>
            </a:extLst>
          </p:cNvPr>
          <p:cNvSpPr txBox="1">
            <a:spLocks/>
          </p:cNvSpPr>
          <p:nvPr/>
        </p:nvSpPr>
        <p:spPr>
          <a:xfrm>
            <a:off x="-6580" y="257094"/>
            <a:ext cx="12192001" cy="685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Candara Light" panose="020E0502030303020204" pitchFamily="34" charset="0"/>
              </a:rPr>
              <a:t>           </a:t>
            </a:r>
            <a:r>
              <a:rPr lang="en-US" altLang="ko-KR" sz="4800" b="1" i="1" dirty="0">
                <a:latin typeface="Book Antiqua" panose="02040602050305030304" pitchFamily="18" charset="0"/>
              </a:rPr>
              <a:t>7</a:t>
            </a:r>
            <a:r>
              <a:rPr lang="en-US" altLang="ko-KR" dirty="0">
                <a:latin typeface="Candara Light" panose="020E0502030303020204" pitchFamily="34" charset="0"/>
              </a:rPr>
              <a:t>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lang="ko-KR" altLang="en-US" dirty="0"/>
              <a:t>       </a:t>
            </a:r>
            <a:r>
              <a:rPr lang="en-US" altLang="ko-KR" sz="4800" b="1" dirty="0">
                <a:latin typeface="Book Antiqua" panose="02040602050305030304" pitchFamily="18" charset="0"/>
              </a:rPr>
              <a:t>31</a:t>
            </a:r>
            <a:r>
              <a:rPr lang="en-US" altLang="ko-KR" dirty="0">
                <a:latin typeface="Candara Light" panose="020E0502030303020204" pitchFamily="34" charset="0"/>
              </a:rPr>
              <a:t> 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ko-KR" altLang="en-US" dirty="0"/>
              <a:t>        </a:t>
            </a:r>
            <a:r>
              <a:rPr lang="ko-KR" altLang="en-US" sz="4400" dirty="0">
                <a:latin typeface="HY엽서M" panose="02030600000101010101" pitchFamily="18" charset="-127"/>
                <a:ea typeface="HY엽서M" panose="02030600000101010101" pitchFamily="18" charset="-127"/>
              </a:rPr>
              <a:t>토</a:t>
            </a:r>
            <a:r>
              <a:rPr lang="ko-KR" altLang="en-US" sz="24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 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요일    </a:t>
            </a:r>
            <a:endParaRPr lang="en-US" altLang="ko-KR" sz="66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3200" dirty="0">
                <a:latin typeface="HY엽서M" panose="02030600000101010101" pitchFamily="18" charset="-127"/>
                <a:ea typeface="HY엽서M" panose="02030600000101010101" pitchFamily="18" charset="-127"/>
              </a:rPr>
              <a:t>유익한 두 번째 사전 활동</a:t>
            </a: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32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9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    </a:t>
            </a:r>
            <a:r>
              <a:rPr lang="ko-KR" altLang="en-US" sz="4400" spc="600" dirty="0">
                <a:latin typeface="HY엽서M" panose="02030600000101010101" pitchFamily="18" charset="-127"/>
                <a:ea typeface="HY엽서M" panose="02030600000101010101" pitchFamily="18" charset="-127"/>
              </a:rPr>
              <a:t>줌으로   독서   토</a:t>
            </a:r>
            <a:r>
              <a:rPr lang="ko-KR" altLang="en-US" sz="800" spc="600" dirty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4400" spc="600" dirty="0">
                <a:latin typeface="HY엽서M" panose="02030600000101010101" pitchFamily="18" charset="-127"/>
                <a:ea typeface="HY엽서M" panose="02030600000101010101" pitchFamily="18" charset="-127"/>
              </a:rPr>
              <a:t>의하기</a:t>
            </a:r>
            <a:endParaRPr lang="en-US" altLang="ko-KR" sz="4400" spc="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BB0A00-5C83-44AE-8EFD-3ADF890E46C5}"/>
              </a:ext>
            </a:extLst>
          </p:cNvPr>
          <p:cNvSpPr/>
          <p:nvPr/>
        </p:nvSpPr>
        <p:spPr>
          <a:xfrm>
            <a:off x="295275" y="186848"/>
            <a:ext cx="11658600" cy="6408103"/>
          </a:xfrm>
          <a:prstGeom prst="roundRect">
            <a:avLst>
              <a:gd name="adj" fmla="val 3704"/>
            </a:avLst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E18D88-33D7-4FB7-B2F3-DB722D37CFE2}"/>
              </a:ext>
            </a:extLst>
          </p:cNvPr>
          <p:cNvCxnSpPr>
            <a:cxnSpLocks/>
          </p:cNvCxnSpPr>
          <p:nvPr/>
        </p:nvCxnSpPr>
        <p:spPr>
          <a:xfrm>
            <a:off x="295275" y="914400"/>
            <a:ext cx="116586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2AB43E-CE07-4982-AD2B-ECCF5844C846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124575" y="186848"/>
            <a:ext cx="0" cy="740729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AC7FEC-44E2-425D-ABE2-FC65B9001A48}"/>
              </a:ext>
            </a:extLst>
          </p:cNvPr>
          <p:cNvCxnSpPr/>
          <p:nvPr/>
        </p:nvCxnSpPr>
        <p:spPr>
          <a:xfrm>
            <a:off x="295275" y="1590675"/>
            <a:ext cx="116586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D27E341-6261-447D-9583-F1AC824CE907}"/>
              </a:ext>
            </a:extLst>
          </p:cNvPr>
          <p:cNvCxnSpPr/>
          <p:nvPr/>
        </p:nvCxnSpPr>
        <p:spPr>
          <a:xfrm>
            <a:off x="295275" y="5267325"/>
            <a:ext cx="116586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5E58FF-726E-4A6C-BF18-4FCCC6B08B9F}"/>
              </a:ext>
            </a:extLst>
          </p:cNvPr>
          <p:cNvCxnSpPr/>
          <p:nvPr/>
        </p:nvCxnSpPr>
        <p:spPr>
          <a:xfrm>
            <a:off x="295275" y="5924550"/>
            <a:ext cx="116586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CE79EE7-CFF0-4232-81A8-D9BDC4F198C1}"/>
              </a:ext>
            </a:extLst>
          </p:cNvPr>
          <p:cNvCxnSpPr/>
          <p:nvPr/>
        </p:nvCxnSpPr>
        <p:spPr>
          <a:xfrm>
            <a:off x="962025" y="5267325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99B8D57-58D7-44A1-99DA-602DDD125C8D}"/>
              </a:ext>
            </a:extLst>
          </p:cNvPr>
          <p:cNvCxnSpPr/>
          <p:nvPr/>
        </p:nvCxnSpPr>
        <p:spPr>
          <a:xfrm>
            <a:off x="1647825" y="5260737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0F04797-77B0-4A6B-A9D1-F3D8E29AEB23}"/>
              </a:ext>
            </a:extLst>
          </p:cNvPr>
          <p:cNvCxnSpPr/>
          <p:nvPr/>
        </p:nvCxnSpPr>
        <p:spPr>
          <a:xfrm>
            <a:off x="2333625" y="5254149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66332D-1473-4F97-9B6E-041247BC054B}"/>
              </a:ext>
            </a:extLst>
          </p:cNvPr>
          <p:cNvCxnSpPr/>
          <p:nvPr/>
        </p:nvCxnSpPr>
        <p:spPr>
          <a:xfrm>
            <a:off x="3019425" y="5257086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2B926C-40BD-44BF-BB5F-103D2918DE01}"/>
              </a:ext>
            </a:extLst>
          </p:cNvPr>
          <p:cNvCxnSpPr/>
          <p:nvPr/>
        </p:nvCxnSpPr>
        <p:spPr>
          <a:xfrm>
            <a:off x="3705225" y="5260023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650F5DF-B8E0-4723-90BC-16961CFDEE6C}"/>
              </a:ext>
            </a:extLst>
          </p:cNvPr>
          <p:cNvCxnSpPr/>
          <p:nvPr/>
        </p:nvCxnSpPr>
        <p:spPr>
          <a:xfrm>
            <a:off x="4391025" y="5253435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AAE2A3-44C2-4F4A-B4A9-4E7651C04385}"/>
              </a:ext>
            </a:extLst>
          </p:cNvPr>
          <p:cNvCxnSpPr/>
          <p:nvPr/>
        </p:nvCxnSpPr>
        <p:spPr>
          <a:xfrm>
            <a:off x="5076825" y="5256372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06FB639-2C72-498B-BA7F-4FE49CA944C6}"/>
              </a:ext>
            </a:extLst>
          </p:cNvPr>
          <p:cNvCxnSpPr/>
          <p:nvPr/>
        </p:nvCxnSpPr>
        <p:spPr>
          <a:xfrm>
            <a:off x="5762625" y="5259309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8F0F09-E08A-4C23-ACAC-512C257E84DB}"/>
              </a:ext>
            </a:extLst>
          </p:cNvPr>
          <p:cNvCxnSpPr/>
          <p:nvPr/>
        </p:nvCxnSpPr>
        <p:spPr>
          <a:xfrm>
            <a:off x="6448425" y="5271771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BCE1014-0410-43FF-8AAF-3AAC231C1667}"/>
              </a:ext>
            </a:extLst>
          </p:cNvPr>
          <p:cNvCxnSpPr/>
          <p:nvPr/>
        </p:nvCxnSpPr>
        <p:spPr>
          <a:xfrm>
            <a:off x="7134225" y="5255658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44B3D89-B553-4718-B198-F1AAC0021A10}"/>
              </a:ext>
            </a:extLst>
          </p:cNvPr>
          <p:cNvCxnSpPr/>
          <p:nvPr/>
        </p:nvCxnSpPr>
        <p:spPr>
          <a:xfrm>
            <a:off x="7820025" y="5258595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B1F08A8-25A7-4762-90CB-3F6B687FCA99}"/>
              </a:ext>
            </a:extLst>
          </p:cNvPr>
          <p:cNvCxnSpPr/>
          <p:nvPr/>
        </p:nvCxnSpPr>
        <p:spPr>
          <a:xfrm>
            <a:off x="8505825" y="5261532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5DC5162-05D1-47F3-9D31-FB8F0A0994ED}"/>
              </a:ext>
            </a:extLst>
          </p:cNvPr>
          <p:cNvCxnSpPr/>
          <p:nvPr/>
        </p:nvCxnSpPr>
        <p:spPr>
          <a:xfrm>
            <a:off x="9191625" y="5264469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FF28EEB-E3E2-4D2A-9681-1B8B94D97DB1}"/>
              </a:ext>
            </a:extLst>
          </p:cNvPr>
          <p:cNvCxnSpPr/>
          <p:nvPr/>
        </p:nvCxnSpPr>
        <p:spPr>
          <a:xfrm>
            <a:off x="9877425" y="5267406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7C5AA9-1D17-4025-8166-F10F0B230CF9}"/>
              </a:ext>
            </a:extLst>
          </p:cNvPr>
          <p:cNvCxnSpPr/>
          <p:nvPr/>
        </p:nvCxnSpPr>
        <p:spPr>
          <a:xfrm>
            <a:off x="10563225" y="5270343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BEA3832-75CA-438F-8BC1-6193D36DB893}"/>
              </a:ext>
            </a:extLst>
          </p:cNvPr>
          <p:cNvCxnSpPr/>
          <p:nvPr/>
        </p:nvCxnSpPr>
        <p:spPr>
          <a:xfrm>
            <a:off x="11258550" y="5273280"/>
            <a:ext cx="0" cy="132762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ABD919DB-C46E-4CF2-9441-E76CCBB31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21" y="1838267"/>
            <a:ext cx="2177387" cy="31814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752692B-BE0E-47F8-9A05-33C51033D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57" y="1679790"/>
            <a:ext cx="2392165" cy="3488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943B3DF-4ABB-4DA1-9EC1-31F8D0F0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675" y="214156"/>
            <a:ext cx="695232" cy="68223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39005C7-5AB6-4AAB-8BB8-48D7DBEE86D7}"/>
              </a:ext>
            </a:extLst>
          </p:cNvPr>
          <p:cNvGrpSpPr/>
          <p:nvPr/>
        </p:nvGrpSpPr>
        <p:grpSpPr>
          <a:xfrm>
            <a:off x="6333033" y="231920"/>
            <a:ext cx="5315991" cy="653693"/>
            <a:chOff x="6333033" y="231920"/>
            <a:chExt cx="5315991" cy="65369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7FD9D5D-D1CC-4AC1-9DB1-C14A0A873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3033" y="232686"/>
              <a:ext cx="766710" cy="65085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8B0A435-AA55-477C-845D-BB3691437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5828" y="231920"/>
              <a:ext cx="1182110" cy="652054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0407353-8D0D-46C8-81A3-9B4E07AF1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6165" y="259055"/>
              <a:ext cx="926327" cy="59430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5C7D2B8-A55B-4FFF-9CC9-8BBE8291F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86930" y="231920"/>
              <a:ext cx="762094" cy="653693"/>
            </a:xfrm>
            <a:prstGeom prst="rect">
              <a:avLst/>
            </a:prstGeom>
          </p:spPr>
        </p:pic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52E419F-2E6F-46A0-8FA8-8BC6DDEBCFBE}"/>
              </a:ext>
            </a:extLst>
          </p:cNvPr>
          <p:cNvSpPr/>
          <p:nvPr/>
        </p:nvSpPr>
        <p:spPr>
          <a:xfrm>
            <a:off x="8814062" y="320511"/>
            <a:ext cx="499636" cy="455555"/>
          </a:xfrm>
          <a:custGeom>
            <a:avLst/>
            <a:gdLst>
              <a:gd name="connsiteX0" fmla="*/ 263950 w 499636"/>
              <a:gd name="connsiteY0" fmla="*/ 424207 h 455555"/>
              <a:gd name="connsiteX1" fmla="*/ 141402 w 499636"/>
              <a:gd name="connsiteY1" fmla="*/ 424207 h 455555"/>
              <a:gd name="connsiteX2" fmla="*/ 47134 w 499636"/>
              <a:gd name="connsiteY2" fmla="*/ 414780 h 455555"/>
              <a:gd name="connsiteX3" fmla="*/ 9427 w 499636"/>
              <a:gd name="connsiteY3" fmla="*/ 395926 h 455555"/>
              <a:gd name="connsiteX4" fmla="*/ 0 w 499636"/>
              <a:gd name="connsiteY4" fmla="*/ 358219 h 455555"/>
              <a:gd name="connsiteX5" fmla="*/ 18853 w 499636"/>
              <a:gd name="connsiteY5" fmla="*/ 273378 h 455555"/>
              <a:gd name="connsiteX6" fmla="*/ 47134 w 499636"/>
              <a:gd name="connsiteY6" fmla="*/ 197963 h 455555"/>
              <a:gd name="connsiteX7" fmla="*/ 122548 w 499636"/>
              <a:gd name="connsiteY7" fmla="*/ 94268 h 455555"/>
              <a:gd name="connsiteX8" fmla="*/ 188536 w 499636"/>
              <a:gd name="connsiteY8" fmla="*/ 47134 h 455555"/>
              <a:gd name="connsiteX9" fmla="*/ 292231 w 499636"/>
              <a:gd name="connsiteY9" fmla="*/ 0 h 455555"/>
              <a:gd name="connsiteX10" fmla="*/ 452486 w 499636"/>
              <a:gd name="connsiteY10" fmla="*/ 37708 h 455555"/>
              <a:gd name="connsiteX11" fmla="*/ 490194 w 499636"/>
              <a:gd name="connsiteY11" fmla="*/ 103695 h 455555"/>
              <a:gd name="connsiteX12" fmla="*/ 471340 w 499636"/>
              <a:gd name="connsiteY12" fmla="*/ 311085 h 455555"/>
              <a:gd name="connsiteX13" fmla="*/ 443060 w 499636"/>
              <a:gd name="connsiteY13" fmla="*/ 395926 h 455555"/>
              <a:gd name="connsiteX14" fmla="*/ 395926 w 499636"/>
              <a:gd name="connsiteY14" fmla="*/ 443060 h 45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9636" h="455555">
                <a:moveTo>
                  <a:pt x="263950" y="424207"/>
                </a:moveTo>
                <a:cubicBezTo>
                  <a:pt x="155879" y="402592"/>
                  <a:pt x="289786" y="424207"/>
                  <a:pt x="141402" y="424207"/>
                </a:cubicBezTo>
                <a:cubicBezTo>
                  <a:pt x="109823" y="424207"/>
                  <a:pt x="78557" y="417922"/>
                  <a:pt x="47134" y="414780"/>
                </a:cubicBezTo>
                <a:cubicBezTo>
                  <a:pt x="34565" y="408495"/>
                  <a:pt x="18423" y="406722"/>
                  <a:pt x="9427" y="395926"/>
                </a:cubicBezTo>
                <a:cubicBezTo>
                  <a:pt x="1133" y="385973"/>
                  <a:pt x="0" y="371175"/>
                  <a:pt x="0" y="358219"/>
                </a:cubicBezTo>
                <a:cubicBezTo>
                  <a:pt x="0" y="350752"/>
                  <a:pt x="15218" y="284282"/>
                  <a:pt x="18853" y="273378"/>
                </a:cubicBezTo>
                <a:cubicBezTo>
                  <a:pt x="27343" y="247908"/>
                  <a:pt x="33682" y="221198"/>
                  <a:pt x="47134" y="197963"/>
                </a:cubicBezTo>
                <a:cubicBezTo>
                  <a:pt x="68548" y="160975"/>
                  <a:pt x="93317" y="125448"/>
                  <a:pt x="122548" y="94268"/>
                </a:cubicBezTo>
                <a:cubicBezTo>
                  <a:pt x="141036" y="74548"/>
                  <a:pt x="166045" y="62128"/>
                  <a:pt x="188536" y="47134"/>
                </a:cubicBezTo>
                <a:cubicBezTo>
                  <a:pt x="239875" y="12908"/>
                  <a:pt x="232211" y="20007"/>
                  <a:pt x="292231" y="0"/>
                </a:cubicBezTo>
                <a:cubicBezTo>
                  <a:pt x="337587" y="4123"/>
                  <a:pt x="413063" y="-1715"/>
                  <a:pt x="452486" y="37708"/>
                </a:cubicBezTo>
                <a:cubicBezTo>
                  <a:pt x="470400" y="55622"/>
                  <a:pt x="477625" y="81699"/>
                  <a:pt x="490194" y="103695"/>
                </a:cubicBezTo>
                <a:cubicBezTo>
                  <a:pt x="502406" y="225823"/>
                  <a:pt x="508610" y="180638"/>
                  <a:pt x="471340" y="311085"/>
                </a:cubicBezTo>
                <a:cubicBezTo>
                  <a:pt x="463151" y="339748"/>
                  <a:pt x="459596" y="371123"/>
                  <a:pt x="443060" y="395926"/>
                </a:cubicBezTo>
                <a:cubicBezTo>
                  <a:pt x="402887" y="456184"/>
                  <a:pt x="421374" y="468510"/>
                  <a:pt x="395926" y="443060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7497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BACE2-A919-40FC-BB17-59631F9B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6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조지 </a:t>
            </a:r>
            <a:r>
              <a:rPr lang="ko-KR" altLang="en-US" sz="3600" dirty="0" err="1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오웰의</a:t>
            </a:r>
            <a:r>
              <a:rPr lang="ko-KR" altLang="en-US" sz="36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소설 </a:t>
            </a:r>
            <a:r>
              <a:rPr lang="en-US" altLang="ko-KR" sz="3600" b="1" dirty="0"/>
              <a:t>『</a:t>
            </a:r>
            <a:r>
              <a:rPr lang="ko-KR" altLang="en-US" sz="36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동물농장</a:t>
            </a:r>
            <a:r>
              <a:rPr lang="en-US" altLang="ko-KR" sz="3600" b="1" dirty="0"/>
              <a:t>』</a:t>
            </a:r>
            <a:r>
              <a:rPr lang="en-US" altLang="ko-KR" sz="36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:  </a:t>
            </a:r>
            <a:r>
              <a:rPr lang="ko-KR" altLang="en-US" sz="36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작품과 외재적 해석에 대하여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709FE-DD39-47FD-9181-DD5253E6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49"/>
            <a:ext cx="10515600" cy="6105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-4</a:t>
            </a:r>
            <a:r>
              <a:rPr lang="ko-KR" altLang="en-US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명이 책을 읽는다는 것은 다른 책이 </a:t>
            </a:r>
            <a:r>
              <a:rPr lang="en-US" altLang="ko-KR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4</a:t>
            </a:r>
            <a:r>
              <a:rPr lang="ko-KR" altLang="en-US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권 더 생겼다는 뜻이다</a:t>
            </a:r>
            <a:r>
              <a:rPr lang="en-US" altLang="ko-KR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-</a:t>
            </a:r>
            <a:endParaRPr lang="en-US" altLang="ko-KR" sz="8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endParaRPr lang="en-US" altLang="ko-KR" sz="14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18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이 자료를 </a:t>
            </a:r>
            <a:r>
              <a:rPr lang="ko-KR" altLang="en-US" sz="1800" dirty="0" err="1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별밤</a:t>
            </a:r>
            <a:r>
              <a:rPr lang="ko-KR" altLang="en-US" sz="18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인문학 캠프에 발표 자료로 제출함</a:t>
            </a:r>
            <a:endParaRPr lang="en-US" altLang="ko-KR" sz="18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 err="1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동해광희고등학교</a:t>
            </a:r>
            <a:r>
              <a:rPr lang="ko-KR" altLang="en-US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en-US" altLang="ko-KR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(1</a:t>
            </a:r>
            <a:r>
              <a:rPr lang="ko-KR" altLang="en-US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학년 </a:t>
            </a:r>
            <a:r>
              <a:rPr lang="en-US" altLang="ko-KR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2</a:t>
            </a:r>
            <a:r>
              <a:rPr lang="ko-KR" altLang="en-US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반</a:t>
            </a:r>
            <a:r>
              <a:rPr lang="en-US" altLang="ko-KR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)</a:t>
            </a:r>
          </a:p>
          <a:p>
            <a:pPr marL="0" indent="0" algn="ctr">
              <a:buNone/>
            </a:pPr>
            <a:endParaRPr lang="en-US" altLang="ko-KR" sz="1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비활성기체</a:t>
            </a:r>
            <a:endParaRPr lang="en-US" altLang="ko-KR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endParaRPr lang="en-US" altLang="ko-KR" sz="1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2021</a:t>
            </a:r>
            <a:r>
              <a:rPr lang="ko-KR" altLang="en-US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년 </a:t>
            </a:r>
            <a:r>
              <a:rPr lang="en-US" altLang="ko-KR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8</a:t>
            </a:r>
            <a:r>
              <a:rPr lang="ko-KR" altLang="en-US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월 </a:t>
            </a:r>
            <a:r>
              <a:rPr lang="en-US" altLang="ko-KR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25</a:t>
            </a:r>
            <a:r>
              <a:rPr lang="ko-KR" altLang="en-US" sz="2400" dirty="0"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일 수요일</a:t>
            </a:r>
            <a:endParaRPr lang="en-US" altLang="ko-KR" sz="2400" dirty="0"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81053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80B04-B28C-46A6-94F2-9EA4270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798"/>
            <a:ext cx="10515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I. </a:t>
            </a:r>
            <a:r>
              <a:rPr lang="ko-KR" altLang="en-US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인물 이름에 담긴 의미</a:t>
            </a:r>
            <a:endParaRPr lang="en-US" altLang="ko-KR" sz="4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실제 나폴레옹과 소설 속 나폴레옹을 비교하며</a:t>
            </a:r>
            <a:endParaRPr lang="en-US" altLang="ko-KR" sz="2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en-US" altLang="ko-KR" sz="6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왜곡되고 과장된 인물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혁명에서 지도자까지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ko-KR" altLang="en-US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3.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전쟁광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독재자인가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훌륭한 지도자인가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ko-KR" altLang="en-US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권력에 타락한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인물</a:t>
            </a: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B8D42-3979-4714-9D9A-F732A9D218A3}"/>
              </a:ext>
            </a:extLst>
          </p:cNvPr>
          <p:cNvSpPr txBox="1"/>
          <p:nvPr/>
        </p:nvSpPr>
        <p:spPr>
          <a:xfrm>
            <a:off x="5400675" y="621030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hwpEQ" panose="02030600000101010101" pitchFamily="18" charset="-127"/>
                <a:ea typeface="HyhwpEQ" panose="02030600000101010101" pitchFamily="18" charset="-127"/>
              </a:rPr>
              <a:t>- 1 -</a:t>
            </a:r>
            <a:endParaRPr lang="ko-KR" altLang="en-US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pic>
        <p:nvPicPr>
          <p:cNvPr id="1026" name="Picture 2" descr="https://search.pstatic.net/common/?src=http%3A%2F%2Fblogfiles.naver.net%2FMjAxNzA2MjRfMTg1%2FMDAxNDk4MjgwNzI0Njk3.kNLOi5u2BkI_Or6upbVnSTJ6ntucZiIjVrAHkTysatgg.LsZJHSePSOZ1r6F1rYUuBQy8nUqEo096vyzRAkbsn-8g.JPEG.lucky1n%2F%25C5%25A9%25B7%25CE%25B3%25EB%25B9%25D9%25C0%25CC%25C0%25FA3.jpeg&amp;type=sc960_832">
            <a:extLst>
              <a:ext uri="{FF2B5EF4-FFF2-40B4-BE49-F238E27FC236}">
                <a16:creationId xmlns:a16="http://schemas.microsoft.com/office/drawing/2014/main" id="{2E6A5132-7AC0-4E0B-BB43-8E006F2D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455" y="1156315"/>
            <a:ext cx="3782545" cy="4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blogfiles.naver.net%2FMjAxOTAyMTBfMjkw%2FMDAxNTQ5Nzc1ODUwMTcz.cuPihsGhZFiIFG-kADbrt3--47VIteKNdJyO-WHT2Zkg.YebChUA-D4OrqOBSxzkEZGt44H_M0iRIZWewqUsj7bgg.JPEG.9haein%2F846e8dd2ee305ee913e58a5680f5e115.jpg&amp;type=sc960_832">
            <a:extLst>
              <a:ext uri="{FF2B5EF4-FFF2-40B4-BE49-F238E27FC236}">
                <a16:creationId xmlns:a16="http://schemas.microsoft.com/office/drawing/2014/main" id="{F334D1BC-558A-4C5A-A58C-F850CA92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680" y="1156315"/>
            <a:ext cx="3576320" cy="45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277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80B04-B28C-46A6-94F2-9EA4270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425"/>
            <a:ext cx="10515600" cy="2343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II. </a:t>
            </a:r>
            <a:r>
              <a:rPr lang="ko-KR" altLang="en-US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반영론적</a:t>
            </a:r>
            <a:r>
              <a:rPr lang="en-US" altLang="ko-KR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표현론적 감상</a:t>
            </a:r>
            <a:endParaRPr lang="en-US" altLang="ko-KR" sz="4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작가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시대상황과의 비교</a:t>
            </a:r>
            <a:endParaRPr lang="en-US" altLang="ko-KR" sz="2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en-US" altLang="ko-KR" sz="6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1. 1945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년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-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세계대전 이후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냉전 이전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buAutoNum type="arabicPeriod"/>
            </a:pPr>
            <a:endParaRPr lang="ko-KR" altLang="en-US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비판적 사회주의자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오웰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B8D42-3979-4714-9D9A-F732A9D218A3}"/>
              </a:ext>
            </a:extLst>
          </p:cNvPr>
          <p:cNvSpPr txBox="1"/>
          <p:nvPr/>
        </p:nvSpPr>
        <p:spPr>
          <a:xfrm>
            <a:off x="5400675" y="621030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hwpEQ" panose="02030600000101010101" pitchFamily="18" charset="-127"/>
                <a:ea typeface="HyhwpEQ" panose="02030600000101010101" pitchFamily="18" charset="-127"/>
              </a:rPr>
              <a:t>- 2 -</a:t>
            </a:r>
            <a:endParaRPr lang="ko-KR" altLang="en-US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393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80B04-B28C-46A6-94F2-9EA4270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530"/>
            <a:ext cx="10515600" cy="3124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III. </a:t>
            </a:r>
            <a:r>
              <a:rPr lang="ko-KR" altLang="en-US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작품이 줄 수 있는 교훈</a:t>
            </a:r>
            <a:endParaRPr lang="en-US" altLang="ko-KR" sz="4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대중의 역할 강조</a:t>
            </a:r>
            <a:endParaRPr lang="en-US" altLang="ko-KR" sz="2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ko-KR" altLang="en-US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사실과 거짓을 구별하는 현명함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514350" indent="-514350">
              <a:buAutoNum type="arabicPeriod"/>
            </a:pPr>
            <a:endParaRPr lang="en-US" altLang="ko-KR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스스로의 의지와 줏대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ko-KR" altLang="en-US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아닌 것은 아니라고 말하는 용기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ko-KR" altLang="en-US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B8D42-3979-4714-9D9A-F732A9D218A3}"/>
              </a:ext>
            </a:extLst>
          </p:cNvPr>
          <p:cNvSpPr txBox="1"/>
          <p:nvPr/>
        </p:nvSpPr>
        <p:spPr>
          <a:xfrm>
            <a:off x="5400675" y="621030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hwpEQ" panose="02030600000101010101" pitchFamily="18" charset="-127"/>
                <a:ea typeface="HyhwpEQ" panose="02030600000101010101" pitchFamily="18" charset="-127"/>
              </a:rPr>
              <a:t>- 3 -</a:t>
            </a:r>
            <a:endParaRPr lang="ko-KR" altLang="en-US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77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80B04-B28C-46A6-94F2-9EA4270C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287"/>
            <a:ext cx="10515600" cy="454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IV. </a:t>
            </a:r>
            <a:r>
              <a:rPr lang="ko-KR" altLang="en-US" sz="40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인상적인 장면</a:t>
            </a:r>
            <a:endParaRPr lang="en-US" altLang="ko-KR" sz="40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인상적인 장면과 장면에서 연상되는 내용들</a:t>
            </a:r>
            <a:endParaRPr lang="en-US" altLang="ko-KR" sz="2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en-US" altLang="ko-KR" sz="6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교육의 중요성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buAutoNum type="arabicPeriod"/>
            </a:pPr>
            <a:endParaRPr lang="ko-KR" altLang="en-US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군경을 앞세운 권력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en-US" altLang="ko-KR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거짓말도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번하면 진실이 된다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endParaRPr lang="en-US" altLang="ko-KR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4.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무슨 승리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sz="1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5.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공포 정치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로베스피에르</a:t>
            </a:r>
          </a:p>
          <a:p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B8D42-3979-4714-9D9A-F732A9D218A3}"/>
              </a:ext>
            </a:extLst>
          </p:cNvPr>
          <p:cNvSpPr txBox="1"/>
          <p:nvPr/>
        </p:nvSpPr>
        <p:spPr>
          <a:xfrm>
            <a:off x="5400675" y="621030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HyhwpEQ" panose="02030600000101010101" pitchFamily="18" charset="-127"/>
                <a:ea typeface="HyhwpEQ" panose="02030600000101010101" pitchFamily="18" charset="-127"/>
              </a:rPr>
              <a:t>- 4 </a:t>
            </a:r>
            <a:r>
              <a:rPr lang="en-US" altLang="ko-KR" dirty="0">
                <a:latin typeface="HyhwpEQ" panose="02030600000101010101" pitchFamily="18" charset="-127"/>
                <a:ea typeface="HyhwpEQ" panose="02030600000101010101" pitchFamily="18" charset="-127"/>
              </a:rPr>
              <a:t>-</a:t>
            </a:r>
            <a:endParaRPr lang="ko-KR" altLang="en-US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259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B642-CFC0-4482-BD33-324C841F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41300"/>
            <a:ext cx="7886700" cy="11398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나라면 어떻게 했을까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E3D2A-D4A1-48B5-929A-4DCFF92B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7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주현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내가 복서라면 그 힘과 나의 뚜렷한 주관으로 돼지들을 모두 제압하고 잘못된 정치를 바로 잡고 싶다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성현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내가 클로버라면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몰리랑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같이 도망갈 것이다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영욱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내가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스노볼이라면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동물주의를 옹호하는 외부의 동물들을 모아서 다시 돌아가 연설하고 맞서 싸우고 싶다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종석</a:t>
            </a:r>
            <a:endParaRPr lang="en-US" altLang="ko-KR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내가 존스라면 만반의 준비를 해서 반란을 일으킨 동물들을 죽이고 내 농장을 되찾겠다</a:t>
            </a:r>
          </a:p>
        </p:txBody>
      </p:sp>
    </p:spTree>
    <p:extLst>
      <p:ext uri="{BB962C8B-B14F-4D97-AF65-F5344CB8AC3E}">
        <p14:creationId xmlns:p14="http://schemas.microsoft.com/office/powerpoint/2010/main" val="182664248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640</Words>
  <Application>Microsoft Office PowerPoint</Application>
  <PresentationFormat>와이드스크린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KoPub바탕체 Medium</vt:lpstr>
      <vt:lpstr>HY엽서M</vt:lpstr>
      <vt:lpstr>Book Antiqua</vt:lpstr>
      <vt:lpstr>Calibri Light</vt:lpstr>
      <vt:lpstr>Arial</vt:lpstr>
      <vt:lpstr>Noto Sans CJK KR Thin</vt:lpstr>
      <vt:lpstr>Calibri</vt:lpstr>
      <vt:lpstr>맑은 고딕</vt:lpstr>
      <vt:lpstr>KoPub돋움체 Light</vt:lpstr>
      <vt:lpstr>Candara Light</vt:lpstr>
      <vt:lpstr>HY헤드라인M</vt:lpstr>
      <vt:lpstr>HY신명조</vt:lpstr>
      <vt:lpstr>HyhwpEQ</vt:lpstr>
      <vt:lpstr>Office Theme</vt:lpstr>
      <vt:lpstr>비  활  성  기  체</vt:lpstr>
      <vt:lpstr>PowerPoint 프레젠테이션</vt:lpstr>
      <vt:lpstr>PowerPoint 프레젠테이션</vt:lpstr>
      <vt:lpstr>조지 오웰의 소설 『동물농장』:  작품과 외재적 해석에 대하여</vt:lpstr>
      <vt:lpstr>PowerPoint 프레젠테이션</vt:lpstr>
      <vt:lpstr>PowerPoint 프레젠테이션</vt:lpstr>
      <vt:lpstr>PowerPoint 프레젠테이션</vt:lpstr>
      <vt:lpstr>PowerPoint 프레젠테이션</vt:lpstr>
      <vt:lpstr>나라면 어떻게 했을까 </vt:lpstr>
      <vt:lpstr>곽성현 비활성기체</vt:lpstr>
      <vt:lpstr>김주현 비활성기체</vt:lpstr>
      <vt:lpstr>이종석 비활성기체</vt:lpstr>
      <vt:lpstr>주영욱 비활성기체</vt:lpstr>
      <vt:lpstr>                      선정 “대단한 책”</vt:lpstr>
      <vt:lpstr>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비활성기체</dc:title>
  <dc:creator>oo</dc:creator>
  <cp:lastModifiedBy>oo</cp:lastModifiedBy>
  <cp:revision>52</cp:revision>
  <dcterms:created xsi:type="dcterms:W3CDTF">2021-08-21T15:09:29Z</dcterms:created>
  <dcterms:modified xsi:type="dcterms:W3CDTF">2021-08-22T13:23:21Z</dcterms:modified>
</cp:coreProperties>
</file>