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39D814-4DFC-4AC0-ABC9-AC13DCF9F837}">
  <a:tblStyle styleId="{BC39D814-4DFC-4AC0-ABC9-AC13DCF9F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BA2A28-E51D-476E-8234-61D2B547C7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4bea070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4bea070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4bea0707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4bea0707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4bea070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4bea070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4bea070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4bea070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4bea070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4bea070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4bea070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4bea070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4bea070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4bea070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4bea070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4bea070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5194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6573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3086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708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2255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82730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060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8987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23344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77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10128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8087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07011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49210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13987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44660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5668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6932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A43FD6-3F55-4E9C-8469-287E7534DDEF}" type="datetimeFigureOut">
              <a:rPr lang="es-ES" smtClean="0"/>
              <a:t>14/05/2021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948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Práctica de Arquitectura Software Curso </a:t>
            </a:r>
            <a:r>
              <a:rPr lang="es" dirty="0" smtClean="0"/>
              <a:t>2020-2021 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del Software </a:t>
            </a:r>
            <a:r>
              <a:rPr lang="es" dirty="0" smtClean="0"/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Grupo 19</a:t>
            </a:r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Objetivos de Negocio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36059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txBody>
          <a:bodyPr spcFirstLastPara="1" wrap="square" lIns="91425" tIns="91425" rIns="91425" bIns="91425" anchor="t" anchorCtr="0">
            <a:noAutofit/>
            <a:sp3d extrusionH="57150">
              <a:extrusionClr>
                <a:schemeClr val="tx1"/>
              </a:extrusionClr>
            </a:sp3d>
          </a:bodyPr>
          <a:lstStyle/>
          <a:p>
            <a:pPr marL="0" lvl="0" indent="0">
              <a:buNone/>
            </a:pPr>
            <a:r>
              <a:rPr lang="es-ES" sz="1200" b="1" dirty="0">
                <a:effectLst/>
                <a:latin typeface="Calibri"/>
                <a:ea typeface="Calibri"/>
                <a:cs typeface="Calibri"/>
                <a:sym typeface="Calibri"/>
              </a:rPr>
              <a:t>Contexto: </a:t>
            </a:r>
            <a:endParaRPr lang="es-ES" sz="1200" b="1" dirty="0" smtClean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buNone/>
            </a:pPr>
            <a:r>
              <a:rPr lang="es-ES" sz="1200" dirty="0" smtClean="0">
                <a:latin typeface="Calibri"/>
                <a:ea typeface="Calibri"/>
                <a:cs typeface="Calibri"/>
                <a:sym typeface="Calibri"/>
              </a:rPr>
              <a:t>El objetivo es 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desarrollar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una aplicación 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 para aportar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a sus usuarios </a:t>
            </a:r>
            <a:r>
              <a:rPr lang="es-ES" sz="1200" dirty="0" smtClean="0">
                <a:latin typeface="Calibri"/>
                <a:ea typeface="Calibri"/>
                <a:cs typeface="Calibri"/>
                <a:sym typeface="Calibri"/>
              </a:rPr>
              <a:t>los medios para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encontrar 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servicios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de restauración en la ciudad de Madrid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>
              <a:buNone/>
            </a:pP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1200" dirty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Por un punto de interés.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Ej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: “restaurante la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tagliatella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”.</a:t>
            </a:r>
          </a:p>
          <a:p>
            <a:pPr marL="171450" lvl="0" indent="-171450">
              <a:buFont typeface="Wingdings" panose="05000000000000000000" pitchFamily="2" charset="2"/>
              <a:buChar char="v"/>
            </a:pPr>
            <a:endParaRPr lang="es-ES" sz="1200" dirty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just">
              <a:buFont typeface="Wingdings" panose="05000000000000000000" pitchFamily="2" charset="2"/>
              <a:buChar char="v"/>
            </a:pP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s-ES" sz="1200" dirty="0" smtClean="0">
                <a:latin typeface="Calibri"/>
                <a:ea typeface="Calibri"/>
                <a:cs typeface="Calibri"/>
                <a:sym typeface="Calibri"/>
              </a:rPr>
              <a:t>radio de búsqueda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delimite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el espacio de búsqueda a un área en concreto y a un tipo de restaurante en concreto. 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Ej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: “regional” en un área de 100x100m. </a:t>
            </a:r>
          </a:p>
          <a:p>
            <a:pPr marL="171450" lvl="0" indent="-171450">
              <a:buFont typeface="Wingdings" panose="05000000000000000000" pitchFamily="2" charset="2"/>
              <a:buChar char="v"/>
            </a:pPr>
            <a:endParaRPr lang="es-ES" sz="1200" dirty="0" smtClean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buNone/>
            </a:pPr>
            <a:r>
              <a:rPr lang="es-ES" sz="1200" b="1" dirty="0" smtClean="0">
                <a:effectLst/>
                <a:latin typeface="Calibri"/>
                <a:ea typeface="Calibri"/>
                <a:cs typeface="Calibri"/>
                <a:sym typeface="Calibri"/>
              </a:rPr>
              <a:t>Decisiones </a:t>
            </a:r>
            <a:r>
              <a:rPr lang="es-ES" sz="1200" b="1" dirty="0">
                <a:effectLst/>
                <a:latin typeface="Calibri"/>
                <a:ea typeface="Calibri"/>
                <a:cs typeface="Calibri"/>
                <a:sym typeface="Calibri"/>
              </a:rPr>
              <a:t>de diseño: </a:t>
            </a:r>
          </a:p>
          <a:p>
            <a:pPr marL="0" lvl="0" indent="0">
              <a:buNone/>
            </a:pP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ha optado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por el desarrollo de </a:t>
            </a:r>
            <a:r>
              <a:rPr lang="es-ES" sz="1200" dirty="0" smtClean="0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aplicación con las siguientes características tecnológicas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>
              <a:buNone/>
            </a:pP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1200" dirty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El Sistema Operativo 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sobre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el que se </a:t>
            </a:r>
            <a:r>
              <a:rPr lang="es-ES" sz="1200" dirty="0" smtClean="0">
                <a:latin typeface="Calibri"/>
                <a:ea typeface="Calibri"/>
                <a:cs typeface="Calibri"/>
                <a:sym typeface="Calibri"/>
              </a:rPr>
              <a:t>montó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s-ES" sz="1200" b="1" dirty="0">
                <a:effectLst/>
                <a:latin typeface="Calibri"/>
                <a:ea typeface="Calibri"/>
                <a:cs typeface="Calibri"/>
                <a:sym typeface="Calibri"/>
              </a:rPr>
              <a:t>Ubuntu 19.04</a:t>
            </a:r>
            <a:r>
              <a:rPr lang="es-ES" sz="1200" b="1" dirty="0" smtClean="0"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v"/>
            </a:pPr>
            <a:endParaRPr lang="es-ES" sz="1200" b="1" dirty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s-ES" sz="1200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ES" sz="1200" dirty="0" smtClean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el sistema de persistencia de datos, se </a:t>
            </a:r>
            <a:r>
              <a:rPr lang="es-ES" sz="1200" dirty="0" smtClean="0">
                <a:latin typeface="Calibri"/>
                <a:ea typeface="Calibri"/>
                <a:cs typeface="Calibri"/>
                <a:sym typeface="Calibri"/>
              </a:rPr>
              <a:t>utilizó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dirty="0" smtClean="0">
                <a:effectLst/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s-ES" sz="1200" b="1" dirty="0" smtClean="0"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200" dirty="0" smtClean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endParaRPr lang="es-ES" sz="1200" dirty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s-ES" sz="1200" dirty="0" smtClean="0">
                <a:effectLst/>
                <a:latin typeface="Calibri"/>
                <a:ea typeface="Calibri"/>
                <a:cs typeface="Calibri"/>
                <a:sym typeface="Calibri"/>
              </a:rPr>
              <a:t>la comunicación con 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la base de datos; se optó por hacer uso del Driver </a:t>
            </a:r>
            <a:r>
              <a:rPr lang="es-ES" sz="1200" b="1" dirty="0">
                <a:effectLst/>
                <a:latin typeface="Calibri"/>
                <a:ea typeface="Calibri"/>
                <a:cs typeface="Calibri"/>
                <a:sym typeface="Calibri"/>
              </a:rPr>
              <a:t>JDBC</a:t>
            </a:r>
            <a:r>
              <a:rPr lang="es-ES" sz="1200" dirty="0">
                <a:effectLst/>
                <a:latin typeface="Calibri"/>
                <a:ea typeface="Calibri"/>
                <a:cs typeface="Calibri"/>
                <a:sym typeface="Calibri"/>
              </a:rPr>
              <a:t> del lenguaje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negocio</a:t>
            </a:r>
            <a:endParaRPr dirty="0"/>
          </a:p>
        </p:txBody>
      </p:sp>
      <p:graphicFrame>
        <p:nvGraphicFramePr>
          <p:cNvPr id="72" name="Google Shape;72;p15"/>
          <p:cNvGraphicFramePr/>
          <p:nvPr>
            <p:extLst>
              <p:ext uri="{D42A27DB-BD31-4B8C-83A1-F6EECF244321}">
                <p14:modId xmlns:p14="http://schemas.microsoft.com/office/powerpoint/2010/main" val="287890381"/>
              </p:ext>
            </p:extLst>
          </p:nvPr>
        </p:nvGraphicFramePr>
        <p:xfrm>
          <a:off x="311700" y="1237128"/>
          <a:ext cx="8154568" cy="3037505"/>
        </p:xfrm>
        <a:graphic>
          <a:graphicData uri="http://schemas.openxmlformats.org/drawingml/2006/table">
            <a:tbl>
              <a:tblPr bandRow="1">
                <a:noFill/>
                <a:effectLst/>
                <a:tableStyleId>{BC39D814-4DFC-4AC0-ABC9-AC13DCF9F837}</a:tableStyleId>
              </a:tblPr>
              <a:tblGrid>
                <a:gridCol w="108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1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objetivo de negocio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8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ON-1</a:t>
                      </a:r>
                      <a:endParaRPr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800" b="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Proveer un servicio de acceso a informacion sobre la comunidad de madrid que pueda ser de utilidad.</a:t>
                      </a:r>
                      <a:endParaRPr sz="2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ON-2</a:t>
                      </a:r>
                      <a:endParaRPr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Ofrecer</a:t>
                      </a:r>
                      <a:r>
                        <a:rPr lang="es-ES" sz="1800" b="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compatibilidad con aplicaciones de empresas asociadas que concedan servicios similares para adquirir nueva información al sistema. </a:t>
                      </a:r>
                      <a:endParaRPr sz="1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ON-3</a:t>
                      </a:r>
                      <a:endParaRPr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r>
                        <a:rPr lang="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acilitar</a:t>
                      </a:r>
                      <a:r>
                        <a:rPr lang="es" sz="1800" b="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 uso del sistema al usuario para añadir nuevos puntos de interes a la BBDD.</a:t>
                      </a:r>
                      <a:r>
                        <a:rPr lang="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ON-4</a:t>
                      </a:r>
                      <a:endParaRPr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Conferir al </a:t>
                      </a:r>
                      <a:r>
                        <a:rPr lang="es" sz="18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usuario la </a:t>
                      </a:r>
                      <a:r>
                        <a:rPr lang="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posibilidad de</a:t>
                      </a:r>
                      <a:r>
                        <a:rPr lang="es" sz="1800" b="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generar</a:t>
                      </a:r>
                      <a:r>
                        <a:rPr lang="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" sz="18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 propia lista con </a:t>
                      </a:r>
                      <a:r>
                        <a:rPr lang="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 </a:t>
                      </a:r>
                      <a:r>
                        <a:rPr lang="es" sz="18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favoritos.</a:t>
                      </a:r>
                      <a:endParaRPr sz="1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1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ON-5</a:t>
                      </a:r>
                      <a:endParaRPr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Proporcionar </a:t>
                      </a:r>
                      <a:r>
                        <a:rPr lang="es" sz="18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 </a:t>
                      </a:r>
                      <a:r>
                        <a:rPr lang="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usuario la </a:t>
                      </a:r>
                      <a:r>
                        <a:rPr lang="es" sz="18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opción de consultar sus búsquedas </a:t>
                      </a:r>
                      <a:r>
                        <a:rPr lang="e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anteriores.</a:t>
                      </a:r>
                      <a:endParaRPr sz="1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Stakeholders</a:t>
            </a:r>
            <a:endParaRPr dirty="0"/>
          </a:p>
        </p:txBody>
      </p:sp>
      <p:graphicFrame>
        <p:nvGraphicFramePr>
          <p:cNvPr id="78" name="Google Shape;78;p16"/>
          <p:cNvGraphicFramePr/>
          <p:nvPr>
            <p:extLst>
              <p:ext uri="{D42A27DB-BD31-4B8C-83A1-F6EECF244321}">
                <p14:modId xmlns:p14="http://schemas.microsoft.com/office/powerpoint/2010/main" val="1122040269"/>
              </p:ext>
            </p:extLst>
          </p:nvPr>
        </p:nvGraphicFramePr>
        <p:xfrm>
          <a:off x="429191" y="1146967"/>
          <a:ext cx="7966362" cy="3920818"/>
        </p:xfrm>
        <a:graphic>
          <a:graphicData uri="http://schemas.openxmlformats.org/drawingml/2006/table">
            <a:tbl>
              <a:tblPr>
                <a:noFill/>
                <a:tableStyleId>{CABA2A28-E51D-476E-8234-61D2B547C7C6}</a:tableStyleId>
              </a:tblPr>
              <a:tblGrid>
                <a:gridCol w="137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8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9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 b="0" i="0" u="none" strike="noStrike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Descripción </a:t>
                      </a:r>
                      <a:endParaRPr sz="1200" b="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 b="0" i="0" u="none" strike="noStrike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Responsabilidades</a:t>
                      </a:r>
                      <a:r>
                        <a:rPr lang="es-ES" sz="1350" b="1" i="0" u="none" strike="noStrike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9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 1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Director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Aprobar la visión y el alcance del sistema. Proporcionar acceso a instalaciones y a procedimientos existentes. Aprobar entregas del proyecto. 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 2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Administrador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Proporcionar y validar requerimientos relacionados con la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administración y las necesidades de recolección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datos del sistema.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49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 3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Representante de usuarios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Proveer y validar requerimientos de interacción de usuarios finales con el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Validar prototipos.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Mostrar la manera en que se llevan a cabo las tareas que serán automatizadas.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 4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Jefe de proyecto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Coordinar el proyecto y representar al equipo de desarrollo.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    Diagrama </a:t>
            </a:r>
            <a:r>
              <a:rPr lang="es" dirty="0"/>
              <a:t>de secuencia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75" y="836173"/>
            <a:ext cx="7136022" cy="4756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Físico</a:t>
            </a:r>
            <a:endParaRPr dirty="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275"/>
            <a:ext cx="8520601" cy="311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0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Matrices de Trazabilidad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Objetivos de negocio/ Casos de uso</a:t>
            </a:r>
            <a:endParaRPr dirty="0"/>
          </a:p>
        </p:txBody>
      </p:sp>
      <p:graphicFrame>
        <p:nvGraphicFramePr>
          <p:cNvPr id="97" name="Google Shape;97;p19"/>
          <p:cNvGraphicFramePr/>
          <p:nvPr>
            <p:extLst>
              <p:ext uri="{D42A27DB-BD31-4B8C-83A1-F6EECF244321}">
                <p14:modId xmlns:p14="http://schemas.microsoft.com/office/powerpoint/2010/main" val="1105686372"/>
              </p:ext>
            </p:extLst>
          </p:nvPr>
        </p:nvGraphicFramePr>
        <p:xfrm>
          <a:off x="457200" y="1817650"/>
          <a:ext cx="8111835" cy="3118018"/>
        </p:xfrm>
        <a:graphic>
          <a:graphicData uri="http://schemas.openxmlformats.org/drawingml/2006/table">
            <a:tbl>
              <a:tblPr>
                <a:noFill/>
                <a:tableStyleId>{CABA2A28-E51D-476E-8234-61D2B547C7C6}</a:tableStyleId>
              </a:tblPr>
              <a:tblGrid>
                <a:gridCol w="162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Objetivos /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Casos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/>
                        <a:t>CU-01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/>
                        <a:t>CU-02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/>
                        <a:t>CU-03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/>
                        <a:t>CU-04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/>
                        <a:t>ON-1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/>
                        <a:t>ON-2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ON-3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ON-4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ON-5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05" y="2312894"/>
            <a:ext cx="419548" cy="4195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400" y="2813302"/>
            <a:ext cx="469433" cy="4755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283" y="3954006"/>
            <a:ext cx="469433" cy="4755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041" y="3393314"/>
            <a:ext cx="469433" cy="4755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041" y="3954006"/>
            <a:ext cx="469433" cy="4755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787" y="4460139"/>
            <a:ext cx="469433" cy="475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Matrices de Trazabilidad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Casos de uso/ Elementos de  vista</a:t>
            </a:r>
            <a:endParaRPr dirty="0"/>
          </a:p>
        </p:txBody>
      </p:sp>
      <p:graphicFrame>
        <p:nvGraphicFramePr>
          <p:cNvPr id="104" name="Google Shape;104;p20"/>
          <p:cNvGraphicFramePr/>
          <p:nvPr>
            <p:extLst>
              <p:ext uri="{D42A27DB-BD31-4B8C-83A1-F6EECF244321}">
                <p14:modId xmlns:p14="http://schemas.microsoft.com/office/powerpoint/2010/main" val="939464133"/>
              </p:ext>
            </p:extLst>
          </p:nvPr>
        </p:nvGraphicFramePr>
        <p:xfrm>
          <a:off x="311706" y="1789660"/>
          <a:ext cx="8575983" cy="2779216"/>
        </p:xfrm>
        <a:graphic>
          <a:graphicData uri="http://schemas.openxmlformats.org/drawingml/2006/table">
            <a:tbl>
              <a:tblPr>
                <a:noFill/>
                <a:tableStyleId>{CABA2A28-E51D-476E-8234-61D2B547C7C6}</a:tableStyleId>
              </a:tblPr>
              <a:tblGrid>
                <a:gridCol w="6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96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539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Lógica/ Casos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COMP-1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COMP-2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COMP-3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COMP-4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COMP-5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COMP-6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COMP-7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COMP-8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COMP-9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COMP-10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COMP-11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COMP-12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9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/>
                        <a:t>CU-01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CU-02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9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CU-03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CU-04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44" y="2408415"/>
            <a:ext cx="414564" cy="42066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030" y="2968938"/>
            <a:ext cx="414564" cy="4206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066" y="3472591"/>
            <a:ext cx="414564" cy="4206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05" y="4034585"/>
            <a:ext cx="414564" cy="4206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74" y="2419172"/>
            <a:ext cx="414564" cy="4206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15" y="2968938"/>
            <a:ext cx="414564" cy="4206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990" y="3473703"/>
            <a:ext cx="414564" cy="4206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226" y="4034585"/>
            <a:ext cx="414564" cy="42066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05" y="2408415"/>
            <a:ext cx="419548" cy="41954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2970050"/>
            <a:ext cx="419548" cy="41954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34" y="3473703"/>
            <a:ext cx="419548" cy="41954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52" y="4035697"/>
            <a:ext cx="419548" cy="4195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2420284"/>
            <a:ext cx="419548" cy="41954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52" y="3473703"/>
            <a:ext cx="419548" cy="419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Matrices de Trazabilidad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Entre elementos de cada vista</a:t>
            </a:r>
            <a:endParaRPr dirty="0"/>
          </a:p>
        </p:txBody>
      </p:sp>
      <p:graphicFrame>
        <p:nvGraphicFramePr>
          <p:cNvPr id="111" name="Google Shape;111;p21"/>
          <p:cNvGraphicFramePr/>
          <p:nvPr>
            <p:extLst>
              <p:ext uri="{D42A27DB-BD31-4B8C-83A1-F6EECF244321}">
                <p14:modId xmlns:p14="http://schemas.microsoft.com/office/powerpoint/2010/main" val="3053486881"/>
              </p:ext>
            </p:extLst>
          </p:nvPr>
        </p:nvGraphicFramePr>
        <p:xfrm>
          <a:off x="118333" y="1757275"/>
          <a:ext cx="8918092" cy="2940745"/>
        </p:xfrm>
        <a:graphic>
          <a:graphicData uri="http://schemas.openxmlformats.org/drawingml/2006/table">
            <a:tbl>
              <a:tblPr>
                <a:noFill/>
                <a:tableStyleId>{CABA2A28-E51D-476E-8234-61D2B547C7C6}</a:tableStyleId>
              </a:tblPr>
              <a:tblGrid>
                <a:gridCol w="705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152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Lógica/ Física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COMP-1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COMP-2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COMP-3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COMP-4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COMP-5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COMP-6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COMP-7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COMP-8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COMP-9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COMP-10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COMP-11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dirty="0"/>
                        <a:t>COMP-12</a:t>
                      </a:r>
                      <a:endParaRPr sz="900" dirty="0"/>
                    </a:p>
                  </a:txBody>
                  <a:tcPr marL="63500" marR="63500" marT="63500" marB="63500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1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Terminal PC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/>
                        <a:t>Aplicación web</a:t>
                      </a:r>
                      <a:endParaRPr sz="1000" dirty="0"/>
                    </a:p>
                  </a:txBody>
                  <a:tcPr marL="63500" marR="63500" marT="63500" marB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064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/>
                        <a:t>Servidor de aplicación</a:t>
                      </a:r>
                      <a:endParaRPr sz="1000" dirty="0"/>
                    </a:p>
                  </a:txBody>
                  <a:tcPr marL="63500" marR="63500" marT="63500" marB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8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/>
                        <a:t>BBDD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28" y="3017873"/>
            <a:ext cx="419548" cy="41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56" y="3017873"/>
            <a:ext cx="419548" cy="4195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84" y="3017873"/>
            <a:ext cx="419548" cy="4195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12" y="3014288"/>
            <a:ext cx="419548" cy="419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65" y="3610066"/>
            <a:ext cx="419548" cy="4195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26" y="3610066"/>
            <a:ext cx="419548" cy="4195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87" y="3610066"/>
            <a:ext cx="419548" cy="41954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8" y="3610066"/>
            <a:ext cx="419548" cy="41954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65" y="4213900"/>
            <a:ext cx="419548" cy="41954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69" y="4181614"/>
            <a:ext cx="419548" cy="41954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73" y="4181614"/>
            <a:ext cx="419548" cy="4195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8" y="4209183"/>
            <a:ext cx="419548" cy="41954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75" y="4219699"/>
            <a:ext cx="419548" cy="41954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02" y="4209183"/>
            <a:ext cx="419548" cy="41954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39" y="4207061"/>
            <a:ext cx="419548" cy="41954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66" y="4213900"/>
            <a:ext cx="419548" cy="419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1549</TotalTime>
  <Words>438</Words>
  <Application>Microsoft Office PowerPoint</Application>
  <PresentationFormat>Presentación en pantalla (16:9)</PresentationFormat>
  <Paragraphs>103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Century Gothic</vt:lpstr>
      <vt:lpstr>Arial</vt:lpstr>
      <vt:lpstr>Calibri</vt:lpstr>
      <vt:lpstr>Wingdings</vt:lpstr>
      <vt:lpstr>Wingdings 3</vt:lpstr>
      <vt:lpstr>Roboto</vt:lpstr>
      <vt:lpstr>Ion</vt:lpstr>
      <vt:lpstr>Práctica de Arquitectura Software Curso 2020-2021 </vt:lpstr>
      <vt:lpstr>Objetivos de Negocio</vt:lpstr>
      <vt:lpstr>Objetivos de negocio</vt:lpstr>
      <vt:lpstr>Stakeholders</vt:lpstr>
      <vt:lpstr>    Diagrama de secuencia</vt:lpstr>
      <vt:lpstr>Diagrama Físico</vt:lpstr>
      <vt:lpstr>Matrices de Trazabilidad</vt:lpstr>
      <vt:lpstr>Matrices de Trazabilidad</vt:lpstr>
      <vt:lpstr>Matrices de Trazabilidad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de Arquitectura Software Curso 2020-2021 </dc:title>
  <cp:lastModifiedBy>Alejandro Hombrados</cp:lastModifiedBy>
  <cp:revision>23</cp:revision>
  <dcterms:modified xsi:type="dcterms:W3CDTF">2021-05-14T11:47:41Z</dcterms:modified>
</cp:coreProperties>
</file>