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1" r:id="rId10"/>
    <p:sldId id="266" r:id="rId11"/>
    <p:sldId id="267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86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7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8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7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6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9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9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7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09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4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81" y="610955"/>
            <a:ext cx="8195838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89" y="777240"/>
            <a:ext cx="7948422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53" y="1887795"/>
            <a:ext cx="7254980" cy="2733106"/>
          </a:xfrm>
        </p:spPr>
        <p:txBody>
          <a:bodyPr anchor="ctr">
            <a:normAutofit/>
          </a:bodyPr>
          <a:lstStyle/>
          <a:p>
            <a:r>
              <a:rPr lang="en-US"/>
              <a:t>Nhập Môn Lập Trình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53" y="4718994"/>
            <a:ext cx="7254979" cy="91332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vi-VN" sz="1700"/>
              <a:t>Chủ đề: Kiến thức nền tảng cho người mới bắt đầu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610955"/>
            <a:ext cx="144018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7635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6365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7635" y="1244380"/>
            <a:ext cx="126873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C6363-D8CD-CF8B-1AB2-B096F175C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F684C0-2F1B-AEFE-1BF7-4D53F0110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AD34DA-8B93-C7AD-7859-AF650D4E1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1D9274-96F9-912B-39AA-33884F5F7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7EC9FC-B67C-A174-90B7-5F0551B6E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13AAC-CACA-0722-4307-BA8C6A68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vi-VN">
                <a:solidFill>
                  <a:schemeClr val="tx1">
                    <a:lumMod val="75000"/>
                    <a:lumOff val="25000"/>
                  </a:schemeClr>
                </a:solidFill>
              </a:rPr>
              <a:t>4. Các câu lệnh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BD03-3382-62A6-820F-B9DF63F79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462" y="2626840"/>
            <a:ext cx="5433827" cy="3131777"/>
          </a:xfrm>
        </p:spPr>
        <p:txBody>
          <a:bodyPr>
            <a:normAutofit/>
          </a:bodyPr>
          <a:lstStyle/>
          <a:p>
            <a:r>
              <a:rPr lang="en-US"/>
              <a:t>🔹 </a:t>
            </a:r>
            <a:r>
              <a:rPr lang="vi-VN"/>
              <a:t>switch: kiểm tra biến với nhiều giá trị.</a:t>
            </a:r>
          </a:p>
          <a:p>
            <a:r>
              <a:rPr lang="vi-VN"/>
              <a:t>- switch(x) { case 1: ...; break; default: ...; }</a:t>
            </a:r>
          </a:p>
          <a:p>
            <a:r>
              <a:rPr lang="en-US"/>
              <a:t>🔹 </a:t>
            </a:r>
            <a:r>
              <a:rPr lang="vi-VN"/>
              <a:t>Ternary ?: viết ngắn gọn if-else:</a:t>
            </a:r>
          </a:p>
          <a:p>
            <a:r>
              <a:rPr lang="vi-VN"/>
              <a:t>- printf(x &gt; 0 ? "Duong" : "Am");</a:t>
            </a:r>
          </a:p>
          <a:p>
            <a:r>
              <a:rPr lang="en-US"/>
              <a:t>📌 </a:t>
            </a:r>
            <a:r>
              <a:rPr lang="vi-VN"/>
              <a:t>Lưu ý: luôn dùng break trong switch để tránh chạy tiếp (fall-through).</a:t>
            </a:r>
          </a:p>
        </p:txBody>
      </p:sp>
    </p:spTree>
    <p:extLst>
      <p:ext uri="{BB962C8B-B14F-4D97-AF65-F5344CB8AC3E}">
        <p14:creationId xmlns:p14="http://schemas.microsoft.com/office/powerpoint/2010/main" val="47427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F8D800-9EC5-B3EF-7886-E3D1D663D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65A831-9947-AD1E-52BB-14A707C3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4D7B0-5678-8841-3E5B-069EF0A6C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CDDC83-4B47-1091-38FD-E527E99B1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3E3CF-37AC-57B9-9EF7-5A681D492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8A90C-C9B2-EF60-789C-7A2E3FAC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vi-VN">
                <a:solidFill>
                  <a:schemeClr val="tx1">
                    <a:lumMod val="75000"/>
                    <a:lumOff val="25000"/>
                  </a:schemeClr>
                </a:solidFill>
              </a:rPr>
              <a:t>4. Các câu lệnh cơ bản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43B2-91BF-51FF-8BB2-875844A9D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462" y="2626840"/>
            <a:ext cx="5433827" cy="313177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🔹 </a:t>
            </a:r>
            <a:r>
              <a:rPr lang="vi-VN"/>
              <a:t>Vòng lặp: lặp code nhiều lần.</a:t>
            </a:r>
          </a:p>
          <a:p>
            <a:r>
              <a:rPr lang="vi-VN"/>
              <a:t>- for (i = 0; i &lt; 5; i++) {...}</a:t>
            </a:r>
          </a:p>
          <a:p>
            <a:r>
              <a:rPr lang="vi-VN"/>
              <a:t>- while (đk) {...}, do {...} while(đk);</a:t>
            </a:r>
          </a:p>
          <a:p>
            <a:r>
              <a:rPr lang="en-US"/>
              <a:t>🔹 </a:t>
            </a:r>
            <a:r>
              <a:rPr lang="vi-VN"/>
              <a:t>Câu lệnh nhảy:</a:t>
            </a:r>
          </a:p>
          <a:p>
            <a:r>
              <a:rPr lang="vi-VN"/>
              <a:t>- break: thoát vòng lặp/switch</a:t>
            </a:r>
          </a:p>
          <a:p>
            <a:r>
              <a:rPr lang="vi-VN"/>
              <a:t>- continue: bỏ lượt hiện tại</a:t>
            </a:r>
          </a:p>
          <a:p>
            <a:r>
              <a:rPr lang="vi-VN"/>
              <a:t>- return: thoát hàm</a:t>
            </a:r>
          </a:p>
          <a:p>
            <a:r>
              <a:rPr lang="en-US"/>
              <a:t>🧠 </a:t>
            </a:r>
            <a:r>
              <a:rPr lang="vi-VN"/>
              <a:t>Ứng dụng:</a:t>
            </a:r>
          </a:p>
          <a:p>
            <a:r>
              <a:rPr lang="vi-VN"/>
              <a:t>- switch: tạo menu, xử lý lựa chọn.</a:t>
            </a:r>
          </a:p>
          <a:p>
            <a:r>
              <a:rPr lang="vi-VN"/>
              <a:t>- if-else: phân loại điểm, xác minh điều kiện.</a:t>
            </a:r>
          </a:p>
        </p:txBody>
      </p:sp>
    </p:spTree>
    <p:extLst>
      <p:ext uri="{BB962C8B-B14F-4D97-AF65-F5344CB8AC3E}">
        <p14:creationId xmlns:p14="http://schemas.microsoft.com/office/powerpoint/2010/main" val="403938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5. Hàm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462" y="2626840"/>
            <a:ext cx="5433827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🔸 </a:t>
            </a:r>
            <a:r>
              <a:rPr lang="vi-VN">
                <a:solidFill>
                  <a:schemeClr val="tx1">
                    <a:lumMod val="75000"/>
                    <a:lumOff val="25000"/>
                  </a:schemeClr>
                </a:solidFill>
              </a:rPr>
              <a:t>Hàm là khối code thực hiện nhiệm vụ cụ thể, có thể gọi lại nhiều lần.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🔹 </a:t>
            </a:r>
            <a:r>
              <a:rPr lang="vi-VN">
                <a:solidFill>
                  <a:schemeClr val="tx1">
                    <a:lumMod val="75000"/>
                    <a:lumOff val="25000"/>
                  </a:schemeClr>
                </a:solidFill>
              </a:rPr>
              <a:t>Giúp chia nhỏ chương trình, dễ bảo trì.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🔹 </a:t>
            </a:r>
            <a:r>
              <a:rPr lang="vi-VN">
                <a:solidFill>
                  <a:schemeClr val="tx1">
                    <a:lumMod val="75000"/>
                    <a:lumOff val="25000"/>
                  </a:schemeClr>
                </a:solidFill>
              </a:rPr>
              <a:t>Cấu trúc hàm:</a:t>
            </a:r>
          </a:p>
          <a:p>
            <a:r>
              <a:rPr lang="vi-VN">
                <a:solidFill>
                  <a:schemeClr val="tx1">
                    <a:lumMod val="75000"/>
                    <a:lumOff val="25000"/>
                  </a:schemeClr>
                </a:solidFill>
              </a:rPr>
              <a:t>- &lt;kiểu_trả_về&gt; &lt;tên_hàm&gt;(&lt;tham_số&gt;) { ... return giá_trị; }</a:t>
            </a:r>
          </a:p>
          <a:p>
            <a:r>
              <a:rPr lang="vi-VN">
                <a:solidFill>
                  <a:schemeClr val="tx1">
                    <a:lumMod val="75000"/>
                    <a:lumOff val="25000"/>
                  </a:schemeClr>
                </a:solidFill>
              </a:rPr>
              <a:t>- Ví dụ: int tinhTong(int a, int b) { return a + b;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DB9EB6-FD88-5D96-D0F5-7DF302B41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9BF83-312F-E635-8ED4-1DD6D6ED6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3E8252-801B-C29F-0222-7A774B5E7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B4F4D-DBDF-7744-C1B5-6D5AA5A0B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EACDF-C657-84C1-A599-73D3C0ED8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21720-2675-8FA4-0A72-5D5C2477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5. Hàm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50D2-9A76-2E98-5E62-5A546D73D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462" y="2626840"/>
            <a:ext cx="5433827" cy="3131777"/>
          </a:xfrm>
        </p:spPr>
        <p:txBody>
          <a:bodyPr>
            <a:normAutofit/>
          </a:bodyPr>
          <a:lstStyle/>
          <a:p>
            <a:r>
              <a:rPr lang="en-US"/>
              <a:t>🔹 Gọi hàm: dùng tên_hàm(tham_số);</a:t>
            </a:r>
          </a:p>
          <a:p>
            <a:r>
              <a:rPr lang="en-US"/>
              <a:t>- Ví dụ: tinhTong(3, 5);</a:t>
            </a:r>
          </a:p>
          <a:p>
            <a:r>
              <a:rPr lang="en-US"/>
              <a:t>🔹 Hàm không trả về (void):</a:t>
            </a:r>
          </a:p>
          <a:p>
            <a:r>
              <a:rPr lang="en-US"/>
              <a:t>- void inChao(char ten[]) { printf(...); }</a:t>
            </a:r>
          </a:p>
          <a:p>
            <a:r>
              <a:rPr lang="en-US"/>
              <a:t>🔹 Tham số truyền trị:</a:t>
            </a:r>
          </a:p>
          <a:p>
            <a:r>
              <a:rPr lang="en-US"/>
              <a:t>- Biến truyền vào không bị thay đổi sau khi hàm chạy.</a:t>
            </a:r>
          </a:p>
        </p:txBody>
      </p:sp>
    </p:spTree>
    <p:extLst>
      <p:ext uri="{BB962C8B-B14F-4D97-AF65-F5344CB8AC3E}">
        <p14:creationId xmlns:p14="http://schemas.microsoft.com/office/powerpoint/2010/main" val="3656242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32326-C4D5-3E1A-EDF9-EC401F360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E1ACA4-5B00-4BC0-859D-C54E93777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88A53-094D-75C0-E192-A92D4A1C5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B9EDC0-0FDB-F6A4-57F7-207D74C2A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F2965C-F569-8C23-767C-12E3708D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EC64A-CAB3-E7ED-3486-A0073ECF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5. Hàm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EF55-7922-5518-6108-F82F6FD6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462" y="2626840"/>
            <a:ext cx="5433827" cy="313177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🔹 </a:t>
            </a:r>
            <a:r>
              <a:rPr lang="vi-VN"/>
              <a:t>Biến cục bộ: khai báo trong hàm, chỉ dùng trong hàm.</a:t>
            </a:r>
          </a:p>
          <a:p>
            <a:r>
              <a:rPr lang="en-US"/>
              <a:t>🔹 </a:t>
            </a:r>
            <a:r>
              <a:rPr lang="vi-VN"/>
              <a:t>Biến toàn cục: khai báo ngoài hàm, dùng toàn chương trình.</a:t>
            </a:r>
          </a:p>
          <a:p>
            <a:r>
              <a:rPr lang="en-US"/>
              <a:t>🧠 </a:t>
            </a:r>
            <a:r>
              <a:rPr lang="vi-VN"/>
              <a:t>Ứng dụng:</a:t>
            </a:r>
          </a:p>
          <a:p>
            <a:r>
              <a:rPr lang="vi-VN"/>
              <a:t>- Hàm tính diện tích, kiểm tra số hợp lệ, xử lý dữ liệu.</a:t>
            </a:r>
          </a:p>
          <a:p>
            <a:r>
              <a:rPr lang="en-US"/>
              <a:t>💡 </a:t>
            </a:r>
            <a:r>
              <a:rPr lang="vi-VN"/>
              <a:t>Lưu ý:</a:t>
            </a:r>
          </a:p>
          <a:p>
            <a:r>
              <a:rPr lang="vi-VN"/>
              <a:t>- Khai báo prototype trước main nếu định nghĩa sau.</a:t>
            </a:r>
          </a:p>
          <a:p>
            <a:r>
              <a:rPr lang="vi-VN"/>
              <a:t>- Đặt tên rõ ràng, tránh lạm dụng biến toàn cục.</a:t>
            </a:r>
          </a:p>
          <a:p>
            <a:r>
              <a:rPr lang="vi-VN"/>
              <a:t>- Hàm nên ngắn gọn, rõ mục đích.</a:t>
            </a:r>
          </a:p>
        </p:txBody>
      </p:sp>
    </p:spTree>
    <p:extLst>
      <p:ext uri="{BB962C8B-B14F-4D97-AF65-F5344CB8AC3E}">
        <p14:creationId xmlns:p14="http://schemas.microsoft.com/office/powerpoint/2010/main" val="95362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3C6CB9-463E-E46E-06F4-2EE65E82C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ECC1B7-ED6A-1A13-CD31-293837BAB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EC4FC-7394-D7AD-BC32-593D56E9B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414528-6084-FBD1-02F3-CD20F506D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4CAEDB-10B1-E994-196C-186FF961D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1AED1-0E41-E99B-E757-BC216540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6. Thuật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976D-829A-56EC-4693-1DC3D281B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462" y="2626840"/>
            <a:ext cx="5433827" cy="3131777"/>
          </a:xfrm>
        </p:spPr>
        <p:txBody>
          <a:bodyPr>
            <a:normAutofit/>
          </a:bodyPr>
          <a:lstStyle/>
          <a:p>
            <a:r>
              <a:rPr lang="en-US"/>
              <a:t>🔸 </a:t>
            </a:r>
            <a:r>
              <a:rPr lang="vi-VN"/>
              <a:t>Thuật toán = tập hợp các bước giải quyết vấn đề.</a:t>
            </a:r>
          </a:p>
          <a:p>
            <a:r>
              <a:rPr lang="en-US"/>
              <a:t>🔹 </a:t>
            </a:r>
            <a:r>
              <a:rPr lang="vi-VN"/>
              <a:t>Đặc điểm: xác định, hữu hạn, hiệu quả.</a:t>
            </a:r>
          </a:p>
          <a:p>
            <a:r>
              <a:rPr lang="en-US"/>
              <a:t>🧠 </a:t>
            </a:r>
            <a:r>
              <a:rPr lang="vi-VN"/>
              <a:t>Vai trò:</a:t>
            </a:r>
          </a:p>
          <a:p>
            <a:r>
              <a:rPr lang="vi-VN"/>
              <a:t>- Giải quyết bài toán trong lập trình C.</a:t>
            </a:r>
          </a:p>
          <a:p>
            <a:r>
              <a:rPr lang="vi-VN"/>
              <a:t>- Tối ưu hóa thời gian, bộ nhớ.</a:t>
            </a:r>
          </a:p>
          <a:p>
            <a:r>
              <a:rPr lang="vi-VN"/>
              <a:t>- Tái sử dụng trong nhiều chương trình.</a:t>
            </a:r>
          </a:p>
          <a:p>
            <a:r>
              <a:rPr lang="en-US"/>
              <a:t>📌 </a:t>
            </a:r>
            <a:r>
              <a:rPr lang="vi-VN"/>
              <a:t>Ví dụ: tìm kiếm tên, sắp xếp điểm số.</a:t>
            </a:r>
          </a:p>
        </p:txBody>
      </p:sp>
    </p:spTree>
    <p:extLst>
      <p:ext uri="{BB962C8B-B14F-4D97-AF65-F5344CB8AC3E}">
        <p14:creationId xmlns:p14="http://schemas.microsoft.com/office/powerpoint/2010/main" val="806780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0356B5-6F28-3DE5-E959-72587DDB0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65B9B7-424A-B9BF-A13E-4E8D963AD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24FF67-0700-7C6F-28C3-A7557E735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D9A348-DA52-B8EC-0FD9-54C46B2F5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C356DE-F2E4-4BFE-4335-92E97D5D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E49AE-A4A7-C1B8-6471-652E36CE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6. Thuật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87F4-8210-8E13-F6DC-0EEA6A73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462" y="2626840"/>
            <a:ext cx="5433827" cy="3131777"/>
          </a:xfrm>
        </p:spPr>
        <p:txBody>
          <a:bodyPr>
            <a:normAutofit/>
          </a:bodyPr>
          <a:lstStyle/>
          <a:p>
            <a:r>
              <a:rPr lang="en-US"/>
              <a:t>🔸 </a:t>
            </a:r>
            <a:r>
              <a:rPr lang="vi-VN"/>
              <a:t>Thuật toán = tập hợp các bước giải quyết vấn đề.</a:t>
            </a:r>
          </a:p>
          <a:p>
            <a:r>
              <a:rPr lang="en-US"/>
              <a:t>🔹 </a:t>
            </a:r>
            <a:r>
              <a:rPr lang="vi-VN"/>
              <a:t>Đặc điểm: xác định, hữu hạn, hiệu quả.</a:t>
            </a:r>
          </a:p>
          <a:p>
            <a:r>
              <a:rPr lang="en-US"/>
              <a:t>🧠 </a:t>
            </a:r>
            <a:r>
              <a:rPr lang="vi-VN"/>
              <a:t>Vai trò:</a:t>
            </a:r>
          </a:p>
          <a:p>
            <a:r>
              <a:rPr lang="vi-VN"/>
              <a:t>- Giải quyết bài toán trong lập trình C.</a:t>
            </a:r>
          </a:p>
          <a:p>
            <a:r>
              <a:rPr lang="vi-VN"/>
              <a:t>- Tối ưu hóa thời gian, bộ nhớ.</a:t>
            </a:r>
          </a:p>
          <a:p>
            <a:r>
              <a:rPr lang="vi-VN"/>
              <a:t>- Tái sử dụng trong nhiều chương trình.</a:t>
            </a:r>
          </a:p>
          <a:p>
            <a:r>
              <a:rPr lang="en-US"/>
              <a:t>📌 </a:t>
            </a:r>
            <a:r>
              <a:rPr lang="vi-VN"/>
              <a:t>Ví dụ: tìm kiếm tên, sắp xếp điểm số.</a:t>
            </a:r>
          </a:p>
        </p:txBody>
      </p:sp>
    </p:spTree>
    <p:extLst>
      <p:ext uri="{BB962C8B-B14F-4D97-AF65-F5344CB8AC3E}">
        <p14:creationId xmlns:p14="http://schemas.microsoft.com/office/powerpoint/2010/main" val="254616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65E058-0567-D5A8-39EC-D1A6679CA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EC66002-92CC-05CA-DAC7-437BC2DAF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49C0F3-3EB4-B305-3DA0-D3CB49499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2FAA36-17F4-1333-FE12-9EE4D15B1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3FA72-57AF-54FD-9061-DCBDF38E1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EA191-9385-95DF-6EC8-1EAC27A6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6. Thuật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1271-69B1-D932-BF9B-41521507E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462" y="2626840"/>
            <a:ext cx="5433827" cy="3131777"/>
          </a:xfrm>
        </p:spPr>
        <p:txBody>
          <a:bodyPr>
            <a:normAutofit lnSpcReduction="10000"/>
          </a:bodyPr>
          <a:lstStyle/>
          <a:p>
            <a:r>
              <a:rPr lang="en-US"/>
              <a:t>🔹 </a:t>
            </a:r>
            <a:r>
              <a:rPr lang="vi-VN"/>
              <a:t>Tìm kiếm tuyến tính (Linear Search):</a:t>
            </a:r>
          </a:p>
          <a:p>
            <a:r>
              <a:rPr lang="vi-VN"/>
              <a:t>- Duyệt từng phần tử trong mảng, so sánh với giá trị cần tìm.</a:t>
            </a:r>
          </a:p>
          <a:p>
            <a:r>
              <a:rPr lang="vi-VN"/>
              <a:t>- Đơn giản, phù hợp mảng nhỏ.</a:t>
            </a:r>
          </a:p>
          <a:p>
            <a:r>
              <a:rPr lang="en-US"/>
              <a:t>🔹 </a:t>
            </a:r>
            <a:r>
              <a:rPr lang="vi-VN"/>
              <a:t>Sắp xếp nổi bọt (Bubble Sort):</a:t>
            </a:r>
          </a:p>
          <a:p>
            <a:r>
              <a:rPr lang="vi-VN"/>
              <a:t>- So sánh từng cặp phần tử, hoán đổi nếu sai thứ tự.</a:t>
            </a:r>
          </a:p>
          <a:p>
            <a:r>
              <a:rPr lang="vi-VN"/>
              <a:t>- Dễ viết, nhưng chậm với mảng lớn (O(n²)).</a:t>
            </a:r>
          </a:p>
        </p:txBody>
      </p:sp>
    </p:spTree>
    <p:extLst>
      <p:ext uri="{BB962C8B-B14F-4D97-AF65-F5344CB8AC3E}">
        <p14:creationId xmlns:p14="http://schemas.microsoft.com/office/powerpoint/2010/main" val="402031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C2657A-15BA-56BD-7FB6-85DD555A4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A2A237-177C-902E-6D6E-8D9585200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959D9E-0699-8319-898E-38629CDDF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D019F9-5AAA-2FB3-CCF3-DFBE8A26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E2A15A-0151-E091-6F99-71BF7192F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F2A71-7756-ABFB-D338-422D0F3E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6. Thuật toán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1320-91E3-AA36-0714-DD3A095C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462" y="2626840"/>
            <a:ext cx="5433827" cy="3131777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🧠 </a:t>
            </a:r>
            <a:r>
              <a:rPr lang="vi-VN"/>
              <a:t>Ứng dụng thực tế:</a:t>
            </a:r>
          </a:p>
          <a:p>
            <a:r>
              <a:rPr lang="vi-VN"/>
              <a:t>- Tìm kiếm sản phẩm, xếp loại học sinh, tối ưu hóa dữ liệu.</a:t>
            </a:r>
          </a:p>
          <a:p>
            <a:r>
              <a:rPr lang="en-US"/>
              <a:t>📌 </a:t>
            </a:r>
            <a:r>
              <a:rPr lang="vi-VN"/>
              <a:t>Lưu ý khi viết thuật toán:</a:t>
            </a:r>
          </a:p>
          <a:p>
            <a:r>
              <a:rPr lang="vi-VN"/>
              <a:t>- Giải đúng bài toán, tối ưu tài nguyên.</a:t>
            </a:r>
          </a:p>
          <a:p>
            <a:r>
              <a:rPr lang="vi-VN"/>
              <a:t>- Xử lý đầu vào sai, ghi chú rõ ràng.</a:t>
            </a:r>
          </a:p>
          <a:p>
            <a:r>
              <a:rPr lang="en-US"/>
              <a:t>💡 </a:t>
            </a:r>
            <a:r>
              <a:rPr lang="vi-VN"/>
              <a:t>Lời khuyên:</a:t>
            </a:r>
          </a:p>
          <a:p>
            <a:r>
              <a:rPr lang="vi-VN"/>
              <a:t>- Thực hành: tìm kiếm nhị phân, sắp xếp chọn.</a:t>
            </a:r>
          </a:p>
          <a:p>
            <a:r>
              <a:rPr lang="vi-VN"/>
              <a:t>- Tìm hiểu độ phức tạp (O(n), O(n²), O(log n))</a:t>
            </a:r>
          </a:p>
        </p:txBody>
      </p:sp>
    </p:spTree>
    <p:extLst>
      <p:ext uri="{BB962C8B-B14F-4D97-AF65-F5344CB8AC3E}">
        <p14:creationId xmlns:p14="http://schemas.microsoft.com/office/powerpoint/2010/main" val="2365839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F8FCA-921F-2DDC-29C7-6570442D2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C56076-5A49-22FA-1547-C088BD839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F4341-C52D-B2FE-F590-C84C92ACF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3D3CC0-A8FA-092D-7B40-E79C0D7C4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28410A-6BC7-0C78-9916-D022AA113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9A8D6-B81D-CEAD-6731-EF2066F5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6. Tổng kết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F03E-0028-7048-8C71-A025F2881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462" y="2626840"/>
            <a:ext cx="5433827" cy="3131777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🧠 </a:t>
            </a:r>
            <a:r>
              <a:rPr lang="vi-VN"/>
              <a:t>Ứng dụng thực tế:</a:t>
            </a:r>
          </a:p>
          <a:p>
            <a:r>
              <a:rPr lang="vi-VN"/>
              <a:t>- Tìm kiếm sản phẩm, xếp loại học sinh, tối ưu hóa dữ liệu.</a:t>
            </a:r>
          </a:p>
          <a:p>
            <a:r>
              <a:rPr lang="en-US"/>
              <a:t>📌 </a:t>
            </a:r>
            <a:r>
              <a:rPr lang="vi-VN"/>
              <a:t>Lưu ý khi viết thuật toán:</a:t>
            </a:r>
          </a:p>
          <a:p>
            <a:r>
              <a:rPr lang="vi-VN"/>
              <a:t>- Giải đúng bài toán, tối ưu tài nguyên.</a:t>
            </a:r>
          </a:p>
          <a:p>
            <a:r>
              <a:rPr lang="vi-VN"/>
              <a:t>- Xử lý đầu vào sai, ghi chú rõ ràng.</a:t>
            </a:r>
          </a:p>
          <a:p>
            <a:r>
              <a:rPr lang="en-US"/>
              <a:t>💡 </a:t>
            </a:r>
            <a:r>
              <a:rPr lang="vi-VN"/>
              <a:t>Lời khuyên:</a:t>
            </a:r>
          </a:p>
          <a:p>
            <a:r>
              <a:rPr lang="vi-VN"/>
              <a:t>- Thực hành: tìm kiếm nhị phân, sắp xếp chọn.</a:t>
            </a:r>
          </a:p>
          <a:p>
            <a:r>
              <a:rPr lang="vi-VN"/>
              <a:t>- Tìm hiểu độ phức tạp (O(n), O(n²), O(log n))</a:t>
            </a:r>
          </a:p>
        </p:txBody>
      </p:sp>
    </p:spTree>
    <p:extLst>
      <p:ext uri="{BB962C8B-B14F-4D97-AF65-F5344CB8AC3E}">
        <p14:creationId xmlns:p14="http://schemas.microsoft.com/office/powerpoint/2010/main" val="330869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en-US" sz="5200" b="1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462" y="2626840"/>
            <a:ext cx="5794973" cy="3349950"/>
          </a:xfrm>
        </p:spPr>
        <p:txBody>
          <a:bodyPr>
            <a:noAutofit/>
          </a:bodyPr>
          <a:lstStyle/>
          <a:p>
            <a:r>
              <a:rPr lang="vi-VN" sz="2000">
                <a:solidFill>
                  <a:schemeClr val="tx1">
                    <a:lumMod val="75000"/>
                    <a:lumOff val="25000"/>
                  </a:schemeClr>
                </a:solidFill>
                <a:latin typeface="Verdana (Body)"/>
              </a:rPr>
              <a:t>1. Lập trình là gì?</a:t>
            </a:r>
          </a:p>
          <a:p>
            <a:r>
              <a:rPr lang="vi-VN" sz="2000">
                <a:solidFill>
                  <a:schemeClr val="tx1">
                    <a:lumMod val="75000"/>
                    <a:lumOff val="25000"/>
                  </a:schemeClr>
                </a:solidFill>
                <a:latin typeface="Verdana (Body)"/>
              </a:rPr>
              <a:t>2. Các thành phần của một chương trình</a:t>
            </a:r>
          </a:p>
          <a:p>
            <a:r>
              <a:rPr lang="vi-VN" sz="2000">
                <a:solidFill>
                  <a:schemeClr val="tx1">
                    <a:lumMod val="75000"/>
                    <a:lumOff val="25000"/>
                  </a:schemeClr>
                </a:solidFill>
                <a:latin typeface="Verdana (Body)"/>
              </a:rPr>
              <a:t>3. Biến trong lập trình</a:t>
            </a:r>
          </a:p>
          <a:p>
            <a:r>
              <a:rPr lang="vi-VN" sz="2000">
                <a:solidFill>
                  <a:schemeClr val="tx1">
                    <a:lumMod val="75000"/>
                    <a:lumOff val="25000"/>
                  </a:schemeClr>
                </a:solidFill>
                <a:latin typeface="Verdana (Body)"/>
              </a:rPr>
              <a:t>4. Các câu lệnh cơ bản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Verdana (Body)"/>
            </a:endParaRP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Verdana (Body)"/>
              </a:rPr>
              <a:t>5. Hàm</a:t>
            </a:r>
            <a:endParaRPr lang="vi-VN" sz="2000">
              <a:solidFill>
                <a:schemeClr val="tx1">
                  <a:lumMod val="75000"/>
                  <a:lumOff val="25000"/>
                </a:schemeClr>
              </a:solidFill>
              <a:latin typeface="Verdana (Body)"/>
            </a:endParaRP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Verdana (Body)"/>
              </a:rPr>
              <a:t>6</a:t>
            </a:r>
            <a:r>
              <a:rPr lang="vi-VN" sz="2000">
                <a:solidFill>
                  <a:schemeClr val="tx1">
                    <a:lumMod val="75000"/>
                    <a:lumOff val="25000"/>
                  </a:schemeClr>
                </a:solidFill>
                <a:latin typeface="Verdana (Body)"/>
              </a:rPr>
              <a:t>. Thuật toán</a:t>
            </a: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Verdana (Body)"/>
            </a:endParaRPr>
          </a:p>
          <a:p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Verdana (Body)"/>
              </a:rPr>
              <a:t>7. Tổng kết</a:t>
            </a:r>
            <a:endParaRPr lang="vi-VN" sz="2000">
              <a:solidFill>
                <a:schemeClr val="tx1">
                  <a:lumMod val="75000"/>
                  <a:lumOff val="25000"/>
                </a:schemeClr>
              </a:solidFill>
              <a:latin typeface="Verdana (Body)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2F73EB-B46F-4F77-B3DC-7C374906F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DB10B3-CF45-4294-8994-0E8AD1FC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902" y="1267730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45417F-1D1B-48A7-B4DA-BAD73B02C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850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CF9D9F-1672-4D0C-934E-CD9EE1BE5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58C702-CA14-4264-B8FC-A5120F75D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50855" y="1267730"/>
            <a:ext cx="1567331" cy="645295"/>
            <a:chOff x="5318306" y="1386268"/>
            <a:chExt cx="1567331" cy="6452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21A72C-7343-4A22-8700-696C5860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44A4DC-7861-4DCC-9931-5A075855D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6C316F-BFB5-424F-A951-E962A3B74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995F625-BE4F-4433-8290-5DF0E858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102662-1FA4-4C7A-B144-19699DF43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5E224A-5F26-423E-949C-07A720F39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81" y="610955"/>
            <a:ext cx="8195838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F1DA18-4CA4-40CF-9ACA-105D837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89" y="777240"/>
            <a:ext cx="7948422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4A162-7371-F60F-7BE4-9922731E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153" y="1887795"/>
            <a:ext cx="7254980" cy="2733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7200" cap="all" spc="-100"/>
              <a:t>Thank you </a:t>
            </a:r>
            <a:br>
              <a:rPr lang="en-US" sz="7200" cap="all" spc="-100"/>
            </a:br>
            <a:r>
              <a:rPr lang="en-US" sz="2700" cap="all" spc="-100"/>
              <a:t>for your attention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6D1B74-744B-4231-97DB-86B4C9C5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1910" y="610955"/>
            <a:ext cx="144018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C98C72-9EDD-4426-B45A-84E06A7CD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7635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887186-EE44-4AD3-BEFE-3478B453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6365" y="61144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EECC4E-F1C0-4C09-A7FD-4D623DACC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37635" y="1244380"/>
            <a:ext cx="126873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22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81" y="610955"/>
            <a:ext cx="8195838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89" y="777240"/>
            <a:ext cx="7948422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26" y="1420706"/>
            <a:ext cx="2599905" cy="4016587"/>
          </a:xfrm>
        </p:spPr>
        <p:txBody>
          <a:bodyPr>
            <a:normAutofit/>
          </a:bodyPr>
          <a:lstStyle/>
          <a:p>
            <a:r>
              <a:rPr lang="fr-FR" sz="310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1. Lập trình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389" y="1420706"/>
            <a:ext cx="4136068" cy="4016587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🔸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là viết chỉ thị để máy tính thực hiện công việc.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Dùng ngôn ngữ lập trình như C, Python, Java.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🧠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thực tế: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- Viết phần mềm, game, trang web, trí tuệ nhân tạo.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- Ví dụ: Tạo ứng dụng như TikTok, Zalo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lập trình điều khiển Robot, AI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429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EA05-AD42-442F-B6C6-CB9FC2894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81" y="610955"/>
            <a:ext cx="8195838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89" y="777240"/>
            <a:ext cx="7948422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26" y="1420706"/>
            <a:ext cx="2599905" cy="4016587"/>
          </a:xfrm>
        </p:spPr>
        <p:txBody>
          <a:bodyPr>
            <a:normAutofit/>
          </a:bodyPr>
          <a:lstStyle/>
          <a:p>
            <a:r>
              <a:rPr lang="vi-VN" sz="3100"/>
              <a:t>2. Các thành phần của một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0389" y="1420706"/>
            <a:ext cx="4136068" cy="4016587"/>
          </a:xfrm>
        </p:spPr>
        <p:txBody>
          <a:bodyPr anchor="ctr">
            <a:normAutofit/>
          </a:bodyPr>
          <a:lstStyle/>
          <a:p>
            <a:r>
              <a:rPr lang="en-US"/>
              <a:t>🔸 </a:t>
            </a:r>
            <a:r>
              <a:rPr lang="vi-VN"/>
              <a:t>Chương trình C gồm: chỉ thị tiền xử lý, hàm main, biến, câu lệnh, chú thích.</a:t>
            </a:r>
          </a:p>
          <a:p>
            <a:r>
              <a:rPr lang="en-US"/>
              <a:t>🔹 </a:t>
            </a:r>
            <a:r>
              <a:rPr lang="vi-VN"/>
              <a:t>Chỉ thị tiền xử lý: dùng #, xử lý trước khi biên dịch.</a:t>
            </a:r>
          </a:p>
          <a:p>
            <a:r>
              <a:rPr lang="vi-VN"/>
              <a:t>- Ví dụ: #include &lt;stdio.h&gt;, #define MAX 100</a:t>
            </a:r>
          </a:p>
          <a:p>
            <a:r>
              <a:rPr lang="en-US"/>
              <a:t>🔹 </a:t>
            </a:r>
            <a:r>
              <a:rPr lang="vi-VN"/>
              <a:t>Hàm main: nơi chương trình bắt đầu chạy.</a:t>
            </a:r>
          </a:p>
          <a:p>
            <a:r>
              <a:rPr lang="vi-VN"/>
              <a:t>- Cú pháp: int main() { ... return 0; }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429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hade val="92000"/>
                <a:satMod val="160000"/>
              </a:schemeClr>
            </a:gs>
            <a:gs pos="77000">
              <a:schemeClr val="bg2">
                <a:tint val="100000"/>
                <a:shade val="73000"/>
                <a:satMod val="155000"/>
              </a:schemeClr>
            </a:gs>
            <a:gs pos="100000">
              <a:schemeClr val="bg2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433126-C651-CB52-D0D5-C35840DBC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87FD05-A839-6267-D46F-DFBEFC84A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914D3C-012D-892C-8291-C638F9FB9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50E915-52AA-48D2-A4ED-E9F45EE22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081" y="610955"/>
            <a:ext cx="8195838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685A0-C2F5-BD0D-865D-1583B18C5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89" y="777240"/>
            <a:ext cx="7948422" cy="5303520"/>
          </a:xfrm>
          <a:prstGeom prst="rect">
            <a:avLst/>
          </a:prstGeom>
          <a:solidFill>
            <a:schemeClr val="bg1"/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EDCBB-3763-12D4-E5E1-94898E61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626" y="1420706"/>
            <a:ext cx="2599905" cy="4016587"/>
          </a:xfrm>
        </p:spPr>
        <p:txBody>
          <a:bodyPr>
            <a:normAutofit/>
          </a:bodyPr>
          <a:lstStyle/>
          <a:p>
            <a:r>
              <a:rPr lang="vi-VN" sz="3100"/>
              <a:t>2. Các thành phần của một chương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AC0B7-C867-13B6-9D54-CCC4DAF1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389" y="1420706"/>
            <a:ext cx="4136068" cy="4016587"/>
          </a:xfrm>
        </p:spPr>
        <p:txBody>
          <a:bodyPr anchor="ctr">
            <a:normAutofit/>
          </a:bodyPr>
          <a:lstStyle/>
          <a:p>
            <a:r>
              <a:rPr lang="en-US"/>
              <a:t>🔹 </a:t>
            </a:r>
            <a:r>
              <a:rPr lang="vi-VN"/>
              <a:t>Biến: lưu trữ dữ liệu – int, float, char...</a:t>
            </a:r>
          </a:p>
          <a:p>
            <a:r>
              <a:rPr lang="vi-VN"/>
              <a:t>- Ví dụ: int tuoi = 25; float diem = 8.5;</a:t>
            </a:r>
          </a:p>
          <a:p>
            <a:r>
              <a:rPr lang="en-US"/>
              <a:t>🔹 </a:t>
            </a:r>
            <a:r>
              <a:rPr lang="vi-VN"/>
              <a:t>Câu lệnh: hành động như nhập, xuất, điều kiện.</a:t>
            </a:r>
          </a:p>
          <a:p>
            <a:r>
              <a:rPr lang="vi-VN"/>
              <a:t>- printf, scanf, if, for, while...</a:t>
            </a:r>
          </a:p>
          <a:p>
            <a:r>
              <a:rPr lang="en-US"/>
              <a:t>🔹 </a:t>
            </a:r>
            <a:r>
              <a:rPr lang="vi-VN"/>
              <a:t>Chú thích: giải thích mã, không chạy.</a:t>
            </a:r>
          </a:p>
          <a:p>
            <a:r>
              <a:rPr lang="vi-VN"/>
              <a:t>- // chú thích 1 dòng, /* nhiều dòng */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8B8A41-2F05-3273-2949-45879BDA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429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02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3. Biến trong lập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462" y="2626840"/>
            <a:ext cx="5433827" cy="3131777"/>
          </a:xfrm>
        </p:spPr>
        <p:txBody>
          <a:bodyPr>
            <a:normAutofit/>
          </a:bodyPr>
          <a:lstStyle/>
          <a:p>
            <a:r>
              <a:rPr lang="en-US"/>
              <a:t>🔸 </a:t>
            </a:r>
            <a:r>
              <a:rPr lang="vi-VN"/>
              <a:t>Biến là vùng nhớ dùng để lưu trữ dữ liệu trong chương trình.</a:t>
            </a:r>
          </a:p>
          <a:p>
            <a:r>
              <a:rPr lang="en-US"/>
              <a:t>🔹 </a:t>
            </a:r>
            <a:r>
              <a:rPr lang="vi-VN"/>
              <a:t>Gồm: tên, kiểu dữ liệu, và giá trị.</a:t>
            </a:r>
          </a:p>
          <a:p>
            <a:r>
              <a:rPr lang="en-US"/>
              <a:t>📌 </a:t>
            </a:r>
            <a:r>
              <a:rPr lang="vi-VN"/>
              <a:t>Kiểu dữ liệu phổ biến:</a:t>
            </a:r>
          </a:p>
          <a:p>
            <a:r>
              <a:rPr lang="vi-VN"/>
              <a:t>- int: số nguyên | float: số thực | char: ký tự</a:t>
            </a:r>
          </a:p>
          <a:p>
            <a:r>
              <a:rPr lang="vi-VN"/>
              <a:t>- Ví dụ: int tuoi = 25; float diem = 8.5; char kyTu = 'A';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726E79-F4BF-0B37-E48C-ABDD25FD7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8A3113-5DAA-B8ED-12C2-E9790F056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D9AB08-A906-F21C-FAC4-4301A75F9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BFC4AE-C1D0-A761-A51F-D01109B19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1D7EE5-3607-1CA5-CC3B-E0A93295F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C2CE5-8BF3-1C91-94A2-D519E3C4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3. Biến trong lập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6D15-4309-45F4-937E-320E44FA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462" y="2626840"/>
            <a:ext cx="5433827" cy="3131777"/>
          </a:xfrm>
        </p:spPr>
        <p:txBody>
          <a:bodyPr>
            <a:normAutofit fontScale="92500"/>
          </a:bodyPr>
          <a:lstStyle/>
          <a:p>
            <a:r>
              <a:rPr lang="en-US"/>
              <a:t>🔹 </a:t>
            </a:r>
            <a:r>
              <a:rPr lang="vi-VN"/>
              <a:t>Khai báo biến: &lt;kiểu&gt; &lt;tên&gt; = &lt;giá trị&gt;;</a:t>
            </a:r>
          </a:p>
          <a:p>
            <a:r>
              <a:rPr lang="en-US"/>
              <a:t>🔹 </a:t>
            </a:r>
            <a:r>
              <a:rPr lang="vi-VN"/>
              <a:t>Gán và thay đổi giá trị dùng dấu =</a:t>
            </a:r>
          </a:p>
          <a:p>
            <a:r>
              <a:rPr lang="vi-VN"/>
              <a:t>- int x = 10; x = 20;</a:t>
            </a:r>
          </a:p>
          <a:p>
            <a:r>
              <a:rPr lang="en-US"/>
              <a:t>🔹 </a:t>
            </a:r>
            <a:r>
              <a:rPr lang="vi-VN"/>
              <a:t>Nhập/Xuất dữ liệu:</a:t>
            </a:r>
          </a:p>
          <a:p>
            <a:r>
              <a:rPr lang="vi-VN"/>
              <a:t>- scanf("%d", &amp;x); printf("%d", x);</a:t>
            </a:r>
          </a:p>
          <a:p>
            <a:r>
              <a:rPr lang="vi-VN"/>
              <a:t>⚠️ Lưu ý: dùng đúng định dạng: %d, %f, %c</a:t>
            </a:r>
          </a:p>
          <a:p>
            <a:r>
              <a:rPr lang="en-US"/>
              <a:t>💡 </a:t>
            </a:r>
            <a:r>
              <a:rPr lang="vi-VN"/>
              <a:t>Quy tắc tên biến: không dấu cách, không bắt đầu bằng số, phân biệt hoa-thường</a:t>
            </a:r>
          </a:p>
        </p:txBody>
      </p:sp>
    </p:spTree>
    <p:extLst>
      <p:ext uri="{BB962C8B-B14F-4D97-AF65-F5344CB8AC3E}">
        <p14:creationId xmlns:p14="http://schemas.microsoft.com/office/powerpoint/2010/main" val="135236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860FC4-13CC-7AD3-055E-2953ABF52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F370CC-1F73-A714-4975-4C929784C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5E829-EEE6-632C-75EE-C9C587859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C17B9E-3AE1-92A4-13C9-3EAF58093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98331C-1C34-CDE6-91AB-089133DAD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51ABC-2534-E385-FDE5-10BE0D86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3. Biến trong lập trình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A256-EF2C-2657-8A13-7621BF2E5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462" y="2626840"/>
            <a:ext cx="5433827" cy="3131777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🔹 </a:t>
            </a:r>
            <a:r>
              <a:rPr lang="vi-VN"/>
              <a:t>Phạm vi biến:</a:t>
            </a:r>
          </a:p>
          <a:p>
            <a:r>
              <a:rPr lang="vi-VN"/>
              <a:t>- Cục bộ: trong hàm | Toàn cục: ngoài hàm</a:t>
            </a:r>
          </a:p>
          <a:p>
            <a:r>
              <a:rPr lang="en-US"/>
              <a:t>🔹 </a:t>
            </a:r>
            <a:r>
              <a:rPr lang="vi-VN"/>
              <a:t>Thời gian sống:</a:t>
            </a:r>
          </a:p>
          <a:p>
            <a:r>
              <a:rPr lang="vi-VN"/>
              <a:t>- Cục bộ: hết khi thoát hàm | Toàn cục: đến hết chương trình</a:t>
            </a:r>
          </a:p>
          <a:p>
            <a:r>
              <a:rPr lang="en-US"/>
              <a:t>💡 </a:t>
            </a:r>
            <a:r>
              <a:rPr lang="vi-VN"/>
              <a:t>Lưu ý:</a:t>
            </a:r>
          </a:p>
          <a:p>
            <a:r>
              <a:rPr lang="vi-VN"/>
              <a:t>- Nên khởi tạo biến để tránh giá trị rác</a:t>
            </a:r>
          </a:p>
          <a:p>
            <a:r>
              <a:rPr lang="vi-VN"/>
              <a:t>- Dùng const nếu không thay đổi</a:t>
            </a:r>
          </a:p>
          <a:p>
            <a:r>
              <a:rPr lang="en-US"/>
              <a:t>🧪 </a:t>
            </a:r>
            <a:r>
              <a:rPr lang="vi-VN"/>
              <a:t>Ví dụ tổng hợp:</a:t>
            </a:r>
          </a:p>
          <a:p>
            <a:r>
              <a:rPr lang="vi-VN"/>
              <a:t>- Nhập và in kyTu, tuoi, diem</a:t>
            </a:r>
          </a:p>
        </p:txBody>
      </p:sp>
    </p:spTree>
    <p:extLst>
      <p:ext uri="{BB962C8B-B14F-4D97-AF65-F5344CB8AC3E}">
        <p14:creationId xmlns:p14="http://schemas.microsoft.com/office/powerpoint/2010/main" val="128493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9E310-C7C2-4F23-B466-4417C8ED3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A4F4A1-146B-4D29-852A-F6099667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C31FF5-F97E-4082-BFC5-A880DB9F3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00862" y="457200"/>
            <a:ext cx="6400235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5B4CE-42DE-4E9B-B800-B5B8142E6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29350" y="621793"/>
            <a:ext cx="6149085" cy="561441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3462" y="881210"/>
            <a:ext cx="5563443" cy="1517035"/>
          </a:xfrm>
        </p:spPr>
        <p:txBody>
          <a:bodyPr>
            <a:normAutofit/>
          </a:bodyPr>
          <a:lstStyle/>
          <a:p>
            <a:r>
              <a:rPr lang="vi-VN">
                <a:solidFill>
                  <a:schemeClr val="tx1">
                    <a:lumMod val="75000"/>
                    <a:lumOff val="25000"/>
                  </a:schemeClr>
                </a:solidFill>
              </a:rPr>
              <a:t>4. Các câu lệnh cơ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462" y="2626840"/>
            <a:ext cx="5433827" cy="3131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🔸 Câu lệnh điều kiện kiểm tra và xử lý theo điều kiện đúng/sai.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🔹 if: thực hiện khi điều kiện đúng.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 if (x &gt; 0) { printf("Duong"); }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🔹 if-else: xử lý thêm khi điều kiện sai.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 if (...) {...} else {...}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🔹 else if: kiểm tra nhiều điều kiện nối tiếp.</a:t>
            </a: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 if (...) {...} else if (...) {...} else {...}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63</TotalTime>
  <Words>1474</Words>
  <Application>Microsoft Office PowerPoint</Application>
  <PresentationFormat>On-screen Show (4:3)</PresentationFormat>
  <Paragraphs>142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Gothic</vt:lpstr>
      <vt:lpstr>Garamond</vt:lpstr>
      <vt:lpstr>Times New Roman</vt:lpstr>
      <vt:lpstr>Verdana (Body)</vt:lpstr>
      <vt:lpstr>Savon</vt:lpstr>
      <vt:lpstr>Nhập Môn Lập Trình C</vt:lpstr>
      <vt:lpstr>Agenda</vt:lpstr>
      <vt:lpstr>1. Lập trình là gì?</vt:lpstr>
      <vt:lpstr>2. Các thành phần của một chương trình</vt:lpstr>
      <vt:lpstr>2. Các thành phần của một chương trình</vt:lpstr>
      <vt:lpstr>3. Biến trong lập trình</vt:lpstr>
      <vt:lpstr>3. Biến trong lập trình</vt:lpstr>
      <vt:lpstr>3. Biến trong lập trình</vt:lpstr>
      <vt:lpstr>4. Các câu lệnh cơ bản</vt:lpstr>
      <vt:lpstr>4. Các câu lệnh cơ bản</vt:lpstr>
      <vt:lpstr>4. Các câu lệnh cơ bản</vt:lpstr>
      <vt:lpstr>5. Hàm</vt:lpstr>
      <vt:lpstr>5. Hàm</vt:lpstr>
      <vt:lpstr>5. Hàm</vt:lpstr>
      <vt:lpstr>6. Thuật toán</vt:lpstr>
      <vt:lpstr>6. Thuật toán</vt:lpstr>
      <vt:lpstr>6. Thuật toán</vt:lpstr>
      <vt:lpstr>6. Thuật toán</vt:lpstr>
      <vt:lpstr>6. Tổng kết</vt:lpstr>
      <vt:lpstr>Thank you  for your attention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Lê Hữu Vinh</cp:lastModifiedBy>
  <cp:revision>2</cp:revision>
  <dcterms:created xsi:type="dcterms:W3CDTF">2013-01-27T09:14:16Z</dcterms:created>
  <dcterms:modified xsi:type="dcterms:W3CDTF">2025-05-07T12:43:57Z</dcterms:modified>
  <cp:category/>
</cp:coreProperties>
</file>