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362" r:id="rId2"/>
    <p:sldId id="360" r:id="rId3"/>
    <p:sldId id="257" r:id="rId4"/>
    <p:sldId id="298" r:id="rId5"/>
    <p:sldId id="341" r:id="rId6"/>
    <p:sldId id="259" r:id="rId7"/>
    <p:sldId id="363" r:id="rId8"/>
    <p:sldId id="342" r:id="rId9"/>
    <p:sldId id="343" r:id="rId10"/>
    <p:sldId id="344" r:id="rId11"/>
    <p:sldId id="354" r:id="rId12"/>
    <p:sldId id="355" r:id="rId13"/>
    <p:sldId id="364" r:id="rId14"/>
    <p:sldId id="373" r:id="rId15"/>
    <p:sldId id="372" r:id="rId16"/>
    <p:sldId id="374" r:id="rId17"/>
    <p:sldId id="375" r:id="rId18"/>
    <p:sldId id="361" r:id="rId19"/>
    <p:sldId id="367" r:id="rId20"/>
    <p:sldId id="376" r:id="rId21"/>
    <p:sldId id="365" r:id="rId22"/>
    <p:sldId id="377" r:id="rId23"/>
    <p:sldId id="368" r:id="rId24"/>
    <p:sldId id="366" r:id="rId25"/>
    <p:sldId id="370" r:id="rId26"/>
    <p:sldId id="371" r:id="rId27"/>
    <p:sldId id="369" r:id="rId28"/>
    <p:sldId id="378" r:id="rId29"/>
    <p:sldId id="269" r:id="rId30"/>
    <p:sldId id="270" r:id="rId31"/>
  </p:sldIdLst>
  <p:sldSz cx="9144000" cy="6858000" type="screen4x3"/>
  <p:notesSz cx="7102475"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A1D"/>
    <a:srgbClr val="007033"/>
    <a:srgbClr val="0079A4"/>
    <a:srgbClr val="969696"/>
    <a:srgbClr val="1D208F"/>
    <a:srgbClr val="211E54"/>
    <a:srgbClr val="F4E59C"/>
    <a:srgbClr val="DDDDDD"/>
    <a:srgbClr val="B2B2B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4" autoAdjust="0"/>
    <p:restoredTop sz="81294" autoAdjust="0"/>
  </p:normalViewPr>
  <p:slideViewPr>
    <p:cSldViewPr>
      <p:cViewPr varScale="1">
        <p:scale>
          <a:sx n="67" d="100"/>
          <a:sy n="67" d="100"/>
        </p:scale>
        <p:origin x="148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en-SG"/>
          </a:p>
        </p:txBody>
      </p:sp>
      <p:sp>
        <p:nvSpPr>
          <p:cNvPr id="3" name="Date Placeholder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fld id="{85BBFBB4-376C-49F4-BD48-6EACFF373D05}" type="datetimeFigureOut">
              <a:rPr lang="en-US" smtClean="0"/>
              <a:pPr/>
              <a:t>03-Jun-19</a:t>
            </a:fld>
            <a:endParaRPr lang="en-SG"/>
          </a:p>
        </p:txBody>
      </p:sp>
      <p:sp>
        <p:nvSpPr>
          <p:cNvPr id="4" name="Slide Image Placehold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66" tIns="49533" rIns="99066" bIns="49533" rtlCol="0" anchor="ctr"/>
          <a:lstStyle/>
          <a:p>
            <a:endParaRPr lang="en-SG"/>
          </a:p>
        </p:txBody>
      </p:sp>
      <p:sp>
        <p:nvSpPr>
          <p:cNvPr id="5" name="Notes Placeholder 4"/>
          <p:cNvSpPr>
            <a:spLocks noGrp="1"/>
          </p:cNvSpPr>
          <p:nvPr>
            <p:ph type="body" sz="quarter" idx="3"/>
          </p:nvPr>
        </p:nvSpPr>
        <p:spPr>
          <a:xfrm>
            <a:off x="710248" y="4861441"/>
            <a:ext cx="5681980" cy="4605576"/>
          </a:xfrm>
          <a:prstGeom prst="rect">
            <a:avLst/>
          </a:prstGeom>
        </p:spPr>
        <p:txBody>
          <a:bodyPr vert="horz" lIns="99066" tIns="49533" rIns="99066" bIns="4953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en-SG"/>
          </a:p>
        </p:txBody>
      </p:sp>
      <p:sp>
        <p:nvSpPr>
          <p:cNvPr id="7" name="Slide Number Placeholder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0FFC3E2E-EEE9-4E54-BE36-26CB36541C56}" type="slidenum">
              <a:rPr lang="en-SG" smtClean="0"/>
              <a:pPr/>
              <a:t>‹#›</a:t>
            </a:fld>
            <a:endParaRPr lang="en-SG"/>
          </a:p>
        </p:txBody>
      </p:sp>
    </p:spTree>
    <p:extLst>
      <p:ext uri="{BB962C8B-B14F-4D97-AF65-F5344CB8AC3E}">
        <p14:creationId xmlns:p14="http://schemas.microsoft.com/office/powerpoint/2010/main" val="40118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endParaRPr lang="en-SG"/>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fld id="{6245DACD-3571-4FA6-A48E-BB6D2730D1FC}" type="slidenum">
              <a:rPr lang="en-SG" smtClean="0"/>
              <a:pPr/>
              <a:t>‹#›</a:t>
            </a:fld>
            <a:endParaRPr lang="en-SG"/>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9" descr="PTIIK.jpg">
            <a:extLst>
              <a:ext uri="{FF2B5EF4-FFF2-40B4-BE49-F238E27FC236}">
                <a16:creationId xmlns:a16="http://schemas.microsoft.com/office/drawing/2014/main" id="{79A7F5D3-B294-44E5-B607-9A30DDF6D2C2}"/>
              </a:ext>
            </a:extLst>
          </p:cNvPr>
          <p:cNvPicPr>
            <a:picLocks noChangeAspect="1"/>
          </p:cNvPicPr>
          <p:nvPr userDrawn="1"/>
        </p:nvPicPr>
        <p:blipFill>
          <a:blip r:embed="rId2"/>
          <a:stretch>
            <a:fillRect/>
          </a:stretch>
        </p:blipFill>
        <p:spPr>
          <a:xfrm>
            <a:off x="6143636" y="214290"/>
            <a:ext cx="2743200" cy="857250"/>
          </a:xfrm>
          <a:prstGeom prst="rect">
            <a:avLst/>
          </a:prstGeom>
        </p:spPr>
      </p:pic>
    </p:spTree>
    <p:extLst>
      <p:ext uri="{BB962C8B-B14F-4D97-AF65-F5344CB8AC3E}">
        <p14:creationId xmlns:p14="http://schemas.microsoft.com/office/powerpoint/2010/main" val="27094414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EDDDABE-D3D1-4793-966C-6DEF779C1EDB}" type="slidenum">
              <a:rPr lang="en-SG" smtClean="0"/>
              <a:pPr/>
              <a:t>‹#›</a:t>
            </a:fld>
            <a:endParaRPr lang="en-SG"/>
          </a:p>
        </p:txBody>
      </p:sp>
    </p:spTree>
    <p:extLst>
      <p:ext uri="{BB962C8B-B14F-4D97-AF65-F5344CB8AC3E}">
        <p14:creationId xmlns:p14="http://schemas.microsoft.com/office/powerpoint/2010/main" val="402209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endParaRPr lang="en-SG"/>
          </a:p>
        </p:txBody>
      </p:sp>
      <p:sp>
        <p:nvSpPr>
          <p:cNvPr id="5" name="Footer Placeholder 4"/>
          <p:cNvSpPr>
            <a:spLocks noGrp="1"/>
          </p:cNvSpPr>
          <p:nvPr>
            <p:ph type="ftr" sz="quarter" idx="11"/>
          </p:nvPr>
        </p:nvSpPr>
        <p:spPr>
          <a:xfrm>
            <a:off x="4902140" y="6315950"/>
            <a:ext cx="2861142" cy="365125"/>
          </a:xfrm>
        </p:spPr>
        <p:txBody>
          <a:bodyPr/>
          <a:lstStyle/>
          <a:p>
            <a:endParaRPr lang="en-SG"/>
          </a:p>
        </p:txBody>
      </p:sp>
      <p:sp>
        <p:nvSpPr>
          <p:cNvPr id="6" name="Slide Number Placeholder 5"/>
          <p:cNvSpPr>
            <a:spLocks noGrp="1"/>
          </p:cNvSpPr>
          <p:nvPr>
            <p:ph type="sldNum" sz="quarter" idx="12"/>
          </p:nvPr>
        </p:nvSpPr>
        <p:spPr>
          <a:xfrm>
            <a:off x="8736012" y="5607593"/>
            <a:ext cx="407987" cy="365125"/>
          </a:xfrm>
        </p:spPr>
        <p:txBody>
          <a:bodyPr/>
          <a:lstStyle/>
          <a:p>
            <a:fld id="{6E0D3E55-217A-4E8C-A4E6-727C3EA85C0B}" type="slidenum">
              <a:rPr lang="en-SG" smtClean="0"/>
              <a:pPr/>
              <a:t>‹#›</a:t>
            </a:fld>
            <a:endParaRPr lang="en-SG"/>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372915"/>
      </p:ext>
    </p:extLst>
  </p:cSld>
  <p:clrMapOvr>
    <a:masterClrMapping/>
  </p:clrMapOvr>
  <p:extLst>
    <p:ext uri="{DCECCB84-F9BA-43D5-87BE-67443E8EF086}">
      <p15:sldGuideLst xmlns:p15="http://schemas.microsoft.com/office/powerpoint/2012/main">
        <p15:guide id="1" pos="6456">
          <p15:clr>
            <a:srgbClr val="FBAE40"/>
          </p15:clr>
        </p15:guide>
        <p15:guide id="0" pos="4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SG"/>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9CFE74-B3BD-4FF1-8813-48248049985D}" type="slidenum">
              <a:rPr lang="en-SG" smtClean="0"/>
              <a:pPr/>
              <a:t>‹#›</a:t>
            </a:fld>
            <a:endParaRPr lang="en-SG"/>
          </a:p>
        </p:txBody>
      </p:sp>
    </p:spTree>
    <p:extLst>
      <p:ext uri="{BB962C8B-B14F-4D97-AF65-F5344CB8AC3E}">
        <p14:creationId xmlns:p14="http://schemas.microsoft.com/office/powerpoint/2010/main" val="313969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endParaRPr lang="en-SG"/>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44C11A4A-74DB-441D-849D-91A0346B0EB6}" type="slidenum">
              <a:rPr lang="en-SG" smtClean="0"/>
              <a:pPr/>
              <a:t>‹#›</a:t>
            </a:fld>
            <a:endParaRPr lang="en-SG"/>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402731"/>
      </p:ext>
    </p:extLst>
  </p:cSld>
  <p:clrMapOvr>
    <a:masterClrMapping/>
  </p:clrMapOvr>
  <p:extLst>
    <p:ext uri="{DCECCB84-F9BA-43D5-87BE-67443E8EF086}">
      <p15:sldGuideLst xmlns:p15="http://schemas.microsoft.com/office/powerpoint/2012/main">
        <p15:guide id="1" pos="6456">
          <p15:clr>
            <a:srgbClr val="FBAE40"/>
          </p15:clr>
        </p15:guide>
        <p15:guide id="0" pos="4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947A5EF-13F9-4FFE-9FB9-A73EB47A816F}" type="slidenum">
              <a:rPr lang="en-SG" smtClean="0"/>
              <a:pPr/>
              <a:t>‹#›</a:t>
            </a:fld>
            <a:endParaRPr lang="en-SG"/>
          </a:p>
        </p:txBody>
      </p:sp>
    </p:spTree>
    <p:extLst>
      <p:ext uri="{BB962C8B-B14F-4D97-AF65-F5344CB8AC3E}">
        <p14:creationId xmlns:p14="http://schemas.microsoft.com/office/powerpoint/2010/main" val="50780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AFD0E5A-2554-42F9-9728-7899394C2BC4}" type="slidenum">
              <a:rPr lang="en-SG" smtClean="0"/>
              <a:pPr/>
              <a:t>‹#›</a:t>
            </a:fld>
            <a:endParaRPr lang="en-SG"/>
          </a:p>
        </p:txBody>
      </p:sp>
    </p:spTree>
    <p:extLst>
      <p:ext uri="{BB962C8B-B14F-4D97-AF65-F5344CB8AC3E}">
        <p14:creationId xmlns:p14="http://schemas.microsoft.com/office/powerpoint/2010/main" val="32200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SG"/>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536168-CE0F-489C-9215-4E3E2104F16B}" type="slidenum">
              <a:rPr lang="en-SG" smtClean="0"/>
              <a:pPr/>
              <a:t>‹#›</a:t>
            </a:fld>
            <a:endParaRPr lang="en-SG"/>
          </a:p>
        </p:txBody>
      </p:sp>
    </p:spTree>
    <p:extLst>
      <p:ext uri="{BB962C8B-B14F-4D97-AF65-F5344CB8AC3E}">
        <p14:creationId xmlns:p14="http://schemas.microsoft.com/office/powerpoint/2010/main" val="3943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1B4EFCC-6A07-4029-9541-789A2AE8514C}" type="slidenum">
              <a:rPr lang="en-SG" smtClean="0"/>
              <a:pPr/>
              <a:t>‹#›</a:t>
            </a:fld>
            <a:endParaRPr lang="en-SG"/>
          </a:p>
        </p:txBody>
      </p:sp>
    </p:spTree>
    <p:extLst>
      <p:ext uri="{BB962C8B-B14F-4D97-AF65-F5344CB8AC3E}">
        <p14:creationId xmlns:p14="http://schemas.microsoft.com/office/powerpoint/2010/main" val="406337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4AD1DD6-EF61-483E-896C-DF51C1500856}" type="slidenum">
              <a:rPr lang="en-SG" smtClean="0"/>
              <a:pPr/>
              <a:t>‹#›</a:t>
            </a:fld>
            <a:endParaRPr lang="en-SG"/>
          </a:p>
        </p:txBody>
      </p:sp>
    </p:spTree>
    <p:extLst>
      <p:ext uri="{BB962C8B-B14F-4D97-AF65-F5344CB8AC3E}">
        <p14:creationId xmlns:p14="http://schemas.microsoft.com/office/powerpoint/2010/main" val="390030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573FB16-8C28-41F9-A58D-887D504AA909}" type="slidenum">
              <a:rPr lang="en-SG" smtClean="0"/>
              <a:pPr/>
              <a:t>‹#›</a:t>
            </a:fld>
            <a:endParaRPr lang="en-SG"/>
          </a:p>
        </p:txBody>
      </p:sp>
    </p:spTree>
    <p:extLst>
      <p:ext uri="{BB962C8B-B14F-4D97-AF65-F5344CB8AC3E}">
        <p14:creationId xmlns:p14="http://schemas.microsoft.com/office/powerpoint/2010/main" val="350393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endParaRPr lang="en-SG"/>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55986C14-2709-4661-8EB5-5C0E91303224}" type="slidenum">
              <a:rPr lang="en-SG" smtClean="0"/>
              <a:pPr/>
              <a:t>‹#›</a:t>
            </a:fld>
            <a:endParaRPr lang="en-SG"/>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877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pos="7200">
          <p15:clr>
            <a:srgbClr val="F26B43"/>
          </p15:clr>
        </p15:guide>
        <p15:guide id="4" pos="3264">
          <p15:clr>
            <a:srgbClr val="F26B43"/>
          </p15:clr>
        </p15:guide>
        <p15:guide id="0" pos="2124">
          <p15:clr>
            <a:srgbClr val="F26B43"/>
          </p15:clr>
        </p15:guide>
        <p15:guide id="5" pos="360">
          <p15:clr>
            <a:srgbClr val="F26B43"/>
          </p15:clr>
        </p15:guide>
        <p15:guide id="6" orient="horz" pos="432">
          <p15:clr>
            <a:srgbClr val="F26B43"/>
          </p15:clr>
        </p15:guide>
        <p15:guide id="7" pos="5400">
          <p15:clr>
            <a:srgbClr val="F26B43"/>
          </p15:clr>
        </p15:guide>
        <p15:guide id="8" pos="24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637D42-4103-46F9-981F-3436EDD83F17}"/>
              </a:ext>
            </a:extLst>
          </p:cNvPr>
          <p:cNvSpPr>
            <a:spLocks noGrp="1"/>
          </p:cNvSpPr>
          <p:nvPr>
            <p:ph type="ctrTitle"/>
          </p:nvPr>
        </p:nvSpPr>
        <p:spPr>
          <a:xfrm>
            <a:off x="816685" y="1143294"/>
            <a:ext cx="5275772" cy="3221809"/>
          </a:xfrm>
        </p:spPr>
        <p:txBody>
          <a:bodyPr>
            <a:normAutofit/>
          </a:bodyPr>
          <a:lstStyle/>
          <a:p>
            <a:r>
              <a:rPr lang="en-US" sz="4800" dirty="0"/>
              <a:t>MCM DAN</a:t>
            </a:r>
            <a:br>
              <a:rPr lang="en-US" sz="4800" dirty="0"/>
            </a:br>
            <a:r>
              <a:rPr lang="en-US" sz="4800" dirty="0" err="1"/>
              <a:t>elemen</a:t>
            </a:r>
            <a:r>
              <a:rPr lang="en-US" sz="4800" dirty="0"/>
              <a:t> dynamic</a:t>
            </a:r>
            <a:br>
              <a:rPr lang="en-US" sz="4800" dirty="0"/>
            </a:br>
            <a:r>
              <a:rPr lang="en-US" sz="4800" dirty="0"/>
              <a:t>programming</a:t>
            </a:r>
          </a:p>
        </p:txBody>
      </p:sp>
      <p:sp>
        <p:nvSpPr>
          <p:cNvPr id="6" name="Subtitle 5">
            <a:extLst>
              <a:ext uri="{FF2B5EF4-FFF2-40B4-BE49-F238E27FC236}">
                <a16:creationId xmlns:a16="http://schemas.microsoft.com/office/drawing/2014/main" id="{0E9FBC28-153A-4F09-A660-A5B9E47E95A9}"/>
              </a:ext>
            </a:extLst>
          </p:cNvPr>
          <p:cNvSpPr>
            <a:spLocks noGrp="1"/>
          </p:cNvSpPr>
          <p:nvPr>
            <p:ph type="subTitle" idx="1"/>
          </p:nvPr>
        </p:nvSpPr>
        <p:spPr>
          <a:xfrm>
            <a:off x="816684" y="4437111"/>
            <a:ext cx="5843547" cy="1807169"/>
          </a:xfrm>
        </p:spPr>
        <p:txBody>
          <a:bodyPr>
            <a:normAutofit/>
          </a:bodyPr>
          <a:lstStyle/>
          <a:p>
            <a:r>
              <a:rPr lang="en-US" sz="2400" dirty="0" err="1"/>
              <a:t>Tasya</a:t>
            </a:r>
            <a:r>
              <a:rPr lang="en-US" sz="2400" dirty="0"/>
              <a:t> Amanda A – 140810160003</a:t>
            </a:r>
          </a:p>
          <a:p>
            <a:r>
              <a:rPr lang="en-US" sz="2400" dirty="0"/>
              <a:t>Kevin A </a:t>
            </a:r>
            <a:r>
              <a:rPr lang="en-US" sz="2400" dirty="0" err="1"/>
              <a:t>A</a:t>
            </a:r>
            <a:r>
              <a:rPr lang="en-US" sz="2400" dirty="0"/>
              <a:t> J </a:t>
            </a:r>
            <a:r>
              <a:rPr lang="en-US" sz="2400" dirty="0" err="1"/>
              <a:t>Waworuntu</a:t>
            </a:r>
            <a:r>
              <a:rPr lang="en-US" sz="2400" dirty="0"/>
              <a:t> – 140810160012</a:t>
            </a:r>
          </a:p>
          <a:p>
            <a:r>
              <a:rPr lang="en-US" sz="2400" dirty="0" err="1"/>
              <a:t>Shofiyyah</a:t>
            </a:r>
            <a:r>
              <a:rPr lang="en-US" sz="2400" dirty="0"/>
              <a:t> </a:t>
            </a:r>
            <a:r>
              <a:rPr lang="en-US" sz="2400" dirty="0" err="1"/>
              <a:t>Nadhiroh</a:t>
            </a:r>
            <a:r>
              <a:rPr lang="en-US" sz="2400" dirty="0"/>
              <a:t> – 140810160057</a:t>
            </a:r>
          </a:p>
          <a:p>
            <a:r>
              <a:rPr lang="en-US" sz="2400" dirty="0"/>
              <a:t>Patricia Joanne – 140810160065</a:t>
            </a:r>
          </a:p>
        </p:txBody>
      </p:sp>
      <p:sp>
        <p:nvSpPr>
          <p:cNvPr id="4" name="Slide Number Placeholder 3">
            <a:extLst>
              <a:ext uri="{FF2B5EF4-FFF2-40B4-BE49-F238E27FC236}">
                <a16:creationId xmlns:a16="http://schemas.microsoft.com/office/drawing/2014/main" id="{F2A4722E-10A2-4F8B-8657-9513D72DF91D}"/>
              </a:ext>
            </a:extLst>
          </p:cNvPr>
          <p:cNvSpPr>
            <a:spLocks noGrp="1"/>
          </p:cNvSpPr>
          <p:nvPr>
            <p:ph type="sldNum" sz="quarter" idx="12"/>
          </p:nvPr>
        </p:nvSpPr>
        <p:spPr/>
        <p:txBody>
          <a:bodyPr/>
          <a:lstStyle/>
          <a:p>
            <a:fld id="{44C11A4A-74DB-441D-849D-91A0346B0EB6}" type="slidenum">
              <a:rPr lang="en-SG" smtClean="0"/>
              <a:pPr/>
              <a:t>1</a:t>
            </a:fld>
            <a:endParaRPr lang="en-SG"/>
          </a:p>
        </p:txBody>
      </p:sp>
      <p:sp>
        <p:nvSpPr>
          <p:cNvPr id="7" name="Rectangle 6">
            <a:extLst>
              <a:ext uri="{FF2B5EF4-FFF2-40B4-BE49-F238E27FC236}">
                <a16:creationId xmlns:a16="http://schemas.microsoft.com/office/drawing/2014/main" id="{7AE32CD2-EAD6-46F0-9944-D5B047983C6D}"/>
              </a:ext>
            </a:extLst>
          </p:cNvPr>
          <p:cNvSpPr/>
          <p:nvPr/>
        </p:nvSpPr>
        <p:spPr>
          <a:xfrm>
            <a:off x="6092457" y="116632"/>
            <a:ext cx="2872031" cy="1026662"/>
          </a:xfrm>
          <a:prstGeom prst="rect">
            <a:avLst/>
          </a:prstGeom>
          <a:solidFill>
            <a:srgbClr val="1D1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605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559678"/>
            <a:ext cx="3280420" cy="4952492"/>
          </a:xfrm>
        </p:spPr>
        <p:txBody>
          <a:bodyPr/>
          <a:lstStyle/>
          <a:p>
            <a:r>
              <a:rPr lang="en-US" sz="2800" dirty="0" err="1"/>
              <a:t>Langkah-langkah</a:t>
            </a:r>
            <a:r>
              <a:rPr lang="en-US" sz="2800" dirty="0"/>
              <a:t> MCP - DP</a:t>
            </a:r>
            <a:endParaRPr lang="en-US" sz="2800" b="1" dirty="0"/>
          </a:p>
        </p:txBody>
      </p:sp>
      <p:sp>
        <p:nvSpPr>
          <p:cNvPr id="25603" name="Rectangle 3"/>
          <p:cNvSpPr>
            <a:spLocks noGrp="1" noChangeArrowheads="1"/>
          </p:cNvSpPr>
          <p:nvPr>
            <p:ph idx="1"/>
          </p:nvPr>
        </p:nvSpPr>
        <p:spPr>
          <a:xfrm>
            <a:off x="533400" y="1700808"/>
            <a:ext cx="8324880" cy="4699992"/>
          </a:xfrm>
        </p:spPr>
        <p:txBody>
          <a:bodyPr>
            <a:normAutofit/>
          </a:bodyPr>
          <a:lstStyle/>
          <a:p>
            <a:r>
              <a:rPr lang="en-US" sz="2400" dirty="0">
                <a:solidFill>
                  <a:schemeClr val="tx1"/>
                </a:solidFill>
              </a:rPr>
              <a:t>Step 2: a recursive relation</a:t>
            </a:r>
          </a:p>
          <a:p>
            <a:pPr lvl="1"/>
            <a:r>
              <a:rPr lang="en-US" sz="2400" dirty="0" err="1">
                <a:solidFill>
                  <a:schemeClr val="tx1"/>
                </a:solidFill>
              </a:rPr>
              <a:t>Misal</a:t>
            </a:r>
            <a:r>
              <a:rPr lang="en-US" sz="2400" dirty="0">
                <a:solidFill>
                  <a:schemeClr val="tx1"/>
                </a:solidFill>
              </a:rPr>
              <a:t> m[</a:t>
            </a:r>
            <a:r>
              <a:rPr lang="en-US" sz="2400" i="1" dirty="0" err="1">
                <a:solidFill>
                  <a:schemeClr val="tx1"/>
                </a:solidFill>
              </a:rPr>
              <a:t>i</a:t>
            </a:r>
            <a:r>
              <a:rPr lang="en-US" sz="2400" dirty="0" err="1">
                <a:solidFill>
                  <a:schemeClr val="tx1"/>
                </a:solidFill>
              </a:rPr>
              <a:t>,</a:t>
            </a:r>
            <a:r>
              <a:rPr lang="en-US" sz="2400" i="1" dirty="0" err="1">
                <a:solidFill>
                  <a:schemeClr val="tx1"/>
                </a:solidFill>
              </a:rPr>
              <a:t>j</a:t>
            </a:r>
            <a:r>
              <a:rPr lang="en-US" sz="2400" dirty="0">
                <a:solidFill>
                  <a:schemeClr val="tx1"/>
                </a:solidFill>
              </a:rPr>
              <a:t>] </a:t>
            </a:r>
            <a:r>
              <a:rPr lang="en-US" sz="2400" dirty="0" err="1">
                <a:solidFill>
                  <a:schemeClr val="tx1"/>
                </a:solidFill>
              </a:rPr>
              <a:t>merupakan</a:t>
            </a:r>
            <a:r>
              <a:rPr lang="en-US" sz="2400" dirty="0">
                <a:solidFill>
                  <a:schemeClr val="tx1"/>
                </a:solidFill>
              </a:rPr>
              <a:t> </a:t>
            </a:r>
            <a:r>
              <a:rPr lang="en-US" sz="2400" dirty="0" err="1">
                <a:solidFill>
                  <a:schemeClr val="tx1"/>
                </a:solidFill>
              </a:rPr>
              <a:t>banyaknya</a:t>
            </a:r>
            <a:r>
              <a:rPr lang="en-US" sz="2400" dirty="0">
                <a:solidFill>
                  <a:schemeClr val="tx1"/>
                </a:solidFill>
              </a:rPr>
              <a:t> </a:t>
            </a:r>
            <a:r>
              <a:rPr lang="en-US" sz="2400" dirty="0" err="1">
                <a:solidFill>
                  <a:schemeClr val="tx1"/>
                </a:solidFill>
              </a:rPr>
              <a:t>operasi</a:t>
            </a:r>
            <a:r>
              <a:rPr lang="en-US" sz="2400" dirty="0">
                <a:solidFill>
                  <a:schemeClr val="tx1"/>
                </a:solidFill>
              </a:rPr>
              <a:t> </a:t>
            </a:r>
            <a:r>
              <a:rPr lang="en-US" sz="2400" dirty="0" err="1">
                <a:solidFill>
                  <a:schemeClr val="tx1"/>
                </a:solidFill>
              </a:rPr>
              <a:t>perkalian</a:t>
            </a:r>
            <a:r>
              <a:rPr lang="en-US" sz="2400" dirty="0">
                <a:solidFill>
                  <a:schemeClr val="tx1"/>
                </a:solidFill>
              </a:rPr>
              <a:t> yang paling minimum </a:t>
            </a:r>
            <a:r>
              <a:rPr lang="en-US" sz="2400" dirty="0" err="1">
                <a:solidFill>
                  <a:schemeClr val="tx1"/>
                </a:solidFill>
              </a:rPr>
              <a:t>dari</a:t>
            </a:r>
            <a:r>
              <a:rPr lang="en-US" sz="2400" dirty="0">
                <a:solidFill>
                  <a:schemeClr val="tx1"/>
                </a:solidFill>
              </a:rPr>
              <a:t> </a:t>
            </a:r>
            <a:r>
              <a:rPr lang="en-US" sz="2400" dirty="0">
                <a:solidFill>
                  <a:schemeClr val="tx1"/>
                </a:solidFill>
                <a:sym typeface="Symbol" pitchFamily="18" charset="2"/>
              </a:rPr>
              <a:t>A</a:t>
            </a:r>
            <a:r>
              <a:rPr lang="en-US" sz="2400" i="1" baseline="-25000" dirty="0">
                <a:solidFill>
                  <a:schemeClr val="tx1"/>
                </a:solidFill>
                <a:sym typeface="Symbol" pitchFamily="18" charset="2"/>
              </a:rPr>
              <a:t>i</a:t>
            </a:r>
            <a:r>
              <a:rPr lang="en-US" sz="2400" dirty="0">
                <a:solidFill>
                  <a:schemeClr val="tx1"/>
                </a:solidFill>
                <a:sym typeface="Symbol" pitchFamily="18" charset="2"/>
              </a:rPr>
              <a:t>A</a:t>
            </a:r>
            <a:r>
              <a:rPr lang="en-US" sz="2400" i="1" baseline="-25000" dirty="0">
                <a:solidFill>
                  <a:schemeClr val="tx1"/>
                </a:solidFill>
                <a:sym typeface="Symbol" pitchFamily="18" charset="2"/>
              </a:rPr>
              <a:t>i</a:t>
            </a:r>
            <a:r>
              <a:rPr lang="en-US" sz="2400" baseline="-25000" dirty="0">
                <a:solidFill>
                  <a:schemeClr val="tx1"/>
                </a:solidFill>
                <a:sym typeface="Symbol" pitchFamily="18" charset="2"/>
              </a:rPr>
              <a:t>+1</a:t>
            </a:r>
            <a:r>
              <a:rPr lang="en-US" sz="2400" dirty="0">
                <a:solidFill>
                  <a:schemeClr val="tx1"/>
                </a:solidFill>
                <a:sym typeface="Symbol" pitchFamily="18" charset="2"/>
              </a:rPr>
              <a:t>…</a:t>
            </a:r>
            <a:r>
              <a:rPr lang="en-US" sz="2400" dirty="0" err="1">
                <a:solidFill>
                  <a:schemeClr val="tx1"/>
                </a:solidFill>
                <a:sym typeface="Symbol" pitchFamily="18" charset="2"/>
              </a:rPr>
              <a:t>A</a:t>
            </a:r>
            <a:r>
              <a:rPr lang="en-US" sz="2400" i="1" baseline="-25000" dirty="0" err="1">
                <a:solidFill>
                  <a:schemeClr val="tx1"/>
                </a:solidFill>
                <a:sym typeface="Symbol" pitchFamily="18" charset="2"/>
              </a:rPr>
              <a:t>j</a:t>
            </a:r>
            <a:r>
              <a:rPr lang="en-US" sz="2400" i="1" baseline="-25000" dirty="0">
                <a:solidFill>
                  <a:schemeClr val="tx1"/>
                </a:solidFill>
                <a:sym typeface="Symbol" pitchFamily="18" charset="2"/>
              </a:rPr>
              <a:t> </a:t>
            </a:r>
          </a:p>
          <a:p>
            <a:pPr lvl="1"/>
            <a:r>
              <a:rPr lang="en-US" sz="2400" dirty="0">
                <a:solidFill>
                  <a:schemeClr val="tx1"/>
                </a:solidFill>
              </a:rPr>
              <a:t>m[1,</a:t>
            </a:r>
            <a:r>
              <a:rPr lang="en-US" sz="2400" i="1" dirty="0">
                <a:solidFill>
                  <a:schemeClr val="tx1"/>
                </a:solidFill>
              </a:rPr>
              <a:t>n</a:t>
            </a:r>
            <a:r>
              <a:rPr lang="en-US" sz="2400" dirty="0">
                <a:solidFill>
                  <a:schemeClr val="tx1"/>
                </a:solidFill>
              </a:rPr>
              <a:t>] </a:t>
            </a:r>
            <a:r>
              <a:rPr lang="en-US" sz="2400" dirty="0" err="1">
                <a:solidFill>
                  <a:schemeClr val="tx1"/>
                </a:solidFill>
              </a:rPr>
              <a:t>akan</a:t>
            </a:r>
            <a:r>
              <a:rPr lang="en-US" sz="2400" dirty="0">
                <a:solidFill>
                  <a:schemeClr val="tx1"/>
                </a:solidFill>
              </a:rPr>
              <a:t> </a:t>
            </a:r>
            <a:r>
              <a:rPr lang="en-US" sz="2400" dirty="0" err="1">
                <a:solidFill>
                  <a:schemeClr val="tx1"/>
                </a:solidFill>
              </a:rPr>
              <a:t>menjadi</a:t>
            </a:r>
            <a:r>
              <a:rPr lang="en-US" sz="2400" dirty="0">
                <a:solidFill>
                  <a:schemeClr val="tx1"/>
                </a:solidFill>
              </a:rPr>
              <a:t> </a:t>
            </a:r>
            <a:r>
              <a:rPr lang="en-US" sz="2400" dirty="0" err="1">
                <a:solidFill>
                  <a:schemeClr val="tx1"/>
                </a:solidFill>
              </a:rPr>
              <a:t>jawaban</a:t>
            </a:r>
            <a:r>
              <a:rPr lang="en-US" sz="2400" dirty="0">
                <a:solidFill>
                  <a:schemeClr val="tx1"/>
                </a:solidFill>
              </a:rPr>
              <a:t> </a:t>
            </a:r>
            <a:r>
              <a:rPr lang="en-US" sz="2400" dirty="0" err="1">
                <a:solidFill>
                  <a:schemeClr val="tx1"/>
                </a:solidFill>
              </a:rPr>
              <a:t>untuk</a:t>
            </a:r>
            <a:endParaRPr lang="en-US" sz="2400" dirty="0">
              <a:solidFill>
                <a:schemeClr val="tx1"/>
              </a:solidFill>
            </a:endParaRPr>
          </a:p>
          <a:p>
            <a:pPr marL="402336" lvl="1" indent="0">
              <a:buNone/>
            </a:pPr>
            <a:endParaRPr lang="en-US" sz="2400" dirty="0">
              <a:solidFill>
                <a:schemeClr val="tx1"/>
              </a:solidFill>
            </a:endParaRPr>
          </a:p>
          <a:p>
            <a:pPr lvl="1"/>
            <a:r>
              <a:rPr lang="en-US" sz="2400" i="1" dirty="0">
                <a:solidFill>
                  <a:schemeClr val="tx1"/>
                </a:solidFill>
              </a:rPr>
              <a:t>Parenthesizing</a:t>
            </a:r>
            <a:r>
              <a:rPr lang="en-US" sz="2400" dirty="0">
                <a:solidFill>
                  <a:schemeClr val="tx1"/>
                </a:solidFill>
              </a:rPr>
              <a:t> </a:t>
            </a:r>
            <a:r>
              <a:rPr lang="en-US" sz="2400" dirty="0" err="1">
                <a:solidFill>
                  <a:schemeClr val="tx1"/>
                </a:solidFill>
              </a:rPr>
              <a:t>perkalian</a:t>
            </a:r>
            <a:r>
              <a:rPr lang="en-US" sz="2400" dirty="0">
                <a:solidFill>
                  <a:schemeClr val="tx1"/>
                </a:solidFill>
              </a:rPr>
              <a:t> </a:t>
            </a:r>
            <a:r>
              <a:rPr lang="en-US" sz="2400" dirty="0">
                <a:solidFill>
                  <a:schemeClr val="tx1"/>
                </a:solidFill>
                <a:sym typeface="Symbol" pitchFamily="18" charset="2"/>
              </a:rPr>
              <a:t>A</a:t>
            </a:r>
            <a:r>
              <a:rPr lang="en-US" sz="2400" i="1" baseline="-25000" dirty="0">
                <a:solidFill>
                  <a:schemeClr val="tx1"/>
                </a:solidFill>
                <a:sym typeface="Symbol" pitchFamily="18" charset="2"/>
              </a:rPr>
              <a:t>i</a:t>
            </a:r>
            <a:r>
              <a:rPr lang="en-US" sz="2400" dirty="0">
                <a:solidFill>
                  <a:schemeClr val="tx1"/>
                </a:solidFill>
                <a:sym typeface="Symbol" pitchFamily="18" charset="2"/>
              </a:rPr>
              <a:t>A</a:t>
            </a:r>
            <a:r>
              <a:rPr lang="en-US" sz="2400" i="1" baseline="-25000" dirty="0">
                <a:solidFill>
                  <a:schemeClr val="tx1"/>
                </a:solidFill>
                <a:sym typeface="Symbol" pitchFamily="18" charset="2"/>
              </a:rPr>
              <a:t>i</a:t>
            </a:r>
            <a:r>
              <a:rPr lang="en-US" sz="2400" baseline="-25000" dirty="0">
                <a:solidFill>
                  <a:schemeClr val="tx1"/>
                </a:solidFill>
                <a:sym typeface="Symbol" pitchFamily="18" charset="2"/>
              </a:rPr>
              <a:t>+1</a:t>
            </a:r>
            <a:r>
              <a:rPr lang="en-US" sz="2400" dirty="0">
                <a:solidFill>
                  <a:schemeClr val="tx1"/>
                </a:solidFill>
                <a:sym typeface="Symbol" pitchFamily="18" charset="2"/>
              </a:rPr>
              <a:t>…</a:t>
            </a:r>
            <a:r>
              <a:rPr lang="en-US" sz="2400" dirty="0" err="1">
                <a:solidFill>
                  <a:schemeClr val="tx1"/>
                </a:solidFill>
                <a:sym typeface="Symbol" pitchFamily="18" charset="2"/>
              </a:rPr>
              <a:t>A</a:t>
            </a:r>
            <a:r>
              <a:rPr lang="en-US" sz="2400" i="1" baseline="-25000" dirty="0" err="1">
                <a:solidFill>
                  <a:schemeClr val="tx1"/>
                </a:solidFill>
                <a:sym typeface="Symbol" pitchFamily="18" charset="2"/>
              </a:rPr>
              <a:t>j</a:t>
            </a:r>
            <a:r>
              <a:rPr lang="en-US" sz="2400" i="1" baseline="-25000" dirty="0">
                <a:solidFill>
                  <a:schemeClr val="tx1"/>
                </a:solidFill>
                <a:sym typeface="Symbol" pitchFamily="18" charset="2"/>
              </a:rPr>
              <a:t> </a:t>
            </a:r>
            <a:r>
              <a:rPr lang="en-US" sz="2400" dirty="0">
                <a:solidFill>
                  <a:schemeClr val="tx1"/>
                </a:solidFill>
              </a:rPr>
              <a:t> </a:t>
            </a:r>
            <a:r>
              <a:rPr lang="en-US" sz="2400" dirty="0" err="1">
                <a:solidFill>
                  <a:schemeClr val="tx1"/>
                </a:solidFill>
              </a:rPr>
              <a:t>menjadi</a:t>
            </a:r>
            <a:endParaRPr lang="en-US" sz="2400" dirty="0">
              <a:solidFill>
                <a:schemeClr val="tx1"/>
              </a:solidFill>
            </a:endParaRPr>
          </a:p>
          <a:p>
            <a:pPr lvl="1"/>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719CFE74-B3BD-4FF1-8813-48248049985D}" type="slidenum">
              <a:rPr lang="en-SG" smtClean="0"/>
              <a:pPr/>
              <a:t>10</a:t>
            </a:fld>
            <a:endParaRPr lang="en-SG"/>
          </a:p>
        </p:txBody>
      </p:sp>
      <p:pic>
        <p:nvPicPr>
          <p:cNvPr id="5" name="Picture 2"/>
          <p:cNvPicPr>
            <a:picLocks noChangeAspect="1" noChangeArrowheads="1"/>
          </p:cNvPicPr>
          <p:nvPr/>
        </p:nvPicPr>
        <p:blipFill>
          <a:blip r:embed="rId2"/>
          <a:srcRect/>
          <a:stretch>
            <a:fillRect/>
          </a:stretch>
        </p:blipFill>
        <p:spPr bwMode="auto">
          <a:xfrm>
            <a:off x="1265784" y="3630166"/>
            <a:ext cx="6379272" cy="590922"/>
          </a:xfrm>
          <a:prstGeom prst="rect">
            <a:avLst/>
          </a:prstGeom>
          <a:noFill/>
          <a:ln w="9525">
            <a:noFill/>
            <a:miter lim="800000"/>
            <a:headEnd/>
            <a:tailEnd/>
          </a:ln>
          <a:effectLst/>
        </p:spPr>
      </p:pic>
      <p:pic>
        <p:nvPicPr>
          <p:cNvPr id="7" name="Picture 1"/>
          <p:cNvPicPr>
            <a:picLocks noChangeAspect="1" noChangeArrowheads="1"/>
          </p:cNvPicPr>
          <p:nvPr/>
        </p:nvPicPr>
        <p:blipFill rotWithShape="1">
          <a:blip r:embed="rId3"/>
          <a:srcRect t="12887" r="4833"/>
          <a:stretch/>
        </p:blipFill>
        <p:spPr bwMode="auto">
          <a:xfrm>
            <a:off x="1279898" y="4777752"/>
            <a:ext cx="7344816" cy="1066384"/>
          </a:xfrm>
          <a:prstGeom prst="rect">
            <a:avLst/>
          </a:prstGeom>
          <a:noFill/>
          <a:ln w="9525">
            <a:noFill/>
            <a:miter lim="800000"/>
            <a:headEnd/>
            <a:tailEnd/>
          </a:ln>
          <a:effectLst/>
        </p:spPr>
      </p:pic>
    </p:spTree>
    <p:extLst>
      <p:ext uri="{BB962C8B-B14F-4D97-AF65-F5344CB8AC3E}">
        <p14:creationId xmlns:p14="http://schemas.microsoft.com/office/powerpoint/2010/main" val="262517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533400" y="1844824"/>
            <a:ext cx="8324880" cy="4555976"/>
          </a:xfrm>
        </p:spPr>
        <p:txBody>
          <a:bodyPr>
            <a:noAutofit/>
          </a:bodyPr>
          <a:lstStyle/>
          <a:p>
            <a:pPr>
              <a:lnSpc>
                <a:spcPct val="90000"/>
              </a:lnSpc>
            </a:pPr>
            <a:r>
              <a:rPr lang="en-US" dirty="0">
                <a:solidFill>
                  <a:schemeClr val="tx1"/>
                </a:solidFill>
              </a:rPr>
              <a:t>Step 3, </a:t>
            </a:r>
            <a:r>
              <a:rPr lang="en-US" dirty="0" err="1">
                <a:solidFill>
                  <a:schemeClr val="tx1"/>
                </a:solidFill>
              </a:rPr>
              <a:t>Menghitung</a:t>
            </a:r>
            <a:r>
              <a:rPr lang="en-US" dirty="0">
                <a:solidFill>
                  <a:schemeClr val="tx1"/>
                </a:solidFill>
              </a:rPr>
              <a:t> </a:t>
            </a:r>
            <a:r>
              <a:rPr lang="en-US" i="1" dirty="0">
                <a:solidFill>
                  <a:schemeClr val="tx1"/>
                </a:solidFill>
              </a:rPr>
              <a:t>optimal cost</a:t>
            </a:r>
          </a:p>
          <a:p>
            <a:pPr lvl="1">
              <a:lnSpc>
                <a:spcPct val="90000"/>
              </a:lnSpc>
            </a:pPr>
            <a:r>
              <a:rPr lang="en-US" sz="2000" dirty="0" err="1">
                <a:solidFill>
                  <a:schemeClr val="tx1"/>
                </a:solidFill>
              </a:rPr>
              <a:t>Jika</a:t>
            </a:r>
            <a:r>
              <a:rPr lang="en-US" sz="2000" dirty="0">
                <a:solidFill>
                  <a:schemeClr val="tx1"/>
                </a:solidFill>
              </a:rPr>
              <a:t> </a:t>
            </a:r>
            <a:r>
              <a:rPr lang="en-US" sz="2000" dirty="0" err="1">
                <a:solidFill>
                  <a:schemeClr val="tx1"/>
                </a:solidFill>
              </a:rPr>
              <a:t>dengan</a:t>
            </a:r>
            <a:r>
              <a:rPr lang="en-US" sz="2000" dirty="0">
                <a:solidFill>
                  <a:schemeClr val="tx1"/>
                </a:solidFill>
              </a:rPr>
              <a:t> </a:t>
            </a:r>
            <a:r>
              <a:rPr lang="en-US" sz="2000" dirty="0" err="1">
                <a:solidFill>
                  <a:schemeClr val="tx1"/>
                </a:solidFill>
              </a:rPr>
              <a:t>algoritma</a:t>
            </a:r>
            <a:r>
              <a:rPr lang="en-US" sz="2000" dirty="0">
                <a:solidFill>
                  <a:schemeClr val="tx1"/>
                </a:solidFill>
              </a:rPr>
              <a:t> </a:t>
            </a:r>
            <a:r>
              <a:rPr lang="en-US" sz="2000" dirty="0" err="1">
                <a:solidFill>
                  <a:schemeClr val="tx1"/>
                </a:solidFill>
              </a:rPr>
              <a:t>rekursif</a:t>
            </a:r>
            <a:r>
              <a:rPr lang="en-US" sz="2000" dirty="0">
                <a:solidFill>
                  <a:schemeClr val="tx1"/>
                </a:solidFill>
              </a:rPr>
              <a:t>, exponential time </a:t>
            </a:r>
            <a:r>
              <a:rPr lang="en-US" sz="2000" dirty="0">
                <a:solidFill>
                  <a:schemeClr val="tx1"/>
                </a:solidFill>
                <a:sym typeface="Symbol" pitchFamily="18" charset="2"/>
              </a:rPr>
              <a:t>(2</a:t>
            </a:r>
            <a:r>
              <a:rPr lang="en-US" sz="2000" i="1" baseline="30000" dirty="0">
                <a:solidFill>
                  <a:schemeClr val="tx1"/>
                </a:solidFill>
                <a:sym typeface="Symbol" pitchFamily="18" charset="2"/>
              </a:rPr>
              <a:t>n</a:t>
            </a:r>
            <a:r>
              <a:rPr lang="en-US" sz="2000" dirty="0">
                <a:solidFill>
                  <a:schemeClr val="tx1"/>
                </a:solidFill>
                <a:sym typeface="Symbol" pitchFamily="18" charset="2"/>
              </a:rPr>
              <a:t>)</a:t>
            </a:r>
            <a:r>
              <a:rPr lang="en-US" sz="2000" dirty="0">
                <a:solidFill>
                  <a:schemeClr val="tx1"/>
                </a:solidFill>
              </a:rPr>
              <a:t> </a:t>
            </a:r>
            <a:r>
              <a:rPr lang="en-US" sz="2000" dirty="0" err="1">
                <a:solidFill>
                  <a:schemeClr val="tx1"/>
                </a:solidFill>
              </a:rPr>
              <a:t>tidak</a:t>
            </a:r>
            <a:r>
              <a:rPr lang="en-US" sz="2000" dirty="0">
                <a:solidFill>
                  <a:schemeClr val="tx1"/>
                </a:solidFill>
              </a:rPr>
              <a:t> </a:t>
            </a:r>
            <a:r>
              <a:rPr lang="en-US" sz="2000" dirty="0" err="1">
                <a:solidFill>
                  <a:schemeClr val="tx1"/>
                </a:solidFill>
              </a:rPr>
              <a:t>lebih</a:t>
            </a:r>
            <a:r>
              <a:rPr lang="en-US" sz="2000" dirty="0">
                <a:solidFill>
                  <a:schemeClr val="tx1"/>
                </a:solidFill>
              </a:rPr>
              <a:t> </a:t>
            </a:r>
            <a:r>
              <a:rPr lang="en-US" sz="2000" dirty="0" err="1">
                <a:solidFill>
                  <a:schemeClr val="tx1"/>
                </a:solidFill>
              </a:rPr>
              <a:t>baik</a:t>
            </a:r>
            <a:r>
              <a:rPr lang="en-US" sz="2000" dirty="0">
                <a:solidFill>
                  <a:schemeClr val="tx1"/>
                </a:solidFill>
              </a:rPr>
              <a:t> </a:t>
            </a:r>
            <a:r>
              <a:rPr lang="en-US" sz="2000" dirty="0" err="1">
                <a:solidFill>
                  <a:schemeClr val="tx1"/>
                </a:solidFill>
              </a:rPr>
              <a:t>dari</a:t>
            </a:r>
            <a:r>
              <a:rPr lang="en-US" sz="2000" dirty="0">
                <a:solidFill>
                  <a:schemeClr val="tx1"/>
                </a:solidFill>
              </a:rPr>
              <a:t> pada brute-force.</a:t>
            </a:r>
          </a:p>
          <a:p>
            <a:pPr lvl="1">
              <a:lnSpc>
                <a:spcPct val="90000"/>
              </a:lnSpc>
            </a:pPr>
            <a:r>
              <a:rPr lang="en-US" sz="2000" dirty="0">
                <a:solidFill>
                  <a:schemeClr val="tx1"/>
                </a:solidFill>
              </a:rPr>
              <a:t>Total </a:t>
            </a:r>
            <a:r>
              <a:rPr lang="en-US" sz="2000" dirty="0" err="1">
                <a:solidFill>
                  <a:schemeClr val="tx1"/>
                </a:solidFill>
              </a:rPr>
              <a:t>banyaknya</a:t>
            </a:r>
            <a:r>
              <a:rPr lang="en-US" sz="2000" dirty="0">
                <a:solidFill>
                  <a:schemeClr val="tx1"/>
                </a:solidFill>
              </a:rPr>
              <a:t> </a:t>
            </a:r>
            <a:r>
              <a:rPr lang="en-US" sz="2000" dirty="0" err="1">
                <a:solidFill>
                  <a:schemeClr val="tx1"/>
                </a:solidFill>
              </a:rPr>
              <a:t>subproblems</a:t>
            </a:r>
            <a:r>
              <a:rPr lang="en-US" sz="2000" dirty="0">
                <a:solidFill>
                  <a:schemeClr val="tx1"/>
                </a:solidFill>
              </a:rPr>
              <a:t> = </a:t>
            </a:r>
            <a:r>
              <a:rPr lang="en-US" sz="2000" dirty="0">
                <a:solidFill>
                  <a:schemeClr val="tx1"/>
                </a:solidFill>
                <a:sym typeface="Symbol" pitchFamily="18" charset="2"/>
              </a:rPr>
              <a:t>(</a:t>
            </a:r>
            <a:r>
              <a:rPr lang="en-US" sz="2000" i="1" dirty="0">
                <a:solidFill>
                  <a:schemeClr val="tx1"/>
                </a:solidFill>
                <a:sym typeface="Symbol" pitchFamily="18" charset="2"/>
              </a:rPr>
              <a:t>n</a:t>
            </a:r>
            <a:r>
              <a:rPr lang="en-US" sz="2000" baseline="30000" dirty="0">
                <a:solidFill>
                  <a:schemeClr val="tx1"/>
                </a:solidFill>
                <a:sym typeface="Symbol" pitchFamily="18" charset="2"/>
              </a:rPr>
              <a:t>2</a:t>
            </a:r>
            <a:r>
              <a:rPr lang="en-US" sz="2000" dirty="0">
                <a:solidFill>
                  <a:schemeClr val="tx1"/>
                </a:solidFill>
                <a:sym typeface="Symbol" pitchFamily="18" charset="2"/>
              </a:rPr>
              <a:t>)</a:t>
            </a:r>
            <a:r>
              <a:rPr lang="en-US" sz="2000" dirty="0">
                <a:solidFill>
                  <a:schemeClr val="tx1"/>
                </a:solidFill>
              </a:rPr>
              <a:t> </a:t>
            </a:r>
          </a:p>
          <a:p>
            <a:pPr lvl="1">
              <a:lnSpc>
                <a:spcPct val="90000"/>
              </a:lnSpc>
            </a:pPr>
            <a:r>
              <a:rPr lang="en-US" sz="2000" dirty="0" err="1">
                <a:solidFill>
                  <a:schemeClr val="tx1"/>
                </a:solidFill>
              </a:rPr>
              <a:t>Algoritma</a:t>
            </a:r>
            <a:r>
              <a:rPr lang="en-US" sz="2000" dirty="0">
                <a:solidFill>
                  <a:schemeClr val="tx1"/>
                </a:solidFill>
              </a:rPr>
              <a:t> </a:t>
            </a:r>
            <a:r>
              <a:rPr lang="en-US" sz="2000" dirty="0" err="1">
                <a:solidFill>
                  <a:schemeClr val="tx1"/>
                </a:solidFill>
              </a:rPr>
              <a:t>rekursif</a:t>
            </a:r>
            <a:r>
              <a:rPr lang="en-US" sz="2000" dirty="0">
                <a:solidFill>
                  <a:schemeClr val="tx1"/>
                </a:solidFill>
              </a:rPr>
              <a:t> </a:t>
            </a:r>
            <a:r>
              <a:rPr lang="en-US" sz="2000" dirty="0" err="1">
                <a:solidFill>
                  <a:schemeClr val="tx1"/>
                </a:solidFill>
              </a:rPr>
              <a:t>akan</a:t>
            </a:r>
            <a:r>
              <a:rPr lang="en-US" sz="2000" dirty="0">
                <a:solidFill>
                  <a:schemeClr val="tx1"/>
                </a:solidFill>
              </a:rPr>
              <a:t> </a:t>
            </a:r>
            <a:r>
              <a:rPr lang="en-US" sz="2000" dirty="0" err="1">
                <a:solidFill>
                  <a:schemeClr val="tx1"/>
                </a:solidFill>
              </a:rPr>
              <a:t>banyak</a:t>
            </a:r>
            <a:r>
              <a:rPr lang="en-US" sz="2000" dirty="0">
                <a:solidFill>
                  <a:schemeClr val="tx1"/>
                </a:solidFill>
              </a:rPr>
              <a:t> </a:t>
            </a:r>
            <a:r>
              <a:rPr lang="en-US" sz="2000" dirty="0" err="1">
                <a:solidFill>
                  <a:schemeClr val="tx1"/>
                </a:solidFill>
              </a:rPr>
              <a:t>sekali</a:t>
            </a:r>
            <a:r>
              <a:rPr lang="en-US" sz="2000" dirty="0">
                <a:solidFill>
                  <a:schemeClr val="tx1"/>
                </a:solidFill>
              </a:rPr>
              <a:t> </a:t>
            </a:r>
            <a:r>
              <a:rPr lang="en-US" sz="2000" dirty="0" err="1">
                <a:solidFill>
                  <a:schemeClr val="tx1"/>
                </a:solidFill>
              </a:rPr>
              <a:t>menemui</a:t>
            </a:r>
            <a:r>
              <a:rPr lang="en-US" sz="2000" dirty="0">
                <a:solidFill>
                  <a:schemeClr val="tx1"/>
                </a:solidFill>
              </a:rPr>
              <a:t> </a:t>
            </a:r>
            <a:r>
              <a:rPr lang="en-US" sz="2000" dirty="0" err="1">
                <a:solidFill>
                  <a:schemeClr val="tx1"/>
                </a:solidFill>
              </a:rPr>
              <a:t>subproblem</a:t>
            </a:r>
            <a:r>
              <a:rPr lang="en-US" sz="2000" dirty="0">
                <a:solidFill>
                  <a:schemeClr val="tx1"/>
                </a:solidFill>
              </a:rPr>
              <a:t> yang </a:t>
            </a:r>
            <a:r>
              <a:rPr lang="en-US" sz="2000" dirty="0" err="1">
                <a:solidFill>
                  <a:schemeClr val="tx1"/>
                </a:solidFill>
              </a:rPr>
              <a:t>sama</a:t>
            </a:r>
            <a:r>
              <a:rPr lang="en-US" sz="2000" dirty="0">
                <a:solidFill>
                  <a:schemeClr val="tx1"/>
                </a:solidFill>
              </a:rPr>
              <a:t>.</a:t>
            </a:r>
          </a:p>
          <a:p>
            <a:pPr lvl="1">
              <a:lnSpc>
                <a:spcPct val="90000"/>
              </a:lnSpc>
            </a:pPr>
            <a:r>
              <a:rPr lang="en-US" sz="2000" dirty="0" err="1">
                <a:solidFill>
                  <a:schemeClr val="tx1"/>
                </a:solidFill>
              </a:rPr>
              <a:t>Jika</a:t>
            </a:r>
            <a:r>
              <a:rPr lang="en-US" sz="2000" dirty="0">
                <a:solidFill>
                  <a:schemeClr val="tx1"/>
                </a:solidFill>
              </a:rPr>
              <a:t> tabling </a:t>
            </a:r>
            <a:r>
              <a:rPr lang="en-US" sz="2000" dirty="0" err="1">
                <a:solidFill>
                  <a:schemeClr val="tx1"/>
                </a:solidFill>
              </a:rPr>
              <a:t>menjawab</a:t>
            </a:r>
            <a:r>
              <a:rPr lang="en-US" sz="2000" dirty="0">
                <a:solidFill>
                  <a:schemeClr val="tx1"/>
                </a:solidFill>
              </a:rPr>
              <a:t> </a:t>
            </a:r>
            <a:r>
              <a:rPr lang="en-US" sz="2000" dirty="0" err="1">
                <a:solidFill>
                  <a:schemeClr val="tx1"/>
                </a:solidFill>
              </a:rPr>
              <a:t>subproblems</a:t>
            </a:r>
            <a:r>
              <a:rPr lang="en-US" sz="2000" dirty="0">
                <a:solidFill>
                  <a:schemeClr val="tx1"/>
                </a:solidFill>
              </a:rPr>
              <a:t>, </a:t>
            </a:r>
            <a:r>
              <a:rPr lang="en-US" sz="2000" dirty="0" err="1">
                <a:solidFill>
                  <a:schemeClr val="tx1"/>
                </a:solidFill>
              </a:rPr>
              <a:t>setiap</a:t>
            </a:r>
            <a:r>
              <a:rPr lang="en-US" sz="2000" dirty="0">
                <a:solidFill>
                  <a:schemeClr val="tx1"/>
                </a:solidFill>
              </a:rPr>
              <a:t> </a:t>
            </a:r>
            <a:r>
              <a:rPr lang="en-US" sz="2000" dirty="0" err="1">
                <a:solidFill>
                  <a:schemeClr val="tx1"/>
                </a:solidFill>
              </a:rPr>
              <a:t>subproblem</a:t>
            </a:r>
            <a:r>
              <a:rPr lang="en-US" sz="2000" dirty="0">
                <a:solidFill>
                  <a:schemeClr val="tx1"/>
                </a:solidFill>
              </a:rPr>
              <a:t> </a:t>
            </a:r>
            <a:r>
              <a:rPr lang="en-US" sz="2000" dirty="0" err="1">
                <a:solidFill>
                  <a:schemeClr val="tx1"/>
                </a:solidFill>
              </a:rPr>
              <a:t>hanya</a:t>
            </a:r>
            <a:r>
              <a:rPr lang="en-US" sz="2000" dirty="0">
                <a:solidFill>
                  <a:schemeClr val="tx1"/>
                </a:solidFill>
              </a:rPr>
              <a:t> di-solving </a:t>
            </a:r>
            <a:r>
              <a:rPr lang="en-US" sz="2000" dirty="0" err="1">
                <a:solidFill>
                  <a:schemeClr val="tx1"/>
                </a:solidFill>
              </a:rPr>
              <a:t>sekali</a:t>
            </a:r>
            <a:r>
              <a:rPr lang="en-US" sz="2000" dirty="0">
                <a:solidFill>
                  <a:schemeClr val="tx1"/>
                </a:solidFill>
              </a:rPr>
              <a:t>.</a:t>
            </a:r>
          </a:p>
          <a:p>
            <a:pPr lvl="1">
              <a:lnSpc>
                <a:spcPct val="90000"/>
              </a:lnSpc>
            </a:pPr>
            <a:r>
              <a:rPr lang="en-US" sz="2000" dirty="0">
                <a:solidFill>
                  <a:schemeClr val="tx1"/>
                </a:solidFill>
              </a:rPr>
              <a:t>2 </a:t>
            </a:r>
            <a:r>
              <a:rPr lang="en-US" sz="2000" dirty="0" err="1">
                <a:solidFill>
                  <a:schemeClr val="tx1"/>
                </a:solidFill>
              </a:rPr>
              <a:t>hal</a:t>
            </a:r>
            <a:r>
              <a:rPr lang="en-US" sz="2000" dirty="0">
                <a:solidFill>
                  <a:schemeClr val="tx1"/>
                </a:solidFill>
              </a:rPr>
              <a:t> </a:t>
            </a:r>
            <a:r>
              <a:rPr lang="en-US" sz="2000" dirty="0" err="1">
                <a:solidFill>
                  <a:schemeClr val="tx1"/>
                </a:solidFill>
              </a:rPr>
              <a:t>khusus</a:t>
            </a:r>
            <a:r>
              <a:rPr lang="en-US" sz="2000" dirty="0">
                <a:solidFill>
                  <a:schemeClr val="tx1"/>
                </a:solidFill>
              </a:rPr>
              <a:t> </a:t>
            </a:r>
            <a:r>
              <a:rPr lang="en-US" sz="2000" dirty="0" err="1">
                <a:solidFill>
                  <a:schemeClr val="tx1"/>
                </a:solidFill>
              </a:rPr>
              <a:t>dari</a:t>
            </a:r>
            <a:r>
              <a:rPr lang="en-US" sz="2000" dirty="0">
                <a:solidFill>
                  <a:schemeClr val="tx1"/>
                </a:solidFill>
              </a:rPr>
              <a:t> DP yang </a:t>
            </a:r>
            <a:r>
              <a:rPr lang="en-US" sz="2000" dirty="0" err="1">
                <a:solidFill>
                  <a:schemeClr val="tx1"/>
                </a:solidFill>
              </a:rPr>
              <a:t>membuat</a:t>
            </a:r>
            <a:r>
              <a:rPr lang="en-US" sz="2000" dirty="0">
                <a:solidFill>
                  <a:schemeClr val="tx1"/>
                </a:solidFill>
              </a:rPr>
              <a:t> </a:t>
            </a:r>
            <a:r>
              <a:rPr lang="en-US" sz="2000" dirty="0" err="1">
                <a:solidFill>
                  <a:schemeClr val="tx1"/>
                </a:solidFill>
              </a:rPr>
              <a:t>tampak</a:t>
            </a:r>
            <a:r>
              <a:rPr lang="en-US" sz="2000" dirty="0">
                <a:solidFill>
                  <a:schemeClr val="tx1"/>
                </a:solidFill>
              </a:rPr>
              <a:t> </a:t>
            </a:r>
            <a:r>
              <a:rPr lang="en-US" sz="2000" dirty="0" err="1">
                <a:solidFill>
                  <a:schemeClr val="tx1"/>
                </a:solidFill>
              </a:rPr>
              <a:t>berbeda</a:t>
            </a:r>
            <a:r>
              <a:rPr lang="en-US" sz="2000" dirty="0">
                <a:solidFill>
                  <a:schemeClr val="tx1"/>
                </a:solidFill>
              </a:rPr>
              <a:t>: overlapping </a:t>
            </a:r>
            <a:r>
              <a:rPr lang="en-US" sz="2000" dirty="0" err="1">
                <a:solidFill>
                  <a:schemeClr val="tx1"/>
                </a:solidFill>
              </a:rPr>
              <a:t>subproblems</a:t>
            </a:r>
            <a:r>
              <a:rPr lang="en-US" sz="2000" dirty="0">
                <a:solidFill>
                  <a:schemeClr val="tx1"/>
                </a:solidFill>
              </a:rPr>
              <a:t> </a:t>
            </a:r>
            <a:r>
              <a:rPr lang="en-US" sz="2000" dirty="0" err="1">
                <a:solidFill>
                  <a:schemeClr val="tx1"/>
                </a:solidFill>
              </a:rPr>
              <a:t>dan</a:t>
            </a:r>
            <a:r>
              <a:rPr lang="en-US" sz="2000" dirty="0">
                <a:solidFill>
                  <a:schemeClr val="tx1"/>
                </a:solidFill>
              </a:rPr>
              <a:t> solve </a:t>
            </a:r>
            <a:r>
              <a:rPr lang="en-US" sz="2000" dirty="0" err="1">
                <a:solidFill>
                  <a:schemeClr val="tx1"/>
                </a:solidFill>
              </a:rPr>
              <a:t>setiap</a:t>
            </a:r>
            <a:r>
              <a:rPr lang="en-US" sz="2000" dirty="0">
                <a:solidFill>
                  <a:schemeClr val="tx1"/>
                </a:solidFill>
              </a:rPr>
              <a:t> </a:t>
            </a:r>
            <a:r>
              <a:rPr lang="en-US" sz="2000" dirty="0" err="1">
                <a:solidFill>
                  <a:schemeClr val="tx1"/>
                </a:solidFill>
              </a:rPr>
              <a:t>subproblem</a:t>
            </a:r>
            <a:r>
              <a:rPr lang="en-US" sz="2000" dirty="0">
                <a:solidFill>
                  <a:schemeClr val="tx1"/>
                </a:solidFill>
              </a:rPr>
              <a:t> </a:t>
            </a:r>
            <a:r>
              <a:rPr lang="en-US" sz="2000" dirty="0" err="1">
                <a:solidFill>
                  <a:schemeClr val="tx1"/>
                </a:solidFill>
              </a:rPr>
              <a:t>hanya</a:t>
            </a:r>
            <a:r>
              <a:rPr lang="en-US" sz="2000" dirty="0">
                <a:solidFill>
                  <a:schemeClr val="tx1"/>
                </a:solidFill>
              </a:rPr>
              <a:t> </a:t>
            </a:r>
            <a:r>
              <a:rPr lang="en-US" sz="2000" dirty="0" err="1">
                <a:solidFill>
                  <a:schemeClr val="tx1"/>
                </a:solidFill>
              </a:rPr>
              <a:t>sekali</a:t>
            </a:r>
            <a:r>
              <a:rPr lang="en-US" sz="2000" dirty="0">
                <a:solidFill>
                  <a:schemeClr val="tx1"/>
                </a:solidFill>
              </a:rPr>
              <a:t>.</a:t>
            </a:r>
          </a:p>
          <a:p>
            <a:pPr lvl="1"/>
            <a:endParaRPr lang="en-US" sz="2000" dirty="0">
              <a:solidFill>
                <a:schemeClr val="tx1"/>
              </a:solidFill>
            </a:endParaRPr>
          </a:p>
        </p:txBody>
      </p:sp>
      <p:sp>
        <p:nvSpPr>
          <p:cNvPr id="6" name="Slide Number Placeholder 5"/>
          <p:cNvSpPr>
            <a:spLocks noGrp="1"/>
          </p:cNvSpPr>
          <p:nvPr>
            <p:ph type="sldNum" sz="quarter" idx="12"/>
          </p:nvPr>
        </p:nvSpPr>
        <p:spPr/>
        <p:txBody>
          <a:bodyPr/>
          <a:lstStyle/>
          <a:p>
            <a:fld id="{719CFE74-B3BD-4FF1-8813-48248049985D}" type="slidenum">
              <a:rPr lang="en-SG" smtClean="0"/>
              <a:pPr/>
              <a:t>11</a:t>
            </a:fld>
            <a:endParaRPr lang="en-SG"/>
          </a:p>
        </p:txBody>
      </p:sp>
      <p:sp>
        <p:nvSpPr>
          <p:cNvPr id="7" name="Rectangle 2">
            <a:extLst>
              <a:ext uri="{FF2B5EF4-FFF2-40B4-BE49-F238E27FC236}">
                <a16:creationId xmlns:a16="http://schemas.microsoft.com/office/drawing/2014/main" id="{FF1AE3DE-0945-4ABD-AB42-F8820FDAE7DB}"/>
              </a:ext>
            </a:extLst>
          </p:cNvPr>
          <p:cNvSpPr>
            <a:spLocks noGrp="1" noChangeArrowheads="1"/>
          </p:cNvSpPr>
          <p:nvPr>
            <p:ph type="title"/>
          </p:nvPr>
        </p:nvSpPr>
        <p:spPr>
          <a:xfrm>
            <a:off x="571500" y="559678"/>
            <a:ext cx="3280420" cy="4952492"/>
          </a:xfrm>
        </p:spPr>
        <p:txBody>
          <a:bodyPr/>
          <a:lstStyle/>
          <a:p>
            <a:r>
              <a:rPr lang="en-US" sz="2800" dirty="0" err="1"/>
              <a:t>Langkah-langkah</a:t>
            </a:r>
            <a:r>
              <a:rPr lang="en-US" sz="2800" dirty="0"/>
              <a:t> MCP - DP</a:t>
            </a:r>
            <a:endParaRPr lang="en-US" sz="2800" b="1" dirty="0"/>
          </a:p>
        </p:txBody>
      </p:sp>
    </p:spTree>
    <p:extLst>
      <p:ext uri="{BB962C8B-B14F-4D97-AF65-F5344CB8AC3E}">
        <p14:creationId xmlns:p14="http://schemas.microsoft.com/office/powerpoint/2010/main" val="246889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533400" y="1700808"/>
            <a:ext cx="8324880" cy="4699992"/>
          </a:xfrm>
        </p:spPr>
        <p:txBody>
          <a:bodyPr>
            <a:normAutofit/>
          </a:bodyPr>
          <a:lstStyle/>
          <a:p>
            <a:r>
              <a:rPr lang="en-US" sz="2400" dirty="0">
                <a:solidFill>
                  <a:schemeClr val="tx1"/>
                </a:solidFill>
              </a:rPr>
              <a:t>Step 3, Algorithm, </a:t>
            </a:r>
          </a:p>
          <a:p>
            <a:pPr lvl="1"/>
            <a:r>
              <a:rPr lang="en-US" sz="2000" dirty="0">
                <a:solidFill>
                  <a:schemeClr val="tx1"/>
                </a:solidFill>
              </a:rPr>
              <a:t>array </a:t>
            </a:r>
            <a:r>
              <a:rPr lang="en-US" sz="2000" i="1" dirty="0">
                <a:solidFill>
                  <a:schemeClr val="tx1"/>
                </a:solidFill>
              </a:rPr>
              <a:t>m</a:t>
            </a:r>
            <a:r>
              <a:rPr lang="en-US" sz="2000" dirty="0">
                <a:solidFill>
                  <a:schemeClr val="tx1"/>
                </a:solidFill>
              </a:rPr>
              <a:t>[1..</a:t>
            </a:r>
            <a:r>
              <a:rPr lang="en-US" sz="2000" i="1" dirty="0">
                <a:solidFill>
                  <a:schemeClr val="tx1"/>
                </a:solidFill>
              </a:rPr>
              <a:t>n</a:t>
            </a:r>
            <a:r>
              <a:rPr lang="en-US" sz="2000" dirty="0">
                <a:solidFill>
                  <a:schemeClr val="tx1"/>
                </a:solidFill>
              </a:rPr>
              <a:t>,1..</a:t>
            </a:r>
            <a:r>
              <a:rPr lang="en-US" sz="2000" i="1" dirty="0">
                <a:solidFill>
                  <a:schemeClr val="tx1"/>
                </a:solidFill>
              </a:rPr>
              <a:t>n</a:t>
            </a:r>
            <a:r>
              <a:rPr lang="en-US" sz="2000" dirty="0">
                <a:solidFill>
                  <a:schemeClr val="tx1"/>
                </a:solidFill>
              </a:rPr>
              <a:t>], </a:t>
            </a:r>
            <a:r>
              <a:rPr lang="en-US" sz="2000" dirty="0" err="1">
                <a:solidFill>
                  <a:schemeClr val="tx1"/>
                </a:solidFill>
              </a:rPr>
              <a:t>dengan</a:t>
            </a:r>
            <a:r>
              <a:rPr lang="en-US" sz="2000" dirty="0">
                <a:solidFill>
                  <a:schemeClr val="tx1"/>
                </a:solidFill>
              </a:rPr>
              <a:t> </a:t>
            </a:r>
            <a:r>
              <a:rPr lang="en-US" sz="2000" i="1" dirty="0">
                <a:solidFill>
                  <a:schemeClr val="tx1"/>
                </a:solidFill>
              </a:rPr>
              <a:t>m</a:t>
            </a:r>
            <a:r>
              <a:rPr lang="en-US" sz="2000" dirty="0">
                <a:solidFill>
                  <a:schemeClr val="tx1"/>
                </a:solidFill>
              </a:rPr>
              <a:t>[</a:t>
            </a:r>
            <a:r>
              <a:rPr lang="en-US" sz="2000" i="1" dirty="0" err="1">
                <a:solidFill>
                  <a:schemeClr val="tx1"/>
                </a:solidFill>
              </a:rPr>
              <a:t>i</a:t>
            </a:r>
            <a:r>
              <a:rPr lang="en-US" sz="2000" dirty="0" err="1">
                <a:solidFill>
                  <a:schemeClr val="tx1"/>
                </a:solidFill>
              </a:rPr>
              <a:t>,</a:t>
            </a:r>
            <a:r>
              <a:rPr lang="en-US" sz="2000" i="1" dirty="0" err="1">
                <a:solidFill>
                  <a:schemeClr val="tx1"/>
                </a:solidFill>
              </a:rPr>
              <a:t>j</a:t>
            </a:r>
            <a:r>
              <a:rPr lang="en-US" sz="2000" dirty="0">
                <a:solidFill>
                  <a:schemeClr val="tx1"/>
                </a:solidFill>
              </a:rPr>
              <a:t>] </a:t>
            </a:r>
            <a:r>
              <a:rPr lang="en-US" sz="2000" dirty="0" err="1">
                <a:solidFill>
                  <a:schemeClr val="tx1"/>
                </a:solidFill>
              </a:rPr>
              <a:t>menyimpan</a:t>
            </a:r>
            <a:r>
              <a:rPr lang="en-US" sz="2000" dirty="0">
                <a:solidFill>
                  <a:schemeClr val="tx1"/>
                </a:solidFill>
              </a:rPr>
              <a:t> optimal cost </a:t>
            </a:r>
            <a:r>
              <a:rPr lang="en-US" sz="2000" dirty="0" err="1">
                <a:solidFill>
                  <a:schemeClr val="tx1"/>
                </a:solidFill>
              </a:rPr>
              <a:t>untuk</a:t>
            </a:r>
            <a:r>
              <a:rPr lang="en-US" sz="2000" dirty="0">
                <a:solidFill>
                  <a:schemeClr val="tx1"/>
                </a:solidFill>
              </a:rPr>
              <a:t> </a:t>
            </a:r>
            <a:r>
              <a:rPr lang="en-US" sz="2000" dirty="0">
                <a:solidFill>
                  <a:schemeClr val="tx1"/>
                </a:solidFill>
                <a:sym typeface="Symbol" pitchFamily="18" charset="2"/>
              </a:rPr>
              <a:t>A</a:t>
            </a:r>
            <a:r>
              <a:rPr lang="en-US" sz="2000" i="1" baseline="-25000" dirty="0">
                <a:solidFill>
                  <a:schemeClr val="tx1"/>
                </a:solidFill>
                <a:sym typeface="Symbol" pitchFamily="18" charset="2"/>
              </a:rPr>
              <a:t>i</a:t>
            </a:r>
            <a:r>
              <a:rPr lang="en-US" sz="2000" dirty="0">
                <a:solidFill>
                  <a:schemeClr val="tx1"/>
                </a:solidFill>
                <a:sym typeface="Symbol" pitchFamily="18" charset="2"/>
              </a:rPr>
              <a:t>A</a:t>
            </a:r>
            <a:r>
              <a:rPr lang="en-US" sz="2000" i="1" baseline="-25000" dirty="0">
                <a:solidFill>
                  <a:schemeClr val="tx1"/>
                </a:solidFill>
                <a:sym typeface="Symbol" pitchFamily="18" charset="2"/>
              </a:rPr>
              <a:t>i</a:t>
            </a:r>
            <a:r>
              <a:rPr lang="en-US" sz="2000" baseline="-25000" dirty="0">
                <a:solidFill>
                  <a:schemeClr val="tx1"/>
                </a:solidFill>
                <a:sym typeface="Symbol" pitchFamily="18" charset="2"/>
              </a:rPr>
              <a:t>+1</a:t>
            </a:r>
            <a:r>
              <a:rPr lang="en-US" sz="2000" dirty="0">
                <a:solidFill>
                  <a:schemeClr val="tx1"/>
                </a:solidFill>
                <a:sym typeface="Symbol" pitchFamily="18" charset="2"/>
              </a:rPr>
              <a:t>…</a:t>
            </a:r>
            <a:r>
              <a:rPr lang="en-US" sz="2000" dirty="0" err="1">
                <a:solidFill>
                  <a:schemeClr val="tx1"/>
                </a:solidFill>
                <a:sym typeface="Symbol" pitchFamily="18" charset="2"/>
              </a:rPr>
              <a:t>A</a:t>
            </a:r>
            <a:r>
              <a:rPr lang="en-US" sz="2000" i="1" baseline="-25000" dirty="0" err="1">
                <a:solidFill>
                  <a:schemeClr val="tx1"/>
                </a:solidFill>
                <a:sym typeface="Symbol" pitchFamily="18" charset="2"/>
              </a:rPr>
              <a:t>j</a:t>
            </a:r>
            <a:r>
              <a:rPr lang="en-US" sz="2000" i="1" baseline="-25000" dirty="0">
                <a:solidFill>
                  <a:schemeClr val="tx1"/>
                </a:solidFill>
                <a:sym typeface="Symbol" pitchFamily="18" charset="2"/>
              </a:rPr>
              <a:t> .</a:t>
            </a:r>
            <a:endParaRPr lang="en-US" sz="2000" dirty="0">
              <a:solidFill>
                <a:schemeClr val="tx1"/>
              </a:solidFill>
            </a:endParaRPr>
          </a:p>
          <a:p>
            <a:pPr lvl="1"/>
            <a:r>
              <a:rPr lang="en-US" sz="2000" dirty="0">
                <a:solidFill>
                  <a:schemeClr val="tx1"/>
                </a:solidFill>
              </a:rPr>
              <a:t>array </a:t>
            </a:r>
            <a:r>
              <a:rPr lang="en-US" sz="2000" i="1" dirty="0">
                <a:solidFill>
                  <a:schemeClr val="tx1"/>
                </a:solidFill>
              </a:rPr>
              <a:t>s</a:t>
            </a:r>
            <a:r>
              <a:rPr lang="en-US" sz="2000" dirty="0">
                <a:solidFill>
                  <a:schemeClr val="tx1"/>
                </a:solidFill>
              </a:rPr>
              <a:t>[1..</a:t>
            </a:r>
            <a:r>
              <a:rPr lang="en-US" sz="2000" i="1" dirty="0">
                <a:solidFill>
                  <a:schemeClr val="tx1"/>
                </a:solidFill>
              </a:rPr>
              <a:t>n</a:t>
            </a:r>
            <a:r>
              <a:rPr lang="en-US" sz="2000" dirty="0">
                <a:solidFill>
                  <a:schemeClr val="tx1"/>
                </a:solidFill>
              </a:rPr>
              <a:t>,1..</a:t>
            </a:r>
            <a:r>
              <a:rPr lang="en-US" sz="2000" i="1" dirty="0">
                <a:solidFill>
                  <a:schemeClr val="tx1"/>
                </a:solidFill>
              </a:rPr>
              <a:t>n</a:t>
            </a:r>
            <a:r>
              <a:rPr lang="en-US" sz="2000" dirty="0">
                <a:solidFill>
                  <a:schemeClr val="tx1"/>
                </a:solidFill>
              </a:rPr>
              <a:t>], </a:t>
            </a:r>
            <a:r>
              <a:rPr lang="en-US" sz="2000" i="1" dirty="0">
                <a:solidFill>
                  <a:schemeClr val="tx1"/>
                </a:solidFill>
              </a:rPr>
              <a:t>s</a:t>
            </a:r>
            <a:r>
              <a:rPr lang="en-US" sz="2000" dirty="0">
                <a:solidFill>
                  <a:schemeClr val="tx1"/>
                </a:solidFill>
              </a:rPr>
              <a:t>[</a:t>
            </a:r>
            <a:r>
              <a:rPr lang="en-US" sz="2000" i="1" dirty="0" err="1">
                <a:solidFill>
                  <a:schemeClr val="tx1"/>
                </a:solidFill>
              </a:rPr>
              <a:t>i</a:t>
            </a:r>
            <a:r>
              <a:rPr lang="en-US" sz="2000" dirty="0" err="1">
                <a:solidFill>
                  <a:schemeClr val="tx1"/>
                </a:solidFill>
              </a:rPr>
              <a:t>,</a:t>
            </a:r>
            <a:r>
              <a:rPr lang="en-US" sz="2000" i="1" dirty="0" err="1">
                <a:solidFill>
                  <a:schemeClr val="tx1"/>
                </a:solidFill>
              </a:rPr>
              <a:t>j</a:t>
            </a:r>
            <a:r>
              <a:rPr lang="en-US" sz="2000" dirty="0">
                <a:solidFill>
                  <a:schemeClr val="tx1"/>
                </a:solidFill>
              </a:rPr>
              <a:t>] </a:t>
            </a:r>
            <a:r>
              <a:rPr lang="en-US" sz="2000" dirty="0" err="1">
                <a:solidFill>
                  <a:schemeClr val="tx1"/>
                </a:solidFill>
              </a:rPr>
              <a:t>menyimpan</a:t>
            </a:r>
            <a:r>
              <a:rPr lang="en-US" sz="2000" dirty="0">
                <a:solidFill>
                  <a:schemeClr val="tx1"/>
                </a:solidFill>
              </a:rPr>
              <a:t> index </a:t>
            </a:r>
            <a:r>
              <a:rPr lang="en-US" sz="2000" i="1" dirty="0">
                <a:solidFill>
                  <a:schemeClr val="tx1"/>
                </a:solidFill>
              </a:rPr>
              <a:t>k</a:t>
            </a:r>
            <a:r>
              <a:rPr lang="en-US" sz="2000" dirty="0">
                <a:solidFill>
                  <a:schemeClr val="tx1"/>
                </a:solidFill>
              </a:rPr>
              <a:t>  yang </a:t>
            </a:r>
            <a:r>
              <a:rPr lang="en-US" sz="2000" dirty="0" err="1">
                <a:solidFill>
                  <a:schemeClr val="tx1"/>
                </a:solidFill>
              </a:rPr>
              <a:t>merupakan</a:t>
            </a:r>
            <a:r>
              <a:rPr lang="en-US" sz="2000" dirty="0">
                <a:solidFill>
                  <a:schemeClr val="tx1"/>
                </a:solidFill>
              </a:rPr>
              <a:t> optimal cost </a:t>
            </a:r>
            <a:r>
              <a:rPr lang="en-US" sz="2000" dirty="0" err="1">
                <a:solidFill>
                  <a:schemeClr val="tx1"/>
                </a:solidFill>
              </a:rPr>
              <a:t>ketika</a:t>
            </a:r>
            <a:r>
              <a:rPr lang="en-US" sz="2000" dirty="0">
                <a:solidFill>
                  <a:schemeClr val="tx1"/>
                </a:solidFill>
              </a:rPr>
              <a:t> </a:t>
            </a:r>
            <a:r>
              <a:rPr lang="en-US" sz="2000" dirty="0" err="1">
                <a:solidFill>
                  <a:schemeClr val="tx1"/>
                </a:solidFill>
              </a:rPr>
              <a:t>menghitung</a:t>
            </a:r>
            <a:r>
              <a:rPr lang="en-US" sz="2000" dirty="0">
                <a:solidFill>
                  <a:schemeClr val="tx1"/>
                </a:solidFill>
              </a:rPr>
              <a:t> </a:t>
            </a:r>
            <a:r>
              <a:rPr lang="en-US" sz="2000" i="1" dirty="0">
                <a:solidFill>
                  <a:schemeClr val="tx1"/>
                </a:solidFill>
              </a:rPr>
              <a:t>m</a:t>
            </a:r>
            <a:r>
              <a:rPr lang="en-US" sz="2000" dirty="0">
                <a:solidFill>
                  <a:schemeClr val="tx1"/>
                </a:solidFill>
              </a:rPr>
              <a:t>[</a:t>
            </a:r>
            <a:r>
              <a:rPr lang="en-US" sz="2000" i="1" dirty="0" err="1">
                <a:solidFill>
                  <a:schemeClr val="tx1"/>
                </a:solidFill>
              </a:rPr>
              <a:t>i</a:t>
            </a:r>
            <a:r>
              <a:rPr lang="en-US" sz="2000" dirty="0" err="1">
                <a:solidFill>
                  <a:schemeClr val="tx1"/>
                </a:solidFill>
              </a:rPr>
              <a:t>,</a:t>
            </a:r>
            <a:r>
              <a:rPr lang="en-US" sz="2000" i="1" dirty="0" err="1">
                <a:solidFill>
                  <a:schemeClr val="tx1"/>
                </a:solidFill>
              </a:rPr>
              <a:t>j</a:t>
            </a:r>
            <a:r>
              <a:rPr lang="en-US" sz="2000" dirty="0">
                <a:solidFill>
                  <a:schemeClr val="tx1"/>
                </a:solidFill>
              </a:rPr>
              <a:t>]. </a:t>
            </a:r>
          </a:p>
          <a:p>
            <a:pPr lvl="1"/>
            <a:r>
              <a:rPr lang="en-US" sz="2000" dirty="0" err="1">
                <a:solidFill>
                  <a:schemeClr val="tx1"/>
                </a:solidFill>
              </a:rPr>
              <a:t>Misal</a:t>
            </a:r>
            <a:r>
              <a:rPr lang="en-US" sz="2000" dirty="0">
                <a:solidFill>
                  <a:schemeClr val="tx1"/>
                </a:solidFill>
              </a:rPr>
              <a:t> </a:t>
            </a:r>
            <a:r>
              <a:rPr lang="en-US" sz="2000" i="1" dirty="0">
                <a:solidFill>
                  <a:schemeClr val="tx1"/>
                </a:solidFill>
              </a:rPr>
              <a:t>input</a:t>
            </a:r>
            <a:r>
              <a:rPr lang="en-US" sz="2000" dirty="0">
                <a:solidFill>
                  <a:schemeClr val="tx1"/>
                </a:solidFill>
              </a:rPr>
              <a:t> </a:t>
            </a:r>
            <a:r>
              <a:rPr lang="en-US" sz="2000" dirty="0" err="1">
                <a:solidFill>
                  <a:schemeClr val="tx1"/>
                </a:solidFill>
              </a:rPr>
              <a:t>untuk</a:t>
            </a:r>
            <a:r>
              <a:rPr lang="en-US" sz="2000" dirty="0">
                <a:solidFill>
                  <a:schemeClr val="tx1"/>
                </a:solidFill>
              </a:rPr>
              <a:t> MCP</a:t>
            </a:r>
          </a:p>
          <a:p>
            <a:pPr marL="402336" lvl="1" indent="0">
              <a:buNone/>
            </a:pPr>
            <a:r>
              <a:rPr lang="en-US" sz="2000" dirty="0">
                <a:solidFill>
                  <a:schemeClr val="tx1"/>
                </a:solidFill>
              </a:rPr>
              <a:t>	</a:t>
            </a:r>
            <a:r>
              <a:rPr lang="en-US" sz="2000" dirty="0" err="1">
                <a:solidFill>
                  <a:schemeClr val="tx1"/>
                </a:solidFill>
              </a:rPr>
              <a:t>adalah</a:t>
            </a:r>
            <a:r>
              <a:rPr lang="en-US" sz="2000" dirty="0">
                <a:solidFill>
                  <a:schemeClr val="tx1"/>
                </a:solidFill>
              </a:rPr>
              <a:t> </a:t>
            </a:r>
            <a:r>
              <a:rPr lang="en-US" sz="2000" i="1" dirty="0">
                <a:solidFill>
                  <a:schemeClr val="tx1"/>
                </a:solidFill>
              </a:rPr>
              <a:t>p</a:t>
            </a:r>
            <a:r>
              <a:rPr lang="en-US" sz="2000" dirty="0">
                <a:solidFill>
                  <a:schemeClr val="tx1"/>
                </a:solidFill>
              </a:rPr>
              <a:t>=&lt;</a:t>
            </a:r>
            <a:r>
              <a:rPr lang="en-US" sz="2000" baseline="-25000" dirty="0">
                <a:solidFill>
                  <a:schemeClr val="tx1"/>
                </a:solidFill>
              </a:rPr>
              <a:t> </a:t>
            </a:r>
            <a:r>
              <a:rPr lang="en-US" sz="2000" i="1" dirty="0">
                <a:solidFill>
                  <a:schemeClr val="tx1"/>
                </a:solidFill>
              </a:rPr>
              <a:t>p</a:t>
            </a:r>
            <a:r>
              <a:rPr lang="en-US" sz="2000" baseline="-25000" dirty="0">
                <a:solidFill>
                  <a:schemeClr val="tx1"/>
                </a:solidFill>
              </a:rPr>
              <a:t>0</a:t>
            </a:r>
            <a:r>
              <a:rPr lang="en-US" sz="2000" i="1" baseline="-25000" dirty="0">
                <a:solidFill>
                  <a:schemeClr val="tx1"/>
                </a:solidFill>
              </a:rPr>
              <a:t> </a:t>
            </a:r>
            <a:r>
              <a:rPr lang="en-US" sz="2000" dirty="0">
                <a:solidFill>
                  <a:schemeClr val="tx1"/>
                </a:solidFill>
              </a:rPr>
              <a:t>,</a:t>
            </a:r>
            <a:r>
              <a:rPr lang="en-US" sz="2000" baseline="-25000" dirty="0">
                <a:solidFill>
                  <a:schemeClr val="tx1"/>
                </a:solidFill>
              </a:rPr>
              <a:t> </a:t>
            </a:r>
            <a:r>
              <a:rPr lang="en-US" sz="2000" i="1" dirty="0">
                <a:solidFill>
                  <a:schemeClr val="tx1"/>
                </a:solidFill>
              </a:rPr>
              <a:t>p</a:t>
            </a:r>
            <a:r>
              <a:rPr lang="en-US" sz="2000" baseline="-25000" dirty="0">
                <a:solidFill>
                  <a:schemeClr val="tx1"/>
                </a:solidFill>
              </a:rPr>
              <a:t>1</a:t>
            </a:r>
            <a:r>
              <a:rPr lang="en-US" sz="2000" i="1" baseline="-25000" dirty="0">
                <a:solidFill>
                  <a:schemeClr val="tx1"/>
                </a:solidFill>
              </a:rPr>
              <a:t> </a:t>
            </a:r>
            <a:r>
              <a:rPr lang="en-US" sz="2000" dirty="0">
                <a:solidFill>
                  <a:schemeClr val="tx1"/>
                </a:solidFill>
              </a:rPr>
              <a:t>,…,</a:t>
            </a:r>
            <a:r>
              <a:rPr lang="en-US" sz="2000" baseline="-25000" dirty="0">
                <a:solidFill>
                  <a:schemeClr val="tx1"/>
                </a:solidFill>
              </a:rPr>
              <a:t> </a:t>
            </a:r>
            <a:r>
              <a:rPr lang="en-US" sz="2000" i="1" dirty="0" err="1">
                <a:solidFill>
                  <a:schemeClr val="tx1"/>
                </a:solidFill>
              </a:rPr>
              <a:t>p</a:t>
            </a:r>
            <a:r>
              <a:rPr lang="en-US" sz="2000" i="1" baseline="-25000" dirty="0" err="1">
                <a:solidFill>
                  <a:schemeClr val="tx1"/>
                </a:solidFill>
              </a:rPr>
              <a:t>n</a:t>
            </a:r>
            <a:r>
              <a:rPr lang="en-US" sz="2000" i="1" baseline="-25000" dirty="0">
                <a:solidFill>
                  <a:schemeClr val="tx1"/>
                </a:solidFill>
              </a:rPr>
              <a:t> </a:t>
            </a:r>
            <a:r>
              <a:rPr lang="en-US" sz="2000" dirty="0">
                <a:solidFill>
                  <a:schemeClr val="tx1"/>
                </a:solidFill>
              </a:rPr>
              <a:t>&gt;.</a:t>
            </a:r>
            <a:endParaRPr lang="en-US" sz="2000" baseline="-25000" dirty="0">
              <a:solidFill>
                <a:schemeClr val="tx1"/>
              </a:solidFill>
            </a:endParaRPr>
          </a:p>
          <a:p>
            <a:endParaRPr lang="en-US" sz="2400" dirty="0">
              <a:solidFill>
                <a:schemeClr val="tx1"/>
              </a:solidFill>
            </a:endParaRPr>
          </a:p>
          <a:p>
            <a:pPr lvl="1"/>
            <a:endParaRPr lang="en-US" sz="2000" dirty="0">
              <a:solidFill>
                <a:schemeClr val="tx1"/>
              </a:solidFill>
            </a:endParaRPr>
          </a:p>
        </p:txBody>
      </p:sp>
      <p:sp>
        <p:nvSpPr>
          <p:cNvPr id="6" name="Slide Number Placeholder 5"/>
          <p:cNvSpPr>
            <a:spLocks noGrp="1"/>
          </p:cNvSpPr>
          <p:nvPr>
            <p:ph type="sldNum" sz="quarter" idx="12"/>
          </p:nvPr>
        </p:nvSpPr>
        <p:spPr/>
        <p:txBody>
          <a:bodyPr/>
          <a:lstStyle/>
          <a:p>
            <a:fld id="{719CFE74-B3BD-4FF1-8813-48248049985D}" type="slidenum">
              <a:rPr lang="en-SG" smtClean="0"/>
              <a:pPr/>
              <a:t>12</a:t>
            </a:fld>
            <a:endParaRPr lang="en-SG"/>
          </a:p>
        </p:txBody>
      </p:sp>
      <p:pic>
        <p:nvPicPr>
          <p:cNvPr id="5" name="Picture 3" descr="matrix_chain_order"/>
          <p:cNvPicPr>
            <a:picLocks noChangeAspect="1" noChangeArrowheads="1"/>
          </p:cNvPicPr>
          <p:nvPr/>
        </p:nvPicPr>
        <p:blipFill rotWithShape="1">
          <a:blip r:embed="rId2"/>
          <a:srcRect l="3935"/>
          <a:stretch/>
        </p:blipFill>
        <p:spPr bwMode="auto">
          <a:xfrm>
            <a:off x="4067944" y="3802841"/>
            <a:ext cx="4219671" cy="2708701"/>
          </a:xfrm>
          <a:prstGeom prst="rect">
            <a:avLst/>
          </a:prstGeom>
          <a:noFill/>
          <a:ln w="9525">
            <a:noFill/>
            <a:miter lim="800000"/>
            <a:headEnd/>
            <a:tailEnd/>
          </a:ln>
          <a:effectLst/>
        </p:spPr>
      </p:pic>
      <p:sp>
        <p:nvSpPr>
          <p:cNvPr id="9" name="Rectangle 2">
            <a:extLst>
              <a:ext uri="{FF2B5EF4-FFF2-40B4-BE49-F238E27FC236}">
                <a16:creationId xmlns:a16="http://schemas.microsoft.com/office/drawing/2014/main" id="{D3EA0DB1-E9DF-4955-9B79-1B725A2E2413}"/>
              </a:ext>
            </a:extLst>
          </p:cNvPr>
          <p:cNvSpPr>
            <a:spLocks noGrp="1" noChangeArrowheads="1"/>
          </p:cNvSpPr>
          <p:nvPr>
            <p:ph type="title"/>
          </p:nvPr>
        </p:nvSpPr>
        <p:spPr>
          <a:xfrm>
            <a:off x="571500" y="559678"/>
            <a:ext cx="3280420" cy="4952492"/>
          </a:xfrm>
        </p:spPr>
        <p:txBody>
          <a:bodyPr/>
          <a:lstStyle/>
          <a:p>
            <a:r>
              <a:rPr lang="en-US" sz="2800" dirty="0" err="1"/>
              <a:t>Langkah-langkah</a:t>
            </a:r>
            <a:r>
              <a:rPr lang="en-US" sz="2800" dirty="0"/>
              <a:t> MCP - DP</a:t>
            </a:r>
            <a:endParaRPr lang="en-US" sz="2800" b="1" dirty="0"/>
          </a:p>
        </p:txBody>
      </p:sp>
    </p:spTree>
    <p:extLst>
      <p:ext uri="{BB962C8B-B14F-4D97-AF65-F5344CB8AC3E}">
        <p14:creationId xmlns:p14="http://schemas.microsoft.com/office/powerpoint/2010/main" val="222047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180B-DA9F-45DD-ACE4-52BF3851F186}"/>
              </a:ext>
            </a:extLst>
          </p:cNvPr>
          <p:cNvSpPr>
            <a:spLocks noGrp="1"/>
          </p:cNvSpPr>
          <p:nvPr>
            <p:ph type="title"/>
          </p:nvPr>
        </p:nvSpPr>
        <p:spPr>
          <a:xfrm>
            <a:off x="571500" y="559678"/>
            <a:ext cx="8164512" cy="4952492"/>
          </a:xfrm>
        </p:spPr>
        <p:txBody>
          <a:bodyPr>
            <a:normAutofit/>
          </a:bodyPr>
          <a:lstStyle/>
          <a:p>
            <a:r>
              <a:rPr lang="id-ID" sz="2800" dirty="0"/>
              <a:t>Implementasi kode dalam C++ dan Java</a:t>
            </a:r>
            <a:endParaRPr lang="en-US" sz="2800" dirty="0"/>
          </a:p>
        </p:txBody>
      </p:sp>
      <p:sp>
        <p:nvSpPr>
          <p:cNvPr id="4" name="Slide Number Placeholder 3">
            <a:extLst>
              <a:ext uri="{FF2B5EF4-FFF2-40B4-BE49-F238E27FC236}">
                <a16:creationId xmlns:a16="http://schemas.microsoft.com/office/drawing/2014/main" id="{BFC388D0-5266-4554-B75A-0D13B57799B1}"/>
              </a:ext>
            </a:extLst>
          </p:cNvPr>
          <p:cNvSpPr>
            <a:spLocks noGrp="1"/>
          </p:cNvSpPr>
          <p:nvPr>
            <p:ph type="sldNum" sz="quarter" idx="12"/>
          </p:nvPr>
        </p:nvSpPr>
        <p:spPr/>
        <p:txBody>
          <a:bodyPr/>
          <a:lstStyle/>
          <a:p>
            <a:fld id="{719CFE74-B3BD-4FF1-8813-48248049985D}" type="slidenum">
              <a:rPr lang="en-SG" smtClean="0"/>
              <a:pPr/>
              <a:t>13</a:t>
            </a:fld>
            <a:endParaRPr lang="en-SG"/>
          </a:p>
        </p:txBody>
      </p:sp>
      <p:pic>
        <p:nvPicPr>
          <p:cNvPr id="5" name="Picture 4">
            <a:extLst>
              <a:ext uri="{FF2B5EF4-FFF2-40B4-BE49-F238E27FC236}">
                <a16:creationId xmlns:a16="http://schemas.microsoft.com/office/drawing/2014/main" id="{1F0FD0FC-6806-47C3-B75B-1B604A1B793E}"/>
              </a:ext>
            </a:extLst>
          </p:cNvPr>
          <p:cNvPicPr>
            <a:picLocks noChangeAspect="1"/>
          </p:cNvPicPr>
          <p:nvPr/>
        </p:nvPicPr>
        <p:blipFill>
          <a:blip r:embed="rId2"/>
          <a:stretch>
            <a:fillRect/>
          </a:stretch>
        </p:blipFill>
        <p:spPr>
          <a:xfrm>
            <a:off x="751520" y="1084846"/>
            <a:ext cx="3568452" cy="4896249"/>
          </a:xfrm>
          <a:prstGeom prst="rect">
            <a:avLst/>
          </a:prstGeom>
        </p:spPr>
      </p:pic>
      <p:pic>
        <p:nvPicPr>
          <p:cNvPr id="6" name="Picture 5">
            <a:extLst>
              <a:ext uri="{FF2B5EF4-FFF2-40B4-BE49-F238E27FC236}">
                <a16:creationId xmlns:a16="http://schemas.microsoft.com/office/drawing/2014/main" id="{5F841319-3B9C-4554-A9CB-816A721E6E56}"/>
              </a:ext>
            </a:extLst>
          </p:cNvPr>
          <p:cNvPicPr>
            <a:picLocks noChangeAspect="1"/>
          </p:cNvPicPr>
          <p:nvPr/>
        </p:nvPicPr>
        <p:blipFill>
          <a:blip r:embed="rId3"/>
          <a:stretch>
            <a:fillRect/>
          </a:stretch>
        </p:blipFill>
        <p:spPr>
          <a:xfrm>
            <a:off x="4499992" y="1108523"/>
            <a:ext cx="3568452" cy="4848897"/>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B900CCF-A72A-4572-B900-D104EF497719}"/>
                  </a:ext>
                </a:extLst>
              </p:cNvPr>
              <p:cNvSpPr/>
              <p:nvPr/>
            </p:nvSpPr>
            <p:spPr>
              <a:xfrm>
                <a:off x="4500736" y="6271265"/>
                <a:ext cx="3835089" cy="470000"/>
              </a:xfrm>
              <a:prstGeom prst="rect">
                <a:avLst/>
              </a:prstGeom>
            </p:spPr>
            <p:txBody>
              <a:bodyPr wrap="none">
                <a:spAutoFit/>
              </a:bodyPr>
              <a:lstStyle/>
              <a:p>
                <a:r>
                  <a:rPr lang="id-ID" sz="2400" dirty="0"/>
                  <a:t>Waktu Kompleksitas : O (</a:t>
                </a:r>
                <a14:m>
                  <m:oMath xmlns:m="http://schemas.openxmlformats.org/officeDocument/2006/math">
                    <m:sSup>
                      <m:sSupPr>
                        <m:ctrlPr>
                          <a:rPr lang="id-ID" sz="2400" i="1">
                            <a:latin typeface="Cambria Math" panose="02040503050406030204" pitchFamily="18" charset="0"/>
                          </a:rPr>
                        </m:ctrlPr>
                      </m:sSupPr>
                      <m:e>
                        <m:r>
                          <a:rPr lang="id-ID" sz="2400" i="1">
                            <a:latin typeface="Cambria Math" panose="02040503050406030204" pitchFamily="18" charset="0"/>
                          </a:rPr>
                          <m:t>𝑛</m:t>
                        </m:r>
                      </m:e>
                      <m:sup>
                        <m:r>
                          <a:rPr lang="id-ID" sz="2400" i="1">
                            <a:latin typeface="Cambria Math" panose="02040503050406030204" pitchFamily="18" charset="0"/>
                          </a:rPr>
                          <m:t>3</m:t>
                        </m:r>
                      </m:sup>
                    </m:sSup>
                    <m:r>
                      <a:rPr lang="id-ID" sz="2400" i="1">
                        <a:latin typeface="Cambria Math" panose="02040503050406030204" pitchFamily="18" charset="0"/>
                      </a:rPr>
                      <m:t>)</m:t>
                    </m:r>
                  </m:oMath>
                </a14:m>
                <a:endParaRPr lang="id-ID" sz="2400" dirty="0"/>
              </a:p>
            </p:txBody>
          </p:sp>
        </mc:Choice>
        <mc:Fallback xmlns="">
          <p:sp>
            <p:nvSpPr>
              <p:cNvPr id="7" name="Rectangle 6">
                <a:extLst>
                  <a:ext uri="{FF2B5EF4-FFF2-40B4-BE49-F238E27FC236}">
                    <a16:creationId xmlns:a16="http://schemas.microsoft.com/office/drawing/2014/main" id="{6B900CCF-A72A-4572-B900-D104EF497719}"/>
                  </a:ext>
                </a:extLst>
              </p:cNvPr>
              <p:cNvSpPr>
                <a:spLocks noRot="1" noChangeAspect="1" noMove="1" noResize="1" noEditPoints="1" noAdjustHandles="1" noChangeArrowheads="1" noChangeShapeType="1" noTextEdit="1"/>
              </p:cNvSpPr>
              <p:nvPr/>
            </p:nvSpPr>
            <p:spPr>
              <a:xfrm>
                <a:off x="4500736" y="6271265"/>
                <a:ext cx="3835089" cy="470000"/>
              </a:xfrm>
              <a:prstGeom prst="rect">
                <a:avLst/>
              </a:prstGeom>
              <a:blipFill>
                <a:blip r:embed="rId4"/>
                <a:stretch>
                  <a:fillRect l="-2385" t="-10390" r="-636" b="-27273"/>
                </a:stretch>
              </a:blipFill>
            </p:spPr>
            <p:txBody>
              <a:bodyPr/>
              <a:lstStyle/>
              <a:p>
                <a:r>
                  <a:rPr lang="en-US">
                    <a:noFill/>
                  </a:rPr>
                  <a:t> </a:t>
                </a:r>
              </a:p>
            </p:txBody>
          </p:sp>
        </mc:Fallback>
      </mc:AlternateContent>
    </p:spTree>
    <p:extLst>
      <p:ext uri="{BB962C8B-B14F-4D97-AF65-F5344CB8AC3E}">
        <p14:creationId xmlns:p14="http://schemas.microsoft.com/office/powerpoint/2010/main" val="233601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75E4A-5BB4-4359-8E43-5583D259B4BB}"/>
              </a:ext>
            </a:extLst>
          </p:cNvPr>
          <p:cNvSpPr>
            <a:spLocks noGrp="1"/>
          </p:cNvSpPr>
          <p:nvPr>
            <p:ph type="title"/>
          </p:nvPr>
        </p:nvSpPr>
        <p:spPr>
          <a:xfrm>
            <a:off x="2627784" y="548680"/>
            <a:ext cx="4248472" cy="720080"/>
          </a:xfrm>
        </p:spPr>
        <p:txBody>
          <a:bodyPr>
            <a:normAutofit/>
          </a:bodyPr>
          <a:lstStyle/>
          <a:p>
            <a:pPr algn="ctr"/>
            <a:r>
              <a:rPr lang="en-ID" sz="3600" dirty="0" err="1"/>
              <a:t>Contoh</a:t>
            </a:r>
            <a:r>
              <a:rPr lang="en-ID" sz="3600" dirty="0"/>
              <a:t> </a:t>
            </a:r>
            <a:r>
              <a:rPr lang="en-ID" sz="3600" dirty="0" err="1"/>
              <a:t>Soal</a:t>
            </a:r>
            <a:endParaRPr lang="en-ID" sz="3600" dirty="0"/>
          </a:p>
        </p:txBody>
      </p:sp>
      <p:sp>
        <p:nvSpPr>
          <p:cNvPr id="3" name="Content Placeholder 2">
            <a:extLst>
              <a:ext uri="{FF2B5EF4-FFF2-40B4-BE49-F238E27FC236}">
                <a16:creationId xmlns:a16="http://schemas.microsoft.com/office/drawing/2014/main" id="{7DF01EFB-CA7D-45E2-A2EE-7917D1CEF80B}"/>
              </a:ext>
            </a:extLst>
          </p:cNvPr>
          <p:cNvSpPr>
            <a:spLocks noGrp="1"/>
          </p:cNvSpPr>
          <p:nvPr>
            <p:ph idx="1"/>
          </p:nvPr>
        </p:nvSpPr>
        <p:spPr>
          <a:xfrm>
            <a:off x="539552" y="1484784"/>
            <a:ext cx="8352928" cy="3206884"/>
          </a:xfrm>
        </p:spPr>
        <p:txBody>
          <a:bodyPr/>
          <a:lstStyle/>
          <a:p>
            <a:pPr marL="0" indent="0">
              <a:buNone/>
            </a:pPr>
            <a:r>
              <a:rPr lang="en-ID" dirty="0" err="1"/>
              <a:t>Diketahui</a:t>
            </a:r>
            <a:r>
              <a:rPr lang="en-ID" dirty="0"/>
              <a:t> </a:t>
            </a:r>
            <a:r>
              <a:rPr lang="en-ID" dirty="0" err="1"/>
              <a:t>matriks</a:t>
            </a:r>
            <a:r>
              <a:rPr lang="en-ID" dirty="0"/>
              <a:t> A</a:t>
            </a:r>
            <a:r>
              <a:rPr lang="en-ID" baseline="-25000" dirty="0"/>
              <a:t>1 (5x4) </a:t>
            </a:r>
            <a:r>
              <a:rPr lang="en-ID" dirty="0"/>
              <a:t>x A</a:t>
            </a:r>
            <a:r>
              <a:rPr lang="en-ID" baseline="-25000" dirty="0"/>
              <a:t>2 (4x6)</a:t>
            </a:r>
            <a:r>
              <a:rPr lang="en-ID" dirty="0"/>
              <a:t> x A</a:t>
            </a:r>
            <a:r>
              <a:rPr lang="en-ID" baseline="-25000" dirty="0"/>
              <a:t>3 (6x2)</a:t>
            </a:r>
            <a:r>
              <a:rPr lang="en-ID" dirty="0"/>
              <a:t>  x A</a:t>
            </a:r>
            <a:r>
              <a:rPr lang="en-ID" baseline="-25000" dirty="0"/>
              <a:t>4 (2x7)</a:t>
            </a:r>
            <a:r>
              <a:rPr lang="en-ID" baseline="30000" dirty="0"/>
              <a:t> </a:t>
            </a:r>
            <a:r>
              <a:rPr lang="en-US" dirty="0" err="1"/>
              <a:t>tentukan</a:t>
            </a:r>
            <a:r>
              <a:rPr lang="en-US" dirty="0"/>
              <a:t> </a:t>
            </a:r>
            <a:r>
              <a:rPr lang="en-US" dirty="0" err="1"/>
              <a:t>cara</a:t>
            </a:r>
            <a:r>
              <a:rPr lang="en-US" dirty="0"/>
              <a:t> yang paling </a:t>
            </a:r>
            <a:r>
              <a:rPr lang="en-US" dirty="0" err="1"/>
              <a:t>efisien</a:t>
            </a:r>
            <a:r>
              <a:rPr lang="en-US" dirty="0"/>
              <a:t> </a:t>
            </a:r>
            <a:r>
              <a:rPr lang="en-US" dirty="0" err="1"/>
              <a:t>untuk</a:t>
            </a:r>
            <a:r>
              <a:rPr lang="en-US" dirty="0"/>
              <a:t> </a:t>
            </a:r>
            <a:r>
              <a:rPr lang="en-US" dirty="0" err="1"/>
              <a:t>mengalikan</a:t>
            </a:r>
            <a:r>
              <a:rPr lang="en-US" dirty="0"/>
              <a:t> </a:t>
            </a:r>
            <a:r>
              <a:rPr lang="en-US" dirty="0" err="1"/>
              <a:t>urutan</a:t>
            </a:r>
            <a:r>
              <a:rPr lang="en-US" dirty="0"/>
              <a:t> </a:t>
            </a:r>
            <a:r>
              <a:rPr lang="en-US" dirty="0" err="1"/>
              <a:t>matriks</a:t>
            </a:r>
            <a:r>
              <a:rPr lang="en-US" dirty="0"/>
              <a:t> yang </a:t>
            </a:r>
            <a:r>
              <a:rPr lang="en-US" dirty="0" err="1"/>
              <a:t>diberikan</a:t>
            </a:r>
            <a:r>
              <a:rPr lang="en-US" dirty="0"/>
              <a:t>.</a:t>
            </a:r>
          </a:p>
          <a:p>
            <a:pPr marL="0" indent="0">
              <a:buNone/>
            </a:pPr>
            <a:endParaRPr lang="en-ID" dirty="0"/>
          </a:p>
          <a:p>
            <a:pPr marL="0" indent="0">
              <a:buNone/>
            </a:pPr>
            <a:r>
              <a:rPr lang="en-ID" dirty="0" err="1"/>
              <a:t>Jawab</a:t>
            </a:r>
            <a:r>
              <a:rPr lang="en-ID" dirty="0"/>
              <a:t> : </a:t>
            </a:r>
          </a:p>
          <a:p>
            <a:pPr marL="0" indent="0">
              <a:buNone/>
            </a:pPr>
            <a:r>
              <a:rPr lang="en-US" i="1" dirty="0" err="1">
                <a:solidFill>
                  <a:schemeClr val="tx1"/>
                </a:solidFill>
              </a:rPr>
              <a:t>Parenthesizations</a:t>
            </a:r>
            <a:r>
              <a:rPr lang="en-US" i="1" dirty="0">
                <a:solidFill>
                  <a:schemeClr val="tx1"/>
                </a:solidFill>
              </a:rPr>
              <a:t> </a:t>
            </a:r>
            <a:r>
              <a:rPr lang="en-US" i="1" dirty="0">
                <a:solidFill>
                  <a:schemeClr val="tx1"/>
                </a:solidFill>
                <a:sym typeface="Wingdings" panose="05000000000000000000" pitchFamily="2" charset="2"/>
              </a:rPr>
              <a:t></a:t>
            </a:r>
          </a:p>
          <a:p>
            <a:pPr marL="0" indent="0">
              <a:buNone/>
            </a:pPr>
            <a:endParaRPr lang="en-US" i="1" dirty="0">
              <a:solidFill>
                <a:schemeClr val="tx1"/>
              </a:solidFill>
              <a:sym typeface="Wingdings" panose="05000000000000000000" pitchFamily="2" charset="2"/>
            </a:endParaRPr>
          </a:p>
          <a:p>
            <a:pPr marL="0" indent="0">
              <a:buNone/>
            </a:pPr>
            <a:r>
              <a:rPr lang="en-US" i="1" dirty="0">
                <a:solidFill>
                  <a:schemeClr val="tx1"/>
                </a:solidFill>
                <a:sym typeface="Wingdings" panose="05000000000000000000" pitchFamily="2" charset="2"/>
              </a:rPr>
              <a:t> </a:t>
            </a:r>
            <a:endParaRPr lang="en-US" dirty="0"/>
          </a:p>
        </p:txBody>
      </p:sp>
      <p:sp>
        <p:nvSpPr>
          <p:cNvPr id="4" name="Slide Number Placeholder 3">
            <a:extLst>
              <a:ext uri="{FF2B5EF4-FFF2-40B4-BE49-F238E27FC236}">
                <a16:creationId xmlns:a16="http://schemas.microsoft.com/office/drawing/2014/main" id="{9852FFDC-EDE6-49CF-959D-F84771D7C384}"/>
              </a:ext>
            </a:extLst>
          </p:cNvPr>
          <p:cNvSpPr>
            <a:spLocks noGrp="1"/>
          </p:cNvSpPr>
          <p:nvPr>
            <p:ph type="sldNum" sz="quarter" idx="12"/>
          </p:nvPr>
        </p:nvSpPr>
        <p:spPr/>
        <p:txBody>
          <a:bodyPr/>
          <a:lstStyle/>
          <a:p>
            <a:fld id="{719CFE74-B3BD-4FF1-8813-48248049985D}" type="slidenum">
              <a:rPr lang="en-SG" smtClean="0"/>
              <a:pPr/>
              <a:t>14</a:t>
            </a:fld>
            <a:endParaRPr lang="en-SG"/>
          </a:p>
        </p:txBody>
      </p:sp>
      <p:graphicFrame>
        <p:nvGraphicFramePr>
          <p:cNvPr id="5" name="Table 4">
            <a:extLst>
              <a:ext uri="{FF2B5EF4-FFF2-40B4-BE49-F238E27FC236}">
                <a16:creationId xmlns:a16="http://schemas.microsoft.com/office/drawing/2014/main" id="{43D5EF6C-FB1E-4C36-9D1B-CBF81BCDF603}"/>
              </a:ext>
            </a:extLst>
          </p:cNvPr>
          <p:cNvGraphicFramePr>
            <a:graphicFrameLocks noGrp="1"/>
          </p:cNvGraphicFramePr>
          <p:nvPr>
            <p:extLst>
              <p:ext uri="{D42A27DB-BD31-4B8C-83A1-F6EECF244321}">
                <p14:modId xmlns:p14="http://schemas.microsoft.com/office/powerpoint/2010/main" val="4145813851"/>
              </p:ext>
            </p:extLst>
          </p:nvPr>
        </p:nvGraphicFramePr>
        <p:xfrm>
          <a:off x="3059832" y="3058160"/>
          <a:ext cx="5184580" cy="730880"/>
        </p:xfrm>
        <a:graphic>
          <a:graphicData uri="http://schemas.openxmlformats.org/drawingml/2006/table">
            <a:tbl>
              <a:tblPr firstRow="1" bandRow="1">
                <a:tableStyleId>{073A0DAA-6AF3-43AB-8588-CEC1D06C72B9}</a:tableStyleId>
              </a:tblPr>
              <a:tblGrid>
                <a:gridCol w="1036916">
                  <a:extLst>
                    <a:ext uri="{9D8B030D-6E8A-4147-A177-3AD203B41FA5}">
                      <a16:colId xmlns:a16="http://schemas.microsoft.com/office/drawing/2014/main" val="4222646347"/>
                    </a:ext>
                  </a:extLst>
                </a:gridCol>
                <a:gridCol w="1036916">
                  <a:extLst>
                    <a:ext uri="{9D8B030D-6E8A-4147-A177-3AD203B41FA5}">
                      <a16:colId xmlns:a16="http://schemas.microsoft.com/office/drawing/2014/main" val="321032598"/>
                    </a:ext>
                  </a:extLst>
                </a:gridCol>
                <a:gridCol w="1036916">
                  <a:extLst>
                    <a:ext uri="{9D8B030D-6E8A-4147-A177-3AD203B41FA5}">
                      <a16:colId xmlns:a16="http://schemas.microsoft.com/office/drawing/2014/main" val="3204141759"/>
                    </a:ext>
                  </a:extLst>
                </a:gridCol>
                <a:gridCol w="1036916">
                  <a:extLst>
                    <a:ext uri="{9D8B030D-6E8A-4147-A177-3AD203B41FA5}">
                      <a16:colId xmlns:a16="http://schemas.microsoft.com/office/drawing/2014/main" val="1071850916"/>
                    </a:ext>
                  </a:extLst>
                </a:gridCol>
                <a:gridCol w="1036916">
                  <a:extLst>
                    <a:ext uri="{9D8B030D-6E8A-4147-A177-3AD203B41FA5}">
                      <a16:colId xmlns:a16="http://schemas.microsoft.com/office/drawing/2014/main" val="188085320"/>
                    </a:ext>
                  </a:extLst>
                </a:gridCol>
              </a:tblGrid>
              <a:tr h="365440">
                <a:tc>
                  <a:txBody>
                    <a:bodyPr/>
                    <a:lstStyle/>
                    <a:p>
                      <a:pPr algn="ctr"/>
                      <a:r>
                        <a:rPr lang="en-ID" dirty="0">
                          <a:solidFill>
                            <a:schemeClr val="bg1"/>
                          </a:solidFill>
                        </a:rPr>
                        <a:t>0</a:t>
                      </a:r>
                    </a:p>
                  </a:txBody>
                  <a:tcPr/>
                </a:tc>
                <a:tc>
                  <a:txBody>
                    <a:bodyPr/>
                    <a:lstStyle/>
                    <a:p>
                      <a:pPr algn="ctr"/>
                      <a:r>
                        <a:rPr lang="en-ID" dirty="0"/>
                        <a:t>1</a:t>
                      </a:r>
                    </a:p>
                  </a:txBody>
                  <a:tcPr/>
                </a:tc>
                <a:tc>
                  <a:txBody>
                    <a:bodyPr/>
                    <a:lstStyle/>
                    <a:p>
                      <a:pPr algn="ctr"/>
                      <a:r>
                        <a:rPr lang="en-ID" dirty="0"/>
                        <a:t>2</a:t>
                      </a:r>
                    </a:p>
                  </a:txBody>
                  <a:tcPr/>
                </a:tc>
                <a:tc>
                  <a:txBody>
                    <a:bodyPr/>
                    <a:lstStyle/>
                    <a:p>
                      <a:pPr algn="ctr"/>
                      <a:r>
                        <a:rPr lang="en-ID" dirty="0"/>
                        <a:t>3</a:t>
                      </a:r>
                    </a:p>
                  </a:txBody>
                  <a:tcPr/>
                </a:tc>
                <a:tc>
                  <a:txBody>
                    <a:bodyPr/>
                    <a:lstStyle/>
                    <a:p>
                      <a:pPr algn="ctr"/>
                      <a:r>
                        <a:rPr lang="en-ID" dirty="0"/>
                        <a:t>4</a:t>
                      </a:r>
                    </a:p>
                  </a:txBody>
                  <a:tcPr/>
                </a:tc>
                <a:extLst>
                  <a:ext uri="{0D108BD9-81ED-4DB2-BD59-A6C34878D82A}">
                    <a16:rowId xmlns:a16="http://schemas.microsoft.com/office/drawing/2014/main" val="2925510391"/>
                  </a:ext>
                </a:extLst>
              </a:tr>
              <a:tr h="365440">
                <a:tc>
                  <a:txBody>
                    <a:bodyPr/>
                    <a:lstStyle/>
                    <a:p>
                      <a:pPr algn="ctr"/>
                      <a:r>
                        <a:rPr lang="en-ID" dirty="0"/>
                        <a:t>5</a:t>
                      </a:r>
                    </a:p>
                  </a:txBody>
                  <a:tcPr/>
                </a:tc>
                <a:tc>
                  <a:txBody>
                    <a:bodyPr/>
                    <a:lstStyle/>
                    <a:p>
                      <a:pPr algn="ctr"/>
                      <a:r>
                        <a:rPr lang="en-ID" dirty="0"/>
                        <a:t>4</a:t>
                      </a:r>
                    </a:p>
                  </a:txBody>
                  <a:tcPr/>
                </a:tc>
                <a:tc>
                  <a:txBody>
                    <a:bodyPr/>
                    <a:lstStyle/>
                    <a:p>
                      <a:pPr algn="ctr"/>
                      <a:r>
                        <a:rPr lang="en-ID" dirty="0"/>
                        <a:t>6</a:t>
                      </a:r>
                    </a:p>
                  </a:txBody>
                  <a:tcPr/>
                </a:tc>
                <a:tc>
                  <a:txBody>
                    <a:bodyPr/>
                    <a:lstStyle/>
                    <a:p>
                      <a:pPr algn="ctr"/>
                      <a:r>
                        <a:rPr lang="en-ID" dirty="0"/>
                        <a:t>2</a:t>
                      </a:r>
                    </a:p>
                  </a:txBody>
                  <a:tcPr/>
                </a:tc>
                <a:tc>
                  <a:txBody>
                    <a:bodyPr/>
                    <a:lstStyle/>
                    <a:p>
                      <a:pPr algn="ctr"/>
                      <a:r>
                        <a:rPr lang="en-ID" dirty="0"/>
                        <a:t>7</a:t>
                      </a:r>
                    </a:p>
                  </a:txBody>
                  <a:tcPr/>
                </a:tc>
                <a:extLst>
                  <a:ext uri="{0D108BD9-81ED-4DB2-BD59-A6C34878D82A}">
                    <a16:rowId xmlns:a16="http://schemas.microsoft.com/office/drawing/2014/main" val="1154013321"/>
                  </a:ext>
                </a:extLst>
              </a:tr>
            </a:tbl>
          </a:graphicData>
        </a:graphic>
      </p:graphicFrame>
    </p:spTree>
    <p:extLst>
      <p:ext uri="{BB962C8B-B14F-4D97-AF65-F5344CB8AC3E}">
        <p14:creationId xmlns:p14="http://schemas.microsoft.com/office/powerpoint/2010/main" val="271875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180B-DA9F-45DD-ACE4-52BF3851F186}"/>
              </a:ext>
            </a:extLst>
          </p:cNvPr>
          <p:cNvSpPr>
            <a:spLocks noGrp="1"/>
          </p:cNvSpPr>
          <p:nvPr>
            <p:ph type="title"/>
          </p:nvPr>
        </p:nvSpPr>
        <p:spPr>
          <a:xfrm>
            <a:off x="4644008" y="559678"/>
            <a:ext cx="4092004" cy="4952492"/>
          </a:xfrm>
        </p:spPr>
        <p:txBody>
          <a:bodyPr>
            <a:normAutofit/>
          </a:bodyPr>
          <a:lstStyle/>
          <a:p>
            <a:r>
              <a:rPr lang="en-ID" sz="2800" dirty="0" err="1"/>
              <a:t>Menghitung</a:t>
            </a:r>
            <a:r>
              <a:rPr lang="en-ID" sz="2800" dirty="0"/>
              <a:t> </a:t>
            </a:r>
            <a:r>
              <a:rPr lang="en-ID" sz="2800" dirty="0" err="1"/>
              <a:t>menggunakan</a:t>
            </a:r>
            <a:r>
              <a:rPr lang="en-ID" sz="2800" dirty="0"/>
              <a:t> </a:t>
            </a:r>
            <a:r>
              <a:rPr lang="en-ID" sz="2800" dirty="0" err="1"/>
              <a:t>algoritma</a:t>
            </a:r>
            <a:r>
              <a:rPr lang="en-ID" sz="2800" dirty="0"/>
              <a:t> C++</a:t>
            </a:r>
            <a:endParaRPr lang="en-US" sz="2800" dirty="0"/>
          </a:p>
        </p:txBody>
      </p:sp>
      <p:sp>
        <p:nvSpPr>
          <p:cNvPr id="4" name="Slide Number Placeholder 3">
            <a:extLst>
              <a:ext uri="{FF2B5EF4-FFF2-40B4-BE49-F238E27FC236}">
                <a16:creationId xmlns:a16="http://schemas.microsoft.com/office/drawing/2014/main" id="{BFC388D0-5266-4554-B75A-0D13B57799B1}"/>
              </a:ext>
            </a:extLst>
          </p:cNvPr>
          <p:cNvSpPr>
            <a:spLocks noGrp="1"/>
          </p:cNvSpPr>
          <p:nvPr>
            <p:ph type="sldNum" sz="quarter" idx="12"/>
          </p:nvPr>
        </p:nvSpPr>
        <p:spPr/>
        <p:txBody>
          <a:bodyPr/>
          <a:lstStyle/>
          <a:p>
            <a:fld id="{719CFE74-B3BD-4FF1-8813-48248049985D}" type="slidenum">
              <a:rPr lang="en-SG" smtClean="0"/>
              <a:pPr/>
              <a:t>15</a:t>
            </a:fld>
            <a:endParaRPr lang="en-SG"/>
          </a:p>
        </p:txBody>
      </p:sp>
      <p:sp>
        <p:nvSpPr>
          <p:cNvPr id="3" name="Rectangle 2">
            <a:extLst>
              <a:ext uri="{FF2B5EF4-FFF2-40B4-BE49-F238E27FC236}">
                <a16:creationId xmlns:a16="http://schemas.microsoft.com/office/drawing/2014/main" id="{C9A66BB4-6373-4A57-86C2-4FFDA064DD02}"/>
              </a:ext>
            </a:extLst>
          </p:cNvPr>
          <p:cNvSpPr/>
          <p:nvPr/>
        </p:nvSpPr>
        <p:spPr>
          <a:xfrm>
            <a:off x="430486" y="723481"/>
            <a:ext cx="5940152" cy="5262979"/>
          </a:xfrm>
          <a:prstGeom prst="rect">
            <a:avLst/>
          </a:prstGeom>
        </p:spPr>
        <p:txBody>
          <a:bodyPr wrap="square" numCol="1">
            <a:spAutoFit/>
          </a:bodyPr>
          <a:lstStyle/>
          <a:p>
            <a:r>
              <a:rPr lang="en-ID" sz="1400" dirty="0"/>
              <a:t>main (){</a:t>
            </a:r>
          </a:p>
          <a:p>
            <a:r>
              <a:rPr lang="en-ID" sz="1400" dirty="0"/>
              <a:t>	int n =5;</a:t>
            </a:r>
          </a:p>
          <a:p>
            <a:r>
              <a:rPr lang="en-ID" sz="1400" dirty="0"/>
              <a:t>	int p[] ={5,4,6,2,7};</a:t>
            </a:r>
          </a:p>
          <a:p>
            <a:r>
              <a:rPr lang="en-ID" sz="1400" dirty="0"/>
              <a:t>	int m[5][5] = {0}; // from zero to four</a:t>
            </a:r>
          </a:p>
          <a:p>
            <a:r>
              <a:rPr lang="en-ID" sz="1400" dirty="0"/>
              <a:t>	int s[5][5] = {0};</a:t>
            </a:r>
          </a:p>
          <a:p>
            <a:r>
              <a:rPr lang="en-ID" sz="1400" dirty="0"/>
              <a:t>	int j, min, 4;</a:t>
            </a:r>
          </a:p>
          <a:p>
            <a:r>
              <a:rPr lang="en-ID" sz="1400" dirty="0"/>
              <a:t>		for (int d=1; d&lt;n-1;d++){</a:t>
            </a:r>
          </a:p>
          <a:p>
            <a:r>
              <a:rPr lang="en-ID" sz="1400" dirty="0"/>
              <a:t>			for (int </a:t>
            </a:r>
            <a:r>
              <a:rPr lang="en-ID" sz="1400" dirty="0" err="1"/>
              <a:t>i</a:t>
            </a:r>
            <a:r>
              <a:rPr lang="en-ID" sz="1400" dirty="0"/>
              <a:t> = 1; </a:t>
            </a:r>
            <a:r>
              <a:rPr lang="en-ID" sz="1400" dirty="0" err="1"/>
              <a:t>i</a:t>
            </a:r>
            <a:r>
              <a:rPr lang="en-ID" sz="1400" dirty="0"/>
              <a:t> &lt;n-d ; ++</a:t>
            </a:r>
            <a:r>
              <a:rPr lang="en-ID" sz="1400" dirty="0" err="1"/>
              <a:t>i</a:t>
            </a:r>
            <a:r>
              <a:rPr lang="en-ID" sz="1400" dirty="0"/>
              <a:t>)</a:t>
            </a:r>
          </a:p>
          <a:p>
            <a:r>
              <a:rPr lang="en-ID" sz="1400" dirty="0"/>
              <a:t>			{</a:t>
            </a:r>
          </a:p>
          <a:p>
            <a:r>
              <a:rPr lang="en-ID" sz="1400" dirty="0"/>
              <a:t>				j=</a:t>
            </a:r>
            <a:r>
              <a:rPr lang="en-ID" sz="1400" dirty="0" err="1"/>
              <a:t>i+d</a:t>
            </a:r>
            <a:r>
              <a:rPr lang="en-ID" sz="1400" dirty="0"/>
              <a:t>;</a:t>
            </a:r>
          </a:p>
          <a:p>
            <a:r>
              <a:rPr lang="en-ID" sz="1400" dirty="0"/>
              <a:t>				min = 32767;</a:t>
            </a:r>
          </a:p>
          <a:p>
            <a:r>
              <a:rPr lang="en-ID" sz="1400" dirty="0"/>
              <a:t>					//</a:t>
            </a:r>
            <a:r>
              <a:rPr lang="en-ID" sz="1400" dirty="0" err="1"/>
              <a:t>Rumus</a:t>
            </a:r>
            <a:r>
              <a:rPr lang="en-ID" sz="1400" dirty="0"/>
              <a:t> MCM </a:t>
            </a:r>
          </a:p>
          <a:p>
            <a:r>
              <a:rPr lang="en-ID" sz="1400" dirty="0"/>
              <a:t>					for(int k=1;k&lt;=j-1;k++){</a:t>
            </a:r>
          </a:p>
          <a:p>
            <a:r>
              <a:rPr lang="en-ID" sz="1400" dirty="0"/>
              <a:t>						q=m[</a:t>
            </a:r>
            <a:r>
              <a:rPr lang="en-ID" sz="1400" dirty="0" err="1"/>
              <a:t>i</a:t>
            </a:r>
            <a:r>
              <a:rPr lang="en-ID" sz="1400" dirty="0"/>
              <a:t>][k] + m[k+1][j] + p[i-1]*p[k]*p[j];</a:t>
            </a:r>
          </a:p>
          <a:p>
            <a:r>
              <a:rPr lang="en-ID" sz="1400" dirty="0"/>
              <a:t>						if(q&lt;min){</a:t>
            </a:r>
          </a:p>
          <a:p>
            <a:r>
              <a:rPr lang="en-ID" sz="1400" dirty="0"/>
              <a:t>							min=q;</a:t>
            </a:r>
          </a:p>
          <a:p>
            <a:r>
              <a:rPr lang="en-ID" sz="1400" dirty="0"/>
              <a:t>							s[</a:t>
            </a:r>
            <a:r>
              <a:rPr lang="en-ID" sz="1400" dirty="0" err="1"/>
              <a:t>i</a:t>
            </a:r>
            <a:r>
              <a:rPr lang="en-ID" sz="1400" dirty="0"/>
              <a:t>][j] = k;</a:t>
            </a:r>
          </a:p>
          <a:p>
            <a:r>
              <a:rPr lang="en-ID" sz="1400" dirty="0"/>
              <a:t>						}</a:t>
            </a:r>
          </a:p>
          <a:p>
            <a:r>
              <a:rPr lang="en-ID" sz="1400" dirty="0"/>
              <a:t>						m[</a:t>
            </a:r>
            <a:r>
              <a:rPr lang="en-ID" sz="1400" dirty="0" err="1"/>
              <a:t>i</a:t>
            </a:r>
            <a:r>
              <a:rPr lang="en-ID" sz="1400" dirty="0"/>
              <a:t>][j]= min;</a:t>
            </a:r>
          </a:p>
          <a:p>
            <a:r>
              <a:rPr lang="en-ID" sz="1400" dirty="0"/>
              <a:t>					}</a:t>
            </a:r>
          </a:p>
          <a:p>
            <a:r>
              <a:rPr lang="en-ID" sz="1400" dirty="0"/>
              <a:t>			}</a:t>
            </a:r>
          </a:p>
          <a:p>
            <a:r>
              <a:rPr lang="en-ID" sz="1400" dirty="0"/>
              <a:t>			</a:t>
            </a:r>
            <a:r>
              <a:rPr lang="en-ID" sz="1400" dirty="0" err="1"/>
              <a:t>cout</a:t>
            </a:r>
            <a:r>
              <a:rPr lang="en-ID" sz="1400" dirty="0"/>
              <a:t>&lt;&lt;m[</a:t>
            </a:r>
            <a:r>
              <a:rPr lang="en-ID" sz="1400" dirty="0" err="1"/>
              <a:t>i</a:t>
            </a:r>
            <a:r>
              <a:rPr lang="en-ID" sz="1400" dirty="0"/>
              <a:t>][n-1];</a:t>
            </a:r>
          </a:p>
          <a:p>
            <a:r>
              <a:rPr lang="en-ID" sz="1400" dirty="0"/>
              <a:t>		}</a:t>
            </a:r>
          </a:p>
          <a:p>
            <a:r>
              <a:rPr lang="en-ID" sz="1400" dirty="0"/>
              <a:t>}</a:t>
            </a:r>
          </a:p>
        </p:txBody>
      </p:sp>
    </p:spTree>
    <p:extLst>
      <p:ext uri="{BB962C8B-B14F-4D97-AF65-F5344CB8AC3E}">
        <p14:creationId xmlns:p14="http://schemas.microsoft.com/office/powerpoint/2010/main" val="3930117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75E4A-5BB4-4359-8E43-5583D259B4BB}"/>
              </a:ext>
            </a:extLst>
          </p:cNvPr>
          <p:cNvSpPr>
            <a:spLocks noGrp="1"/>
          </p:cNvSpPr>
          <p:nvPr>
            <p:ph type="title"/>
          </p:nvPr>
        </p:nvSpPr>
        <p:spPr>
          <a:xfrm>
            <a:off x="2627784" y="548680"/>
            <a:ext cx="4248472" cy="720080"/>
          </a:xfrm>
        </p:spPr>
        <p:txBody>
          <a:bodyPr>
            <a:noAutofit/>
          </a:bodyPr>
          <a:lstStyle/>
          <a:p>
            <a:pPr algn="ctr"/>
            <a:r>
              <a:rPr lang="en-ID" sz="2800" dirty="0" err="1"/>
              <a:t>Lanjutan</a:t>
            </a:r>
            <a:r>
              <a:rPr lang="en-ID" sz="2800" dirty="0"/>
              <a:t> </a:t>
            </a:r>
            <a:r>
              <a:rPr lang="en-ID" sz="2800" dirty="0" err="1"/>
              <a:t>Contoh</a:t>
            </a:r>
            <a:r>
              <a:rPr lang="en-ID" sz="2800" dirty="0"/>
              <a:t> </a:t>
            </a:r>
            <a:r>
              <a:rPr lang="en-ID" sz="2800" dirty="0" err="1"/>
              <a:t>Soal</a:t>
            </a:r>
            <a:endParaRPr lang="en-ID" sz="2800" dirty="0"/>
          </a:p>
        </p:txBody>
      </p:sp>
      <p:sp>
        <p:nvSpPr>
          <p:cNvPr id="3" name="Content Placeholder 2">
            <a:extLst>
              <a:ext uri="{FF2B5EF4-FFF2-40B4-BE49-F238E27FC236}">
                <a16:creationId xmlns:a16="http://schemas.microsoft.com/office/drawing/2014/main" id="{7DF01EFB-CA7D-45E2-A2EE-7917D1CEF80B}"/>
              </a:ext>
            </a:extLst>
          </p:cNvPr>
          <p:cNvSpPr>
            <a:spLocks noGrp="1"/>
          </p:cNvSpPr>
          <p:nvPr>
            <p:ph idx="1"/>
          </p:nvPr>
        </p:nvSpPr>
        <p:spPr>
          <a:xfrm>
            <a:off x="539552" y="1484784"/>
            <a:ext cx="8352928" cy="504056"/>
          </a:xfrm>
        </p:spPr>
        <p:txBody>
          <a:bodyPr>
            <a:noAutofit/>
          </a:bodyPr>
          <a:lstStyle/>
          <a:p>
            <a:pPr marL="0" indent="0">
              <a:buNone/>
            </a:pPr>
            <a:r>
              <a:rPr lang="en-ID" sz="1600" dirty="0" err="1"/>
              <a:t>Tabel</a:t>
            </a:r>
            <a:r>
              <a:rPr lang="en-ID" sz="1600" dirty="0"/>
              <a:t> M </a:t>
            </a:r>
            <a:r>
              <a:rPr lang="en-ID" sz="1600" dirty="0">
                <a:sym typeface="Wingdings" panose="05000000000000000000" pitchFamily="2" charset="2"/>
              </a:rPr>
              <a:t> </a:t>
            </a:r>
            <a:r>
              <a:rPr lang="en-ID" sz="1600" dirty="0" err="1">
                <a:sym typeface="Wingdings" panose="05000000000000000000" pitchFamily="2" charset="2"/>
              </a:rPr>
              <a:t>Berguna</a:t>
            </a:r>
            <a:r>
              <a:rPr lang="en-ID" sz="1600" dirty="0">
                <a:sym typeface="Wingdings" panose="05000000000000000000" pitchFamily="2" charset="2"/>
              </a:rPr>
              <a:t> </a:t>
            </a:r>
            <a:r>
              <a:rPr lang="en-ID" sz="1600" dirty="0" err="1">
                <a:sym typeface="Wingdings" panose="05000000000000000000" pitchFamily="2" charset="2"/>
              </a:rPr>
              <a:t>untuk</a:t>
            </a:r>
            <a:r>
              <a:rPr lang="en-ID" sz="1600" dirty="0">
                <a:sym typeface="Wingdings" panose="05000000000000000000" pitchFamily="2" charset="2"/>
              </a:rPr>
              <a:t> </a:t>
            </a:r>
            <a:r>
              <a:rPr lang="en-ID" sz="1600" dirty="0" err="1">
                <a:sym typeface="Wingdings" panose="05000000000000000000" pitchFamily="2" charset="2"/>
              </a:rPr>
              <a:t>Menyimpan</a:t>
            </a:r>
            <a:r>
              <a:rPr lang="en-ID" sz="1600" dirty="0">
                <a:sym typeface="Wingdings" panose="05000000000000000000" pitchFamily="2" charset="2"/>
              </a:rPr>
              <a:t> </a:t>
            </a:r>
            <a:r>
              <a:rPr lang="en-ID" sz="1600" dirty="0" err="1">
                <a:sym typeface="Wingdings" panose="05000000000000000000" pitchFamily="2" charset="2"/>
              </a:rPr>
              <a:t>nilai</a:t>
            </a:r>
            <a:r>
              <a:rPr lang="en-ID" sz="1600" dirty="0">
                <a:sym typeface="Wingdings" panose="05000000000000000000" pitchFamily="2" charset="2"/>
              </a:rPr>
              <a:t> minimum </a:t>
            </a:r>
            <a:r>
              <a:rPr lang="en-ID" sz="1600" dirty="0" err="1">
                <a:sym typeface="Wingdings" panose="05000000000000000000" pitchFamily="2" charset="2"/>
              </a:rPr>
              <a:t>dari</a:t>
            </a:r>
            <a:r>
              <a:rPr lang="en-ID" sz="1600" dirty="0">
                <a:sym typeface="Wingdings" panose="05000000000000000000" pitchFamily="2" charset="2"/>
              </a:rPr>
              <a:t> </a:t>
            </a:r>
            <a:r>
              <a:rPr lang="en-ID" sz="1600" dirty="0" err="1">
                <a:sym typeface="Wingdings" panose="05000000000000000000" pitchFamily="2" charset="2"/>
              </a:rPr>
              <a:t>setiap</a:t>
            </a:r>
            <a:r>
              <a:rPr lang="en-ID" sz="1600" dirty="0">
                <a:sym typeface="Wingdings" panose="05000000000000000000" pitchFamily="2" charset="2"/>
              </a:rPr>
              <a:t> </a:t>
            </a:r>
            <a:r>
              <a:rPr lang="en-ID" sz="1600" dirty="0" err="1">
                <a:sym typeface="Wingdings" panose="05000000000000000000" pitchFamily="2" charset="2"/>
              </a:rPr>
              <a:t>operasi</a:t>
            </a:r>
            <a:r>
              <a:rPr lang="en-ID" sz="1600" dirty="0">
                <a:sym typeface="Wingdings" panose="05000000000000000000" pitchFamily="2" charset="2"/>
              </a:rPr>
              <a:t> di </a:t>
            </a:r>
            <a:r>
              <a:rPr lang="en-ID" sz="1600" dirty="0" err="1">
                <a:sym typeface="Wingdings" panose="05000000000000000000" pitchFamily="2" charset="2"/>
              </a:rPr>
              <a:t>setiap</a:t>
            </a:r>
            <a:r>
              <a:rPr lang="en-ID" sz="1600" dirty="0">
                <a:sym typeface="Wingdings" panose="05000000000000000000" pitchFamily="2" charset="2"/>
              </a:rPr>
              <a:t> </a:t>
            </a:r>
            <a:r>
              <a:rPr lang="en-ID" sz="1600" dirty="0" err="1">
                <a:sym typeface="Wingdings" panose="05000000000000000000" pitchFamily="2" charset="2"/>
              </a:rPr>
              <a:t>titiknya</a:t>
            </a:r>
            <a:endParaRPr lang="en-US" sz="1600" i="1" dirty="0">
              <a:solidFill>
                <a:schemeClr val="tx1"/>
              </a:solidFill>
              <a:sym typeface="Wingdings" panose="05000000000000000000" pitchFamily="2" charset="2"/>
            </a:endParaRPr>
          </a:p>
          <a:p>
            <a:pPr marL="0" indent="0">
              <a:buNone/>
            </a:pPr>
            <a:r>
              <a:rPr lang="en-US" sz="1600" i="1" dirty="0">
                <a:solidFill>
                  <a:schemeClr val="tx1"/>
                </a:solidFill>
                <a:sym typeface="Wingdings" panose="05000000000000000000" pitchFamily="2" charset="2"/>
              </a:rPr>
              <a:t> </a:t>
            </a:r>
            <a:endParaRPr lang="en-US" sz="1600" dirty="0"/>
          </a:p>
        </p:txBody>
      </p:sp>
      <p:sp>
        <p:nvSpPr>
          <p:cNvPr id="4" name="Slide Number Placeholder 3">
            <a:extLst>
              <a:ext uri="{FF2B5EF4-FFF2-40B4-BE49-F238E27FC236}">
                <a16:creationId xmlns:a16="http://schemas.microsoft.com/office/drawing/2014/main" id="{9852FFDC-EDE6-49CF-959D-F84771D7C384}"/>
              </a:ext>
            </a:extLst>
          </p:cNvPr>
          <p:cNvSpPr>
            <a:spLocks noGrp="1"/>
          </p:cNvSpPr>
          <p:nvPr>
            <p:ph type="sldNum" sz="quarter" idx="12"/>
          </p:nvPr>
        </p:nvSpPr>
        <p:spPr/>
        <p:txBody>
          <a:bodyPr/>
          <a:lstStyle/>
          <a:p>
            <a:fld id="{719CFE74-B3BD-4FF1-8813-48248049985D}" type="slidenum">
              <a:rPr lang="en-SG" smtClean="0"/>
              <a:pPr/>
              <a:t>16</a:t>
            </a:fld>
            <a:endParaRPr lang="en-SG"/>
          </a:p>
        </p:txBody>
      </p:sp>
      <p:graphicFrame>
        <p:nvGraphicFramePr>
          <p:cNvPr id="6" name="Table 5">
            <a:extLst>
              <a:ext uri="{FF2B5EF4-FFF2-40B4-BE49-F238E27FC236}">
                <a16:creationId xmlns:a16="http://schemas.microsoft.com/office/drawing/2014/main" id="{C7245CED-4561-4F8F-831D-4C8A4CECB46D}"/>
              </a:ext>
            </a:extLst>
          </p:cNvPr>
          <p:cNvGraphicFramePr>
            <a:graphicFrameLocks noGrp="1"/>
          </p:cNvGraphicFramePr>
          <p:nvPr>
            <p:extLst>
              <p:ext uri="{D42A27DB-BD31-4B8C-83A1-F6EECF244321}">
                <p14:modId xmlns:p14="http://schemas.microsoft.com/office/powerpoint/2010/main" val="692175907"/>
              </p:ext>
            </p:extLst>
          </p:nvPr>
        </p:nvGraphicFramePr>
        <p:xfrm>
          <a:off x="1952638" y="2587589"/>
          <a:ext cx="5526755" cy="3119780"/>
        </p:xfrm>
        <a:graphic>
          <a:graphicData uri="http://schemas.openxmlformats.org/drawingml/2006/table">
            <a:tbl>
              <a:tblPr bandRow="1">
                <a:tableStyleId>{073A0DAA-6AF3-43AB-8588-CEC1D06C72B9}</a:tableStyleId>
              </a:tblPr>
              <a:tblGrid>
                <a:gridCol w="1105351">
                  <a:extLst>
                    <a:ext uri="{9D8B030D-6E8A-4147-A177-3AD203B41FA5}">
                      <a16:colId xmlns:a16="http://schemas.microsoft.com/office/drawing/2014/main" val="411304361"/>
                    </a:ext>
                  </a:extLst>
                </a:gridCol>
                <a:gridCol w="1105351">
                  <a:extLst>
                    <a:ext uri="{9D8B030D-6E8A-4147-A177-3AD203B41FA5}">
                      <a16:colId xmlns:a16="http://schemas.microsoft.com/office/drawing/2014/main" val="2437157635"/>
                    </a:ext>
                  </a:extLst>
                </a:gridCol>
                <a:gridCol w="1105351">
                  <a:extLst>
                    <a:ext uri="{9D8B030D-6E8A-4147-A177-3AD203B41FA5}">
                      <a16:colId xmlns:a16="http://schemas.microsoft.com/office/drawing/2014/main" val="327811995"/>
                    </a:ext>
                  </a:extLst>
                </a:gridCol>
                <a:gridCol w="1105351">
                  <a:extLst>
                    <a:ext uri="{9D8B030D-6E8A-4147-A177-3AD203B41FA5}">
                      <a16:colId xmlns:a16="http://schemas.microsoft.com/office/drawing/2014/main" val="686134625"/>
                    </a:ext>
                  </a:extLst>
                </a:gridCol>
                <a:gridCol w="1105351">
                  <a:extLst>
                    <a:ext uri="{9D8B030D-6E8A-4147-A177-3AD203B41FA5}">
                      <a16:colId xmlns:a16="http://schemas.microsoft.com/office/drawing/2014/main" val="4040163219"/>
                    </a:ext>
                  </a:extLst>
                </a:gridCol>
              </a:tblGrid>
              <a:tr h="623956">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extLst>
                  <a:ext uri="{0D108BD9-81ED-4DB2-BD59-A6C34878D82A}">
                    <a16:rowId xmlns:a16="http://schemas.microsoft.com/office/drawing/2014/main" val="4168639974"/>
                  </a:ext>
                </a:extLst>
              </a:tr>
              <a:tr h="623956">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120</a:t>
                      </a:r>
                    </a:p>
                  </a:txBody>
                  <a:tcPr marL="117352" marR="117352" marT="58676" marB="58676"/>
                </a:tc>
                <a:tc>
                  <a:txBody>
                    <a:bodyPr/>
                    <a:lstStyle/>
                    <a:p>
                      <a:pPr algn="ctr"/>
                      <a:r>
                        <a:rPr lang="en-ID" sz="1700" dirty="0"/>
                        <a:t>88</a:t>
                      </a:r>
                    </a:p>
                  </a:txBody>
                  <a:tcPr marL="117352" marR="117352" marT="58676" marB="58676"/>
                </a:tc>
                <a:tc>
                  <a:txBody>
                    <a:bodyPr/>
                    <a:lstStyle/>
                    <a:p>
                      <a:pPr algn="ctr"/>
                      <a:r>
                        <a:rPr lang="en-ID" sz="1700" dirty="0"/>
                        <a:t>158</a:t>
                      </a:r>
                    </a:p>
                  </a:txBody>
                  <a:tcPr marL="117352" marR="117352" marT="58676" marB="58676"/>
                </a:tc>
                <a:extLst>
                  <a:ext uri="{0D108BD9-81ED-4DB2-BD59-A6C34878D82A}">
                    <a16:rowId xmlns:a16="http://schemas.microsoft.com/office/drawing/2014/main" val="2641505140"/>
                  </a:ext>
                </a:extLst>
              </a:tr>
              <a:tr h="623956">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48</a:t>
                      </a:r>
                    </a:p>
                  </a:txBody>
                  <a:tcPr marL="117352" marR="117352" marT="58676" marB="58676"/>
                </a:tc>
                <a:tc>
                  <a:txBody>
                    <a:bodyPr/>
                    <a:lstStyle/>
                    <a:p>
                      <a:pPr algn="ctr"/>
                      <a:r>
                        <a:rPr lang="en-ID" sz="1700" dirty="0"/>
                        <a:t>104</a:t>
                      </a:r>
                    </a:p>
                  </a:txBody>
                  <a:tcPr marL="117352" marR="117352" marT="58676" marB="58676"/>
                </a:tc>
                <a:extLst>
                  <a:ext uri="{0D108BD9-81ED-4DB2-BD59-A6C34878D82A}">
                    <a16:rowId xmlns:a16="http://schemas.microsoft.com/office/drawing/2014/main" val="3946104927"/>
                  </a:ext>
                </a:extLst>
              </a:tr>
              <a:tr h="623956">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84</a:t>
                      </a:r>
                    </a:p>
                  </a:txBody>
                  <a:tcPr marL="117352" marR="117352" marT="58676" marB="58676"/>
                </a:tc>
                <a:extLst>
                  <a:ext uri="{0D108BD9-81ED-4DB2-BD59-A6C34878D82A}">
                    <a16:rowId xmlns:a16="http://schemas.microsoft.com/office/drawing/2014/main" val="2665252593"/>
                  </a:ext>
                </a:extLst>
              </a:tr>
              <a:tr h="623956">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tc>
                  <a:txBody>
                    <a:bodyPr/>
                    <a:lstStyle/>
                    <a:p>
                      <a:pPr algn="ctr"/>
                      <a:r>
                        <a:rPr lang="en-ID" sz="1700" dirty="0"/>
                        <a:t>0</a:t>
                      </a:r>
                    </a:p>
                  </a:txBody>
                  <a:tcPr marL="117352" marR="117352" marT="58676" marB="58676"/>
                </a:tc>
                <a:extLst>
                  <a:ext uri="{0D108BD9-81ED-4DB2-BD59-A6C34878D82A}">
                    <a16:rowId xmlns:a16="http://schemas.microsoft.com/office/drawing/2014/main" val="2157359754"/>
                  </a:ext>
                </a:extLst>
              </a:tr>
            </a:tbl>
          </a:graphicData>
        </a:graphic>
      </p:graphicFrame>
      <p:sp>
        <p:nvSpPr>
          <p:cNvPr id="7" name="TextBox 6">
            <a:extLst>
              <a:ext uri="{FF2B5EF4-FFF2-40B4-BE49-F238E27FC236}">
                <a16:creationId xmlns:a16="http://schemas.microsoft.com/office/drawing/2014/main" id="{F967BE3A-0EF3-4D2B-BDA1-25C74A36B891}"/>
              </a:ext>
            </a:extLst>
          </p:cNvPr>
          <p:cNvSpPr txBox="1"/>
          <p:nvPr/>
        </p:nvSpPr>
        <p:spPr>
          <a:xfrm>
            <a:off x="546840" y="1879525"/>
            <a:ext cx="7553552" cy="830997"/>
          </a:xfrm>
          <a:prstGeom prst="rect">
            <a:avLst/>
          </a:prstGeom>
          <a:noFill/>
        </p:spPr>
        <p:txBody>
          <a:bodyPr wrap="square" rtlCol="0">
            <a:spAutoFit/>
          </a:bodyPr>
          <a:lstStyle/>
          <a:p>
            <a:pPr algn="just"/>
            <a:r>
              <a:rPr lang="en-US" sz="1600" i="1" dirty="0" err="1">
                <a:sym typeface="Wingdings" panose="05000000000000000000" pitchFamily="2" charset="2"/>
              </a:rPr>
              <a:t>Dengan</a:t>
            </a:r>
            <a:r>
              <a:rPr lang="en-US" sz="1600" i="1" dirty="0">
                <a:sym typeface="Wingdings" panose="05000000000000000000" pitchFamily="2" charset="2"/>
              </a:rPr>
              <a:t> </a:t>
            </a:r>
            <a:r>
              <a:rPr lang="en-US" sz="1600" i="1" dirty="0" err="1">
                <a:sym typeface="Wingdings" panose="05000000000000000000" pitchFamily="2" charset="2"/>
              </a:rPr>
              <a:t>i</a:t>
            </a:r>
            <a:r>
              <a:rPr lang="en-US" sz="1600" i="1" dirty="0">
                <a:sym typeface="Wingdings" panose="05000000000000000000" pitchFamily="2" charset="2"/>
              </a:rPr>
              <a:t> </a:t>
            </a:r>
            <a:r>
              <a:rPr lang="en-US" sz="1600" i="1" dirty="0" err="1">
                <a:sym typeface="Wingdings" panose="05000000000000000000" pitchFamily="2" charset="2"/>
              </a:rPr>
              <a:t>sebagai</a:t>
            </a:r>
            <a:r>
              <a:rPr lang="en-US" sz="1600" i="1" dirty="0">
                <a:sym typeface="Wingdings" panose="05000000000000000000" pitchFamily="2" charset="2"/>
              </a:rPr>
              <a:t> </a:t>
            </a:r>
            <a:r>
              <a:rPr lang="en-US" sz="1600" i="1" dirty="0" err="1">
                <a:sym typeface="Wingdings" panose="05000000000000000000" pitchFamily="2" charset="2"/>
              </a:rPr>
              <a:t>baris</a:t>
            </a:r>
            <a:r>
              <a:rPr lang="en-US" sz="1600" i="1" dirty="0">
                <a:sym typeface="Wingdings" panose="05000000000000000000" pitchFamily="2" charset="2"/>
              </a:rPr>
              <a:t> dan j </a:t>
            </a:r>
            <a:r>
              <a:rPr lang="en-US" sz="1600" i="1" dirty="0" err="1">
                <a:sym typeface="Wingdings" panose="05000000000000000000" pitchFamily="2" charset="2"/>
              </a:rPr>
              <a:t>sebagai</a:t>
            </a:r>
            <a:r>
              <a:rPr lang="en-US" sz="1600" i="1" dirty="0">
                <a:sym typeface="Wingdings" panose="05000000000000000000" pitchFamily="2" charset="2"/>
              </a:rPr>
              <a:t> </a:t>
            </a:r>
            <a:r>
              <a:rPr lang="en-US" sz="1600" i="1" dirty="0" err="1">
                <a:sym typeface="Wingdings" panose="05000000000000000000" pitchFamily="2" charset="2"/>
              </a:rPr>
              <a:t>kolom</a:t>
            </a:r>
            <a:r>
              <a:rPr lang="en-US" sz="1600" i="1" dirty="0">
                <a:sym typeface="Wingdings" panose="05000000000000000000" pitchFamily="2" charset="2"/>
              </a:rPr>
              <a:t>, </a:t>
            </a:r>
            <a:r>
              <a:rPr lang="en-US" sz="1600" i="1" dirty="0" err="1">
                <a:sym typeface="Wingdings" panose="05000000000000000000" pitchFamily="2" charset="2"/>
              </a:rPr>
              <a:t>kita</a:t>
            </a:r>
            <a:r>
              <a:rPr lang="en-US" sz="1600" i="1" dirty="0">
                <a:sym typeface="Wingdings" panose="05000000000000000000" pitchFamily="2" charset="2"/>
              </a:rPr>
              <a:t> </a:t>
            </a:r>
            <a:r>
              <a:rPr lang="en-US" sz="1600" i="1" dirty="0" err="1">
                <a:sym typeface="Wingdings" panose="05000000000000000000" pitchFamily="2" charset="2"/>
              </a:rPr>
              <a:t>dapat</a:t>
            </a:r>
            <a:r>
              <a:rPr lang="en-US" sz="1600" i="1" dirty="0">
                <a:sym typeface="Wingdings" panose="05000000000000000000" pitchFamily="2" charset="2"/>
              </a:rPr>
              <a:t> </a:t>
            </a:r>
            <a:r>
              <a:rPr lang="en-US" sz="1600" i="1" dirty="0" err="1">
                <a:sym typeface="Wingdings" panose="05000000000000000000" pitchFamily="2" charset="2"/>
              </a:rPr>
              <a:t>memasukan</a:t>
            </a:r>
            <a:r>
              <a:rPr lang="en-US" sz="1600" i="1" dirty="0">
                <a:sym typeface="Wingdings" panose="05000000000000000000" pitchFamily="2" charset="2"/>
              </a:rPr>
              <a:t> </a:t>
            </a:r>
            <a:r>
              <a:rPr lang="en-US" sz="1600" i="1" dirty="0" err="1">
                <a:sym typeface="Wingdings" panose="05000000000000000000" pitchFamily="2" charset="2"/>
              </a:rPr>
              <a:t>nomor</a:t>
            </a:r>
            <a:r>
              <a:rPr lang="en-US" sz="1600" i="1" dirty="0">
                <a:sym typeface="Wingdings" panose="05000000000000000000" pitchFamily="2" charset="2"/>
              </a:rPr>
              <a:t> </a:t>
            </a:r>
            <a:r>
              <a:rPr lang="en-US" sz="1600" i="1" dirty="0" err="1">
                <a:sym typeface="Wingdings" panose="05000000000000000000" pitchFamily="2" charset="2"/>
              </a:rPr>
              <a:t>kolom</a:t>
            </a:r>
            <a:r>
              <a:rPr lang="en-US" sz="1600" i="1" dirty="0">
                <a:sym typeface="Wingdings" panose="05000000000000000000" pitchFamily="2" charset="2"/>
              </a:rPr>
              <a:t> dan </a:t>
            </a:r>
            <a:r>
              <a:rPr lang="en-US" sz="1600" i="1" dirty="0" err="1">
                <a:sym typeface="Wingdings" panose="05000000000000000000" pitchFamily="2" charset="2"/>
              </a:rPr>
              <a:t>baris</a:t>
            </a:r>
            <a:r>
              <a:rPr lang="en-US" sz="1600" i="1" dirty="0">
                <a:sym typeface="Wingdings" panose="05000000000000000000" pitchFamily="2" charset="2"/>
              </a:rPr>
              <a:t> </a:t>
            </a:r>
            <a:r>
              <a:rPr lang="en-US" sz="1600" i="1" dirty="0" err="1">
                <a:sym typeface="Wingdings" panose="05000000000000000000" pitchFamily="2" charset="2"/>
              </a:rPr>
              <a:t>ke</a:t>
            </a:r>
            <a:r>
              <a:rPr lang="en-US" sz="1600" i="1" dirty="0">
                <a:sym typeface="Wingdings" panose="05000000000000000000" pitchFamily="2" charset="2"/>
              </a:rPr>
              <a:t> </a:t>
            </a:r>
            <a:r>
              <a:rPr lang="en-US" sz="1600" i="1" dirty="0" err="1">
                <a:sym typeface="Wingdings" panose="05000000000000000000" pitchFamily="2" charset="2"/>
              </a:rPr>
              <a:t>dalam</a:t>
            </a:r>
            <a:r>
              <a:rPr lang="en-US" sz="1600" i="1" dirty="0">
                <a:sym typeface="Wingdings" panose="05000000000000000000" pitchFamily="2" charset="2"/>
              </a:rPr>
              <a:t> program dan </a:t>
            </a:r>
            <a:r>
              <a:rPr lang="en-US" sz="1600" i="1" dirty="0" err="1">
                <a:sym typeface="Wingdings" panose="05000000000000000000" pitchFamily="2" charset="2"/>
              </a:rPr>
              <a:t>mendapatkan</a:t>
            </a:r>
            <a:r>
              <a:rPr lang="en-US" sz="1600" i="1" dirty="0">
                <a:sym typeface="Wingdings" panose="05000000000000000000" pitchFamily="2" charset="2"/>
              </a:rPr>
              <a:t> </a:t>
            </a:r>
            <a:r>
              <a:rPr lang="en-US" sz="1600" i="1" dirty="0" err="1">
                <a:sym typeface="Wingdings" panose="05000000000000000000" pitchFamily="2" charset="2"/>
              </a:rPr>
              <a:t>hasil</a:t>
            </a:r>
            <a:endParaRPr lang="en-US" sz="1600" i="1" dirty="0">
              <a:sym typeface="Wingdings" panose="05000000000000000000" pitchFamily="2" charset="2"/>
            </a:endParaRPr>
          </a:p>
          <a:p>
            <a:pPr algn="just"/>
            <a:endParaRPr lang="en-ID" sz="1600" dirty="0"/>
          </a:p>
        </p:txBody>
      </p:sp>
    </p:spTree>
    <p:extLst>
      <p:ext uri="{BB962C8B-B14F-4D97-AF65-F5344CB8AC3E}">
        <p14:creationId xmlns:p14="http://schemas.microsoft.com/office/powerpoint/2010/main" val="3670416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75E4A-5BB4-4359-8E43-5583D259B4BB}"/>
              </a:ext>
            </a:extLst>
          </p:cNvPr>
          <p:cNvSpPr>
            <a:spLocks noGrp="1"/>
          </p:cNvSpPr>
          <p:nvPr>
            <p:ph type="title"/>
          </p:nvPr>
        </p:nvSpPr>
        <p:spPr>
          <a:xfrm>
            <a:off x="2627784" y="548680"/>
            <a:ext cx="4248472" cy="720080"/>
          </a:xfrm>
        </p:spPr>
        <p:txBody>
          <a:bodyPr>
            <a:noAutofit/>
          </a:bodyPr>
          <a:lstStyle/>
          <a:p>
            <a:pPr algn="ctr"/>
            <a:r>
              <a:rPr lang="en-ID" sz="2800" dirty="0" err="1"/>
              <a:t>Lanjutan</a:t>
            </a:r>
            <a:r>
              <a:rPr lang="en-ID" sz="2800" dirty="0"/>
              <a:t> </a:t>
            </a:r>
            <a:r>
              <a:rPr lang="en-ID" sz="2800" dirty="0" err="1"/>
              <a:t>Contoh</a:t>
            </a:r>
            <a:r>
              <a:rPr lang="en-ID" sz="2800" dirty="0"/>
              <a:t> </a:t>
            </a:r>
            <a:r>
              <a:rPr lang="en-ID" sz="2800" dirty="0" err="1"/>
              <a:t>Soal</a:t>
            </a:r>
            <a:endParaRPr lang="en-ID" sz="2800" dirty="0"/>
          </a:p>
        </p:txBody>
      </p:sp>
      <p:sp>
        <p:nvSpPr>
          <p:cNvPr id="3" name="Content Placeholder 2">
            <a:extLst>
              <a:ext uri="{FF2B5EF4-FFF2-40B4-BE49-F238E27FC236}">
                <a16:creationId xmlns:a16="http://schemas.microsoft.com/office/drawing/2014/main" id="{7DF01EFB-CA7D-45E2-A2EE-7917D1CEF80B}"/>
              </a:ext>
            </a:extLst>
          </p:cNvPr>
          <p:cNvSpPr>
            <a:spLocks noGrp="1"/>
          </p:cNvSpPr>
          <p:nvPr>
            <p:ph idx="1"/>
          </p:nvPr>
        </p:nvSpPr>
        <p:spPr>
          <a:xfrm>
            <a:off x="539552" y="1484784"/>
            <a:ext cx="8352928" cy="504056"/>
          </a:xfrm>
        </p:spPr>
        <p:txBody>
          <a:bodyPr>
            <a:noAutofit/>
          </a:bodyPr>
          <a:lstStyle/>
          <a:p>
            <a:pPr marL="0" indent="0">
              <a:buNone/>
            </a:pPr>
            <a:r>
              <a:rPr lang="en-ID" sz="1600" dirty="0" err="1"/>
              <a:t>Tabel</a:t>
            </a:r>
            <a:r>
              <a:rPr lang="en-ID" sz="1600" dirty="0"/>
              <a:t> S </a:t>
            </a:r>
            <a:r>
              <a:rPr lang="en-ID" sz="1600" dirty="0">
                <a:sym typeface="Wingdings" panose="05000000000000000000" pitchFamily="2" charset="2"/>
              </a:rPr>
              <a:t> </a:t>
            </a:r>
            <a:r>
              <a:rPr lang="en-ID" sz="1600" dirty="0" err="1">
                <a:sym typeface="Wingdings" panose="05000000000000000000" pitchFamily="2" charset="2"/>
              </a:rPr>
              <a:t>Berguna</a:t>
            </a:r>
            <a:r>
              <a:rPr lang="en-ID" sz="1600" dirty="0">
                <a:sym typeface="Wingdings" panose="05000000000000000000" pitchFamily="2" charset="2"/>
              </a:rPr>
              <a:t> </a:t>
            </a:r>
            <a:r>
              <a:rPr lang="en-ID" sz="1600" dirty="0" err="1">
                <a:sym typeface="Wingdings" panose="05000000000000000000" pitchFamily="2" charset="2"/>
              </a:rPr>
              <a:t>untuk</a:t>
            </a:r>
            <a:r>
              <a:rPr lang="en-ID" sz="1600" dirty="0">
                <a:sym typeface="Wingdings" panose="05000000000000000000" pitchFamily="2" charset="2"/>
              </a:rPr>
              <a:t> </a:t>
            </a:r>
            <a:r>
              <a:rPr lang="en-ID" sz="1600" dirty="0" err="1">
                <a:sym typeface="Wingdings" panose="05000000000000000000" pitchFamily="2" charset="2"/>
              </a:rPr>
              <a:t>Menyimpan</a:t>
            </a:r>
            <a:r>
              <a:rPr lang="en-ID" sz="1600" dirty="0">
                <a:sym typeface="Wingdings" panose="05000000000000000000" pitchFamily="2" charset="2"/>
              </a:rPr>
              <a:t> </a:t>
            </a:r>
            <a:r>
              <a:rPr lang="en-ID" sz="1600" dirty="0" err="1">
                <a:sym typeface="Wingdings" panose="05000000000000000000" pitchFamily="2" charset="2"/>
              </a:rPr>
              <a:t>nilai</a:t>
            </a:r>
            <a:r>
              <a:rPr lang="en-ID" sz="1600" dirty="0">
                <a:sym typeface="Wingdings" panose="05000000000000000000" pitchFamily="2" charset="2"/>
              </a:rPr>
              <a:t> k yang </a:t>
            </a:r>
            <a:r>
              <a:rPr lang="en-ID" sz="1600" dirty="0" err="1">
                <a:sym typeface="Wingdings" panose="05000000000000000000" pitchFamily="2" charset="2"/>
              </a:rPr>
              <a:t>memiliki</a:t>
            </a:r>
            <a:r>
              <a:rPr lang="en-ID" sz="1600" dirty="0">
                <a:sym typeface="Wingdings" panose="05000000000000000000" pitchFamily="2" charset="2"/>
              </a:rPr>
              <a:t> </a:t>
            </a:r>
            <a:r>
              <a:rPr lang="en-ID" sz="1600" dirty="0" err="1">
                <a:sym typeface="Wingdings" panose="05000000000000000000" pitchFamily="2" charset="2"/>
              </a:rPr>
              <a:t>nilai</a:t>
            </a:r>
            <a:r>
              <a:rPr lang="en-ID" sz="1600" dirty="0">
                <a:sym typeface="Wingdings" panose="05000000000000000000" pitchFamily="2" charset="2"/>
              </a:rPr>
              <a:t> paling minimum di </a:t>
            </a:r>
            <a:r>
              <a:rPr lang="en-ID" sz="1600" dirty="0" err="1">
                <a:sym typeface="Wingdings" panose="05000000000000000000" pitchFamily="2" charset="2"/>
              </a:rPr>
              <a:t>setiap</a:t>
            </a:r>
            <a:r>
              <a:rPr lang="en-ID" sz="1600" dirty="0">
                <a:sym typeface="Wingdings" panose="05000000000000000000" pitchFamily="2" charset="2"/>
              </a:rPr>
              <a:t> </a:t>
            </a:r>
            <a:r>
              <a:rPr lang="en-ID" sz="1600" dirty="0" err="1">
                <a:sym typeface="Wingdings" panose="05000000000000000000" pitchFamily="2" charset="2"/>
              </a:rPr>
              <a:t>titiknya</a:t>
            </a:r>
            <a:endParaRPr lang="en-US" sz="1600" i="1" dirty="0">
              <a:solidFill>
                <a:schemeClr val="tx1"/>
              </a:solidFill>
              <a:sym typeface="Wingdings" panose="05000000000000000000" pitchFamily="2" charset="2"/>
            </a:endParaRPr>
          </a:p>
          <a:p>
            <a:pPr marL="0" indent="0">
              <a:buNone/>
            </a:pPr>
            <a:r>
              <a:rPr lang="en-US" sz="1600" i="1" dirty="0">
                <a:solidFill>
                  <a:schemeClr val="tx1"/>
                </a:solidFill>
                <a:sym typeface="Wingdings" panose="05000000000000000000" pitchFamily="2" charset="2"/>
              </a:rPr>
              <a:t> </a:t>
            </a:r>
            <a:endParaRPr lang="en-US" sz="1600" dirty="0"/>
          </a:p>
        </p:txBody>
      </p:sp>
      <p:sp>
        <p:nvSpPr>
          <p:cNvPr id="4" name="Slide Number Placeholder 3">
            <a:extLst>
              <a:ext uri="{FF2B5EF4-FFF2-40B4-BE49-F238E27FC236}">
                <a16:creationId xmlns:a16="http://schemas.microsoft.com/office/drawing/2014/main" id="{9852FFDC-EDE6-49CF-959D-F84771D7C384}"/>
              </a:ext>
            </a:extLst>
          </p:cNvPr>
          <p:cNvSpPr>
            <a:spLocks noGrp="1"/>
          </p:cNvSpPr>
          <p:nvPr>
            <p:ph type="sldNum" sz="quarter" idx="12"/>
          </p:nvPr>
        </p:nvSpPr>
        <p:spPr/>
        <p:txBody>
          <a:bodyPr/>
          <a:lstStyle/>
          <a:p>
            <a:fld id="{719CFE74-B3BD-4FF1-8813-48248049985D}" type="slidenum">
              <a:rPr lang="en-SG" smtClean="0"/>
              <a:pPr/>
              <a:t>17</a:t>
            </a:fld>
            <a:endParaRPr lang="en-SG"/>
          </a:p>
        </p:txBody>
      </p:sp>
      <p:graphicFrame>
        <p:nvGraphicFramePr>
          <p:cNvPr id="6" name="Table 5">
            <a:extLst>
              <a:ext uri="{FF2B5EF4-FFF2-40B4-BE49-F238E27FC236}">
                <a16:creationId xmlns:a16="http://schemas.microsoft.com/office/drawing/2014/main" id="{C7245CED-4561-4F8F-831D-4C8A4CECB46D}"/>
              </a:ext>
            </a:extLst>
          </p:cNvPr>
          <p:cNvGraphicFramePr>
            <a:graphicFrameLocks noGrp="1"/>
          </p:cNvGraphicFramePr>
          <p:nvPr>
            <p:extLst>
              <p:ext uri="{D42A27DB-BD31-4B8C-83A1-F6EECF244321}">
                <p14:modId xmlns:p14="http://schemas.microsoft.com/office/powerpoint/2010/main" val="3047315245"/>
              </p:ext>
            </p:extLst>
          </p:nvPr>
        </p:nvGraphicFramePr>
        <p:xfrm>
          <a:off x="683568" y="2492896"/>
          <a:ext cx="3240360" cy="2016225"/>
        </p:xfrm>
        <a:graphic>
          <a:graphicData uri="http://schemas.openxmlformats.org/drawingml/2006/table">
            <a:tbl>
              <a:tblPr bandRow="1">
                <a:tableStyleId>{073A0DAA-6AF3-43AB-8588-CEC1D06C72B9}</a:tableStyleId>
              </a:tblPr>
              <a:tblGrid>
                <a:gridCol w="648072">
                  <a:extLst>
                    <a:ext uri="{9D8B030D-6E8A-4147-A177-3AD203B41FA5}">
                      <a16:colId xmlns:a16="http://schemas.microsoft.com/office/drawing/2014/main" val="411304361"/>
                    </a:ext>
                  </a:extLst>
                </a:gridCol>
                <a:gridCol w="648072">
                  <a:extLst>
                    <a:ext uri="{9D8B030D-6E8A-4147-A177-3AD203B41FA5}">
                      <a16:colId xmlns:a16="http://schemas.microsoft.com/office/drawing/2014/main" val="2437157635"/>
                    </a:ext>
                  </a:extLst>
                </a:gridCol>
                <a:gridCol w="648072">
                  <a:extLst>
                    <a:ext uri="{9D8B030D-6E8A-4147-A177-3AD203B41FA5}">
                      <a16:colId xmlns:a16="http://schemas.microsoft.com/office/drawing/2014/main" val="327811995"/>
                    </a:ext>
                  </a:extLst>
                </a:gridCol>
                <a:gridCol w="648072">
                  <a:extLst>
                    <a:ext uri="{9D8B030D-6E8A-4147-A177-3AD203B41FA5}">
                      <a16:colId xmlns:a16="http://schemas.microsoft.com/office/drawing/2014/main" val="686134625"/>
                    </a:ext>
                  </a:extLst>
                </a:gridCol>
                <a:gridCol w="648072">
                  <a:extLst>
                    <a:ext uri="{9D8B030D-6E8A-4147-A177-3AD203B41FA5}">
                      <a16:colId xmlns:a16="http://schemas.microsoft.com/office/drawing/2014/main" val="4040163219"/>
                    </a:ext>
                  </a:extLst>
                </a:gridCol>
              </a:tblGrid>
              <a:tr h="403245">
                <a:tc>
                  <a:txBody>
                    <a:bodyPr/>
                    <a:lstStyle/>
                    <a:p>
                      <a:pPr algn="ctr"/>
                      <a:r>
                        <a:rPr lang="en-ID" dirty="0"/>
                        <a:t>0</a:t>
                      </a:r>
                    </a:p>
                  </a:txBody>
                  <a:tcPr/>
                </a:tc>
                <a:tc>
                  <a:txBody>
                    <a:bodyPr/>
                    <a:lstStyle/>
                    <a:p>
                      <a:pPr algn="ctr"/>
                      <a:r>
                        <a:rPr lang="en-ID" dirty="0"/>
                        <a:t>0</a:t>
                      </a:r>
                    </a:p>
                  </a:txBody>
                  <a:tcPr/>
                </a:tc>
                <a:tc>
                  <a:txBody>
                    <a:bodyPr/>
                    <a:lstStyle/>
                    <a:p>
                      <a:pPr algn="ctr"/>
                      <a:r>
                        <a:rPr lang="en-ID" dirty="0"/>
                        <a:t>0</a:t>
                      </a:r>
                    </a:p>
                  </a:txBody>
                  <a:tcPr/>
                </a:tc>
                <a:tc>
                  <a:txBody>
                    <a:bodyPr/>
                    <a:lstStyle/>
                    <a:p>
                      <a:pPr algn="ctr"/>
                      <a:r>
                        <a:rPr lang="en-ID" dirty="0"/>
                        <a:t>0</a:t>
                      </a:r>
                    </a:p>
                  </a:txBody>
                  <a:tcPr/>
                </a:tc>
                <a:tc>
                  <a:txBody>
                    <a:bodyPr/>
                    <a:lstStyle/>
                    <a:p>
                      <a:pPr algn="ctr"/>
                      <a:r>
                        <a:rPr lang="en-ID" dirty="0"/>
                        <a:t>0</a:t>
                      </a:r>
                    </a:p>
                  </a:txBody>
                  <a:tcPr/>
                </a:tc>
                <a:extLst>
                  <a:ext uri="{0D108BD9-81ED-4DB2-BD59-A6C34878D82A}">
                    <a16:rowId xmlns:a16="http://schemas.microsoft.com/office/drawing/2014/main" val="4168639974"/>
                  </a:ext>
                </a:extLst>
              </a:tr>
              <a:tr h="403245">
                <a:tc>
                  <a:txBody>
                    <a:bodyPr/>
                    <a:lstStyle/>
                    <a:p>
                      <a:pPr algn="ctr"/>
                      <a:r>
                        <a:rPr lang="en-ID" dirty="0"/>
                        <a:t>0</a:t>
                      </a:r>
                    </a:p>
                  </a:txBody>
                  <a:tcPr/>
                </a:tc>
                <a:tc>
                  <a:txBody>
                    <a:bodyPr/>
                    <a:lstStyle/>
                    <a:p>
                      <a:pPr algn="ctr"/>
                      <a:r>
                        <a:rPr lang="en-ID" dirty="0"/>
                        <a:t>0</a:t>
                      </a:r>
                    </a:p>
                  </a:txBody>
                  <a:tcPr/>
                </a:tc>
                <a:tc>
                  <a:txBody>
                    <a:bodyPr/>
                    <a:lstStyle/>
                    <a:p>
                      <a:pPr algn="ctr"/>
                      <a:r>
                        <a:rPr lang="en-ID" dirty="0"/>
                        <a:t>1</a:t>
                      </a:r>
                    </a:p>
                  </a:txBody>
                  <a:tcPr/>
                </a:tc>
                <a:tc>
                  <a:txBody>
                    <a:bodyPr/>
                    <a:lstStyle/>
                    <a:p>
                      <a:pPr algn="ctr"/>
                      <a:r>
                        <a:rPr lang="en-ID" dirty="0"/>
                        <a:t>1</a:t>
                      </a:r>
                    </a:p>
                  </a:txBody>
                  <a:tcPr/>
                </a:tc>
                <a:tc>
                  <a:txBody>
                    <a:bodyPr/>
                    <a:lstStyle/>
                    <a:p>
                      <a:pPr algn="ctr"/>
                      <a:r>
                        <a:rPr lang="en-ID" dirty="0"/>
                        <a:t>3</a:t>
                      </a:r>
                    </a:p>
                  </a:txBody>
                  <a:tcPr/>
                </a:tc>
                <a:extLst>
                  <a:ext uri="{0D108BD9-81ED-4DB2-BD59-A6C34878D82A}">
                    <a16:rowId xmlns:a16="http://schemas.microsoft.com/office/drawing/2014/main" val="2641505140"/>
                  </a:ext>
                </a:extLst>
              </a:tr>
              <a:tr h="403245">
                <a:tc>
                  <a:txBody>
                    <a:bodyPr/>
                    <a:lstStyle/>
                    <a:p>
                      <a:pPr algn="ctr"/>
                      <a:r>
                        <a:rPr lang="en-ID" dirty="0"/>
                        <a:t>0</a:t>
                      </a:r>
                    </a:p>
                  </a:txBody>
                  <a:tcPr/>
                </a:tc>
                <a:tc>
                  <a:txBody>
                    <a:bodyPr/>
                    <a:lstStyle/>
                    <a:p>
                      <a:pPr algn="ctr"/>
                      <a:r>
                        <a:rPr lang="en-ID" dirty="0"/>
                        <a:t>0</a:t>
                      </a:r>
                    </a:p>
                  </a:txBody>
                  <a:tcPr/>
                </a:tc>
                <a:tc>
                  <a:txBody>
                    <a:bodyPr/>
                    <a:lstStyle/>
                    <a:p>
                      <a:pPr algn="ctr"/>
                      <a:r>
                        <a:rPr lang="en-ID" dirty="0"/>
                        <a:t>0</a:t>
                      </a:r>
                    </a:p>
                  </a:txBody>
                  <a:tcPr/>
                </a:tc>
                <a:tc>
                  <a:txBody>
                    <a:bodyPr/>
                    <a:lstStyle/>
                    <a:p>
                      <a:pPr algn="ctr"/>
                      <a:r>
                        <a:rPr lang="en-ID" dirty="0"/>
                        <a:t>2</a:t>
                      </a:r>
                    </a:p>
                  </a:txBody>
                  <a:tcPr/>
                </a:tc>
                <a:tc>
                  <a:txBody>
                    <a:bodyPr/>
                    <a:lstStyle/>
                    <a:p>
                      <a:pPr algn="ctr"/>
                      <a:r>
                        <a:rPr lang="en-ID" dirty="0"/>
                        <a:t>3</a:t>
                      </a:r>
                    </a:p>
                  </a:txBody>
                  <a:tcPr/>
                </a:tc>
                <a:extLst>
                  <a:ext uri="{0D108BD9-81ED-4DB2-BD59-A6C34878D82A}">
                    <a16:rowId xmlns:a16="http://schemas.microsoft.com/office/drawing/2014/main" val="3946104927"/>
                  </a:ext>
                </a:extLst>
              </a:tr>
              <a:tr h="403245">
                <a:tc>
                  <a:txBody>
                    <a:bodyPr/>
                    <a:lstStyle/>
                    <a:p>
                      <a:pPr algn="ctr"/>
                      <a:r>
                        <a:rPr lang="en-ID" dirty="0"/>
                        <a:t>0</a:t>
                      </a:r>
                    </a:p>
                  </a:txBody>
                  <a:tcPr/>
                </a:tc>
                <a:tc>
                  <a:txBody>
                    <a:bodyPr/>
                    <a:lstStyle/>
                    <a:p>
                      <a:pPr algn="ctr"/>
                      <a:r>
                        <a:rPr lang="en-ID" dirty="0"/>
                        <a:t>0</a:t>
                      </a:r>
                    </a:p>
                  </a:txBody>
                  <a:tcPr/>
                </a:tc>
                <a:tc>
                  <a:txBody>
                    <a:bodyPr/>
                    <a:lstStyle/>
                    <a:p>
                      <a:pPr algn="ctr"/>
                      <a:r>
                        <a:rPr lang="en-ID" dirty="0"/>
                        <a:t>0</a:t>
                      </a:r>
                    </a:p>
                  </a:txBody>
                  <a:tcPr/>
                </a:tc>
                <a:tc>
                  <a:txBody>
                    <a:bodyPr/>
                    <a:lstStyle/>
                    <a:p>
                      <a:pPr algn="ctr"/>
                      <a:r>
                        <a:rPr lang="en-ID" dirty="0"/>
                        <a:t>0</a:t>
                      </a:r>
                    </a:p>
                  </a:txBody>
                  <a:tcPr/>
                </a:tc>
                <a:tc>
                  <a:txBody>
                    <a:bodyPr/>
                    <a:lstStyle/>
                    <a:p>
                      <a:pPr algn="ctr"/>
                      <a:r>
                        <a:rPr lang="en-ID" dirty="0"/>
                        <a:t>3</a:t>
                      </a:r>
                    </a:p>
                  </a:txBody>
                  <a:tcPr/>
                </a:tc>
                <a:extLst>
                  <a:ext uri="{0D108BD9-81ED-4DB2-BD59-A6C34878D82A}">
                    <a16:rowId xmlns:a16="http://schemas.microsoft.com/office/drawing/2014/main" val="2665252593"/>
                  </a:ext>
                </a:extLst>
              </a:tr>
              <a:tr h="403245">
                <a:tc>
                  <a:txBody>
                    <a:bodyPr/>
                    <a:lstStyle/>
                    <a:p>
                      <a:pPr algn="ctr"/>
                      <a:r>
                        <a:rPr lang="en-ID" dirty="0"/>
                        <a:t>0</a:t>
                      </a:r>
                    </a:p>
                  </a:txBody>
                  <a:tcPr/>
                </a:tc>
                <a:tc>
                  <a:txBody>
                    <a:bodyPr/>
                    <a:lstStyle/>
                    <a:p>
                      <a:pPr algn="ctr"/>
                      <a:r>
                        <a:rPr lang="en-ID" dirty="0"/>
                        <a:t>0</a:t>
                      </a:r>
                    </a:p>
                  </a:txBody>
                  <a:tcPr/>
                </a:tc>
                <a:tc>
                  <a:txBody>
                    <a:bodyPr/>
                    <a:lstStyle/>
                    <a:p>
                      <a:pPr algn="ctr"/>
                      <a:r>
                        <a:rPr lang="en-ID" dirty="0"/>
                        <a:t>0</a:t>
                      </a:r>
                    </a:p>
                  </a:txBody>
                  <a:tcPr/>
                </a:tc>
                <a:tc>
                  <a:txBody>
                    <a:bodyPr/>
                    <a:lstStyle/>
                    <a:p>
                      <a:pPr algn="ctr"/>
                      <a:r>
                        <a:rPr lang="en-ID" dirty="0"/>
                        <a:t>0</a:t>
                      </a:r>
                    </a:p>
                  </a:txBody>
                  <a:tcPr/>
                </a:tc>
                <a:tc>
                  <a:txBody>
                    <a:bodyPr/>
                    <a:lstStyle/>
                    <a:p>
                      <a:pPr algn="ctr"/>
                      <a:r>
                        <a:rPr lang="en-ID" dirty="0"/>
                        <a:t>0</a:t>
                      </a:r>
                    </a:p>
                  </a:txBody>
                  <a:tcPr/>
                </a:tc>
                <a:extLst>
                  <a:ext uri="{0D108BD9-81ED-4DB2-BD59-A6C34878D82A}">
                    <a16:rowId xmlns:a16="http://schemas.microsoft.com/office/drawing/2014/main" val="2157359754"/>
                  </a:ext>
                </a:extLst>
              </a:tr>
            </a:tbl>
          </a:graphicData>
        </a:graphic>
      </p:graphicFrame>
      <p:sp>
        <p:nvSpPr>
          <p:cNvPr id="7" name="TextBox 6">
            <a:extLst>
              <a:ext uri="{FF2B5EF4-FFF2-40B4-BE49-F238E27FC236}">
                <a16:creationId xmlns:a16="http://schemas.microsoft.com/office/drawing/2014/main" id="{F967BE3A-0EF3-4D2B-BDA1-25C74A36B891}"/>
              </a:ext>
            </a:extLst>
          </p:cNvPr>
          <p:cNvSpPr txBox="1"/>
          <p:nvPr/>
        </p:nvSpPr>
        <p:spPr>
          <a:xfrm>
            <a:off x="539552" y="2074012"/>
            <a:ext cx="6912768" cy="584775"/>
          </a:xfrm>
          <a:prstGeom prst="rect">
            <a:avLst/>
          </a:prstGeom>
          <a:noFill/>
        </p:spPr>
        <p:txBody>
          <a:bodyPr wrap="square" rtlCol="0">
            <a:spAutoFit/>
          </a:bodyPr>
          <a:lstStyle/>
          <a:p>
            <a:pPr algn="just"/>
            <a:r>
              <a:rPr lang="en-US" sz="1600" i="1" dirty="0" err="1">
                <a:sym typeface="Wingdings" panose="05000000000000000000" pitchFamily="2" charset="2"/>
              </a:rPr>
              <a:t>Dengan</a:t>
            </a:r>
            <a:r>
              <a:rPr lang="en-US" sz="1600" i="1" dirty="0">
                <a:sym typeface="Wingdings" panose="05000000000000000000" pitchFamily="2" charset="2"/>
              </a:rPr>
              <a:t> </a:t>
            </a:r>
            <a:r>
              <a:rPr lang="en-US" sz="1600" i="1" dirty="0" err="1">
                <a:sym typeface="Wingdings" panose="05000000000000000000" pitchFamily="2" charset="2"/>
              </a:rPr>
              <a:t>melihat</a:t>
            </a:r>
            <a:r>
              <a:rPr lang="en-US" sz="1600" i="1" dirty="0">
                <a:sym typeface="Wingdings" panose="05000000000000000000" pitchFamily="2" charset="2"/>
              </a:rPr>
              <a:t> </a:t>
            </a:r>
            <a:r>
              <a:rPr lang="en-US" sz="1600" i="1" dirty="0" err="1">
                <a:sym typeface="Wingdings" panose="05000000000000000000" pitchFamily="2" charset="2"/>
              </a:rPr>
              <a:t>hasil</a:t>
            </a:r>
            <a:r>
              <a:rPr lang="en-US" sz="1600" i="1" dirty="0">
                <a:sym typeface="Wingdings" panose="05000000000000000000" pitchFamily="2" charset="2"/>
              </a:rPr>
              <a:t> </a:t>
            </a:r>
            <a:r>
              <a:rPr lang="en-US" sz="1600" i="1" dirty="0" err="1">
                <a:sym typeface="Wingdings" panose="05000000000000000000" pitchFamily="2" charset="2"/>
              </a:rPr>
              <a:t>dari</a:t>
            </a:r>
            <a:r>
              <a:rPr lang="en-US" sz="1600" i="1" dirty="0">
                <a:sym typeface="Wingdings" panose="05000000000000000000" pitchFamily="2" charset="2"/>
              </a:rPr>
              <a:t> table M </a:t>
            </a:r>
            <a:r>
              <a:rPr lang="en-US" sz="1600" i="1" dirty="0" err="1">
                <a:sym typeface="Wingdings" panose="05000000000000000000" pitchFamily="2" charset="2"/>
              </a:rPr>
              <a:t>didapat</a:t>
            </a:r>
            <a:endParaRPr lang="en-US" sz="1600" i="1" dirty="0">
              <a:sym typeface="Wingdings" panose="05000000000000000000" pitchFamily="2" charset="2"/>
            </a:endParaRPr>
          </a:p>
          <a:p>
            <a:pPr algn="just"/>
            <a:endParaRPr lang="en-ID" sz="1600" dirty="0"/>
          </a:p>
        </p:txBody>
      </p:sp>
      <p:sp>
        <p:nvSpPr>
          <p:cNvPr id="5" name="TextBox 4">
            <a:extLst>
              <a:ext uri="{FF2B5EF4-FFF2-40B4-BE49-F238E27FC236}">
                <a16:creationId xmlns:a16="http://schemas.microsoft.com/office/drawing/2014/main" id="{D9407BD3-894D-43CC-BFED-B88549F6D36A}"/>
              </a:ext>
            </a:extLst>
          </p:cNvPr>
          <p:cNvSpPr txBox="1"/>
          <p:nvPr/>
        </p:nvSpPr>
        <p:spPr>
          <a:xfrm>
            <a:off x="4376366" y="2061624"/>
            <a:ext cx="3960440" cy="584775"/>
          </a:xfrm>
          <a:prstGeom prst="rect">
            <a:avLst/>
          </a:prstGeom>
          <a:noFill/>
        </p:spPr>
        <p:txBody>
          <a:bodyPr wrap="square" rtlCol="0">
            <a:spAutoFit/>
          </a:bodyPr>
          <a:lstStyle/>
          <a:p>
            <a:r>
              <a:rPr lang="en-ID" sz="1600" dirty="0"/>
              <a:t>Dari </a:t>
            </a:r>
            <a:r>
              <a:rPr lang="en-ID" sz="1600" dirty="0" err="1"/>
              <a:t>titik</a:t>
            </a:r>
            <a:r>
              <a:rPr lang="en-ID" sz="1600" dirty="0"/>
              <a:t> </a:t>
            </a:r>
            <a:r>
              <a:rPr lang="en-ID" sz="1600" dirty="0" err="1"/>
              <a:t>i</a:t>
            </a:r>
            <a:r>
              <a:rPr lang="en-ID" sz="1600" dirty="0"/>
              <a:t>= 1 , dan j=4 </a:t>
            </a:r>
            <a:r>
              <a:rPr lang="en-ID" sz="1600" dirty="0" err="1"/>
              <a:t>dapat</a:t>
            </a:r>
            <a:r>
              <a:rPr lang="en-ID" sz="1600" dirty="0"/>
              <a:t> </a:t>
            </a:r>
            <a:r>
              <a:rPr lang="en-ID" sz="1600" dirty="0" err="1"/>
              <a:t>dibentuk</a:t>
            </a:r>
            <a:r>
              <a:rPr lang="en-ID" sz="1600" dirty="0"/>
              <a:t> </a:t>
            </a:r>
            <a:r>
              <a:rPr lang="en-ID" sz="1600" dirty="0" err="1"/>
              <a:t>sebuah</a:t>
            </a:r>
            <a:r>
              <a:rPr lang="en-ID" sz="1600" dirty="0"/>
              <a:t> tree </a:t>
            </a:r>
            <a:r>
              <a:rPr lang="en-ID" sz="1600" dirty="0" err="1"/>
              <a:t>untuk</a:t>
            </a:r>
            <a:r>
              <a:rPr lang="en-ID" sz="1600" dirty="0"/>
              <a:t> </a:t>
            </a:r>
            <a:r>
              <a:rPr lang="en-ID" sz="1600" dirty="0" err="1"/>
              <a:t>memetakan</a:t>
            </a:r>
            <a:r>
              <a:rPr lang="en-ID" sz="1600" dirty="0"/>
              <a:t> </a:t>
            </a:r>
            <a:r>
              <a:rPr lang="en-ID" sz="1600" dirty="0" err="1"/>
              <a:t>nilai</a:t>
            </a:r>
            <a:r>
              <a:rPr lang="en-ID" sz="1600" dirty="0"/>
              <a:t> </a:t>
            </a:r>
            <a:r>
              <a:rPr lang="en-ID" sz="1600" dirty="0" err="1"/>
              <a:t>setiap</a:t>
            </a:r>
            <a:r>
              <a:rPr lang="en-ID" sz="1600" dirty="0"/>
              <a:t> k</a:t>
            </a:r>
          </a:p>
        </p:txBody>
      </p:sp>
      <p:pic>
        <p:nvPicPr>
          <p:cNvPr id="8" name="Picture 7">
            <a:extLst>
              <a:ext uri="{FF2B5EF4-FFF2-40B4-BE49-F238E27FC236}">
                <a16:creationId xmlns:a16="http://schemas.microsoft.com/office/drawing/2014/main" id="{A9F927A8-6F31-4149-AC3C-EE50E97AC50B}"/>
              </a:ext>
            </a:extLst>
          </p:cNvPr>
          <p:cNvPicPr>
            <a:picLocks noChangeAspect="1"/>
          </p:cNvPicPr>
          <p:nvPr/>
        </p:nvPicPr>
        <p:blipFill>
          <a:blip r:embed="rId2"/>
          <a:stretch>
            <a:fillRect/>
          </a:stretch>
        </p:blipFill>
        <p:spPr>
          <a:xfrm>
            <a:off x="4438469" y="2801343"/>
            <a:ext cx="2273025" cy="1993746"/>
          </a:xfrm>
          <a:prstGeom prst="rect">
            <a:avLst/>
          </a:prstGeom>
        </p:spPr>
      </p:pic>
      <p:sp>
        <p:nvSpPr>
          <p:cNvPr id="9" name="TextBox 8">
            <a:extLst>
              <a:ext uri="{FF2B5EF4-FFF2-40B4-BE49-F238E27FC236}">
                <a16:creationId xmlns:a16="http://schemas.microsoft.com/office/drawing/2014/main" id="{604947CC-69AA-4FDA-BF67-BBEACDA8487A}"/>
              </a:ext>
            </a:extLst>
          </p:cNvPr>
          <p:cNvSpPr txBox="1"/>
          <p:nvPr/>
        </p:nvSpPr>
        <p:spPr>
          <a:xfrm>
            <a:off x="507192" y="5218915"/>
            <a:ext cx="7809224" cy="338554"/>
          </a:xfrm>
          <a:prstGeom prst="rect">
            <a:avLst/>
          </a:prstGeom>
          <a:noFill/>
        </p:spPr>
        <p:txBody>
          <a:bodyPr wrap="square" rtlCol="0">
            <a:spAutoFit/>
          </a:bodyPr>
          <a:lstStyle/>
          <a:p>
            <a:r>
              <a:rPr lang="en-ID" sz="1600" dirty="0"/>
              <a:t>Dari Tree </a:t>
            </a:r>
            <a:r>
              <a:rPr lang="en-ID" sz="1600" dirty="0" err="1"/>
              <a:t>bisa</a:t>
            </a:r>
            <a:r>
              <a:rPr lang="en-ID" sz="1600" dirty="0"/>
              <a:t> </a:t>
            </a:r>
            <a:r>
              <a:rPr lang="en-ID" sz="1600" dirty="0" err="1"/>
              <a:t>disimpulkan</a:t>
            </a:r>
            <a:r>
              <a:rPr lang="en-ID" sz="1600" dirty="0"/>
              <a:t> </a:t>
            </a:r>
            <a:r>
              <a:rPr lang="en-ID" sz="1600" dirty="0" err="1"/>
              <a:t>perkalian</a:t>
            </a:r>
            <a:r>
              <a:rPr lang="en-ID" sz="1600" dirty="0"/>
              <a:t> </a:t>
            </a:r>
            <a:r>
              <a:rPr lang="en-ID" sz="1600" dirty="0" err="1"/>
              <a:t>matriks</a:t>
            </a:r>
            <a:r>
              <a:rPr lang="en-ID" sz="1600" dirty="0"/>
              <a:t> yang optimal </a:t>
            </a:r>
            <a:r>
              <a:rPr lang="en-ID" sz="1600" dirty="0" err="1"/>
              <a:t>adalah</a:t>
            </a:r>
            <a:r>
              <a:rPr lang="en-ID" sz="1600" dirty="0"/>
              <a:t> (( A</a:t>
            </a:r>
            <a:r>
              <a:rPr lang="en-ID" sz="1600" baseline="-25000" dirty="0"/>
              <a:t>1 </a:t>
            </a:r>
            <a:r>
              <a:rPr lang="en-ID" sz="1600" dirty="0"/>
              <a:t>x (A</a:t>
            </a:r>
            <a:r>
              <a:rPr lang="en-ID" sz="1600" baseline="-25000" dirty="0"/>
              <a:t>2 </a:t>
            </a:r>
            <a:r>
              <a:rPr lang="en-ID" sz="1600" dirty="0"/>
              <a:t>x A</a:t>
            </a:r>
            <a:r>
              <a:rPr lang="en-ID" sz="1600" baseline="-25000" dirty="0"/>
              <a:t>3</a:t>
            </a:r>
            <a:r>
              <a:rPr lang="en-ID" sz="1600" dirty="0"/>
              <a:t>)) A</a:t>
            </a:r>
            <a:r>
              <a:rPr lang="en-ID" sz="1600" baseline="-25000" dirty="0"/>
              <a:t>4</a:t>
            </a:r>
            <a:r>
              <a:rPr lang="en-ID" sz="1600" dirty="0"/>
              <a:t>)</a:t>
            </a:r>
          </a:p>
        </p:txBody>
      </p:sp>
    </p:spTree>
    <p:extLst>
      <p:ext uri="{BB962C8B-B14F-4D97-AF65-F5344CB8AC3E}">
        <p14:creationId xmlns:p14="http://schemas.microsoft.com/office/powerpoint/2010/main" val="41682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4297-7F1F-4125-8151-926CBD182A76}"/>
              </a:ext>
            </a:extLst>
          </p:cNvPr>
          <p:cNvSpPr>
            <a:spLocks noGrp="1"/>
          </p:cNvSpPr>
          <p:nvPr>
            <p:ph type="title"/>
          </p:nvPr>
        </p:nvSpPr>
        <p:spPr/>
        <p:txBody>
          <a:bodyPr>
            <a:noAutofit/>
          </a:bodyPr>
          <a:lstStyle/>
          <a:p>
            <a:r>
              <a:rPr lang="en-US" sz="4400" dirty="0"/>
              <a:t>Elements of dynamic programming</a:t>
            </a:r>
            <a:br>
              <a:rPr lang="en-US" sz="4400" dirty="0"/>
            </a:br>
            <a:br>
              <a:rPr lang="en-ID" sz="4400" dirty="0"/>
            </a:br>
            <a:endParaRPr lang="en-ID" sz="4400" dirty="0"/>
          </a:p>
        </p:txBody>
      </p:sp>
      <p:sp>
        <p:nvSpPr>
          <p:cNvPr id="3" name="Content Placeholder 2">
            <a:extLst>
              <a:ext uri="{FF2B5EF4-FFF2-40B4-BE49-F238E27FC236}">
                <a16:creationId xmlns:a16="http://schemas.microsoft.com/office/drawing/2014/main" id="{404DDFFA-920B-44CE-B5BC-8526FE830F11}"/>
              </a:ext>
            </a:extLst>
          </p:cNvPr>
          <p:cNvSpPr>
            <a:spLocks noGrp="1"/>
          </p:cNvSpPr>
          <p:nvPr>
            <p:ph type="body" idx="1"/>
          </p:nvPr>
        </p:nvSpPr>
        <p:spPr/>
        <p:txBody>
          <a:bodyPr>
            <a:normAutofit/>
          </a:bodyPr>
          <a:lstStyle/>
          <a:p>
            <a:pPr marL="0" indent="0">
              <a:buNone/>
            </a:pPr>
            <a:r>
              <a:rPr lang="en-ID" sz="2800" dirty="0"/>
              <a:t>15.3</a:t>
            </a:r>
          </a:p>
        </p:txBody>
      </p:sp>
      <p:sp>
        <p:nvSpPr>
          <p:cNvPr id="4" name="Slide Number Placeholder 3">
            <a:extLst>
              <a:ext uri="{FF2B5EF4-FFF2-40B4-BE49-F238E27FC236}">
                <a16:creationId xmlns:a16="http://schemas.microsoft.com/office/drawing/2014/main" id="{3A1E1F00-989C-4EC6-9C21-018619C2A24B}"/>
              </a:ext>
            </a:extLst>
          </p:cNvPr>
          <p:cNvSpPr>
            <a:spLocks noGrp="1"/>
          </p:cNvSpPr>
          <p:nvPr>
            <p:ph type="sldNum" sz="quarter" idx="12"/>
          </p:nvPr>
        </p:nvSpPr>
        <p:spPr/>
        <p:txBody>
          <a:bodyPr/>
          <a:lstStyle/>
          <a:p>
            <a:fld id="{719CFE74-B3BD-4FF1-8813-48248049985D}" type="slidenum">
              <a:rPr lang="en-SG" smtClean="0"/>
              <a:pPr/>
              <a:t>18</a:t>
            </a:fld>
            <a:endParaRPr lang="en-SG"/>
          </a:p>
        </p:txBody>
      </p:sp>
    </p:spTree>
    <p:extLst>
      <p:ext uri="{BB962C8B-B14F-4D97-AF65-F5344CB8AC3E}">
        <p14:creationId xmlns:p14="http://schemas.microsoft.com/office/powerpoint/2010/main" val="11215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F3A43BD-CF5D-49E6-8A61-08E7C326F451}"/>
              </a:ext>
            </a:extLst>
          </p:cNvPr>
          <p:cNvSpPr>
            <a:spLocks noGrp="1"/>
          </p:cNvSpPr>
          <p:nvPr>
            <p:ph type="title"/>
          </p:nvPr>
        </p:nvSpPr>
        <p:spPr/>
        <p:txBody>
          <a:bodyPr>
            <a:normAutofit/>
          </a:bodyPr>
          <a:lstStyle/>
          <a:p>
            <a:r>
              <a:rPr lang="en-US" sz="2800" dirty="0" err="1"/>
              <a:t>Apa</a:t>
            </a:r>
            <a:r>
              <a:rPr lang="en-US" sz="2800" dirty="0"/>
              <a:t> </a:t>
            </a:r>
            <a:r>
              <a:rPr lang="en-US" sz="2800" dirty="0" err="1"/>
              <a:t>itu</a:t>
            </a:r>
            <a:r>
              <a:rPr lang="en-US" sz="2800" dirty="0"/>
              <a:t> dynamic programming?</a:t>
            </a:r>
          </a:p>
        </p:txBody>
      </p:sp>
      <p:sp>
        <p:nvSpPr>
          <p:cNvPr id="9" name="Content Placeholder 8">
            <a:extLst>
              <a:ext uri="{FF2B5EF4-FFF2-40B4-BE49-F238E27FC236}">
                <a16:creationId xmlns:a16="http://schemas.microsoft.com/office/drawing/2014/main" id="{F8DD93DD-25BE-45CB-B1F3-6B253F0E1224}"/>
              </a:ext>
            </a:extLst>
          </p:cNvPr>
          <p:cNvSpPr>
            <a:spLocks noGrp="1"/>
          </p:cNvSpPr>
          <p:nvPr>
            <p:ph idx="1"/>
          </p:nvPr>
        </p:nvSpPr>
        <p:spPr>
          <a:xfrm>
            <a:off x="683568" y="2132856"/>
            <a:ext cx="7888931" cy="4091366"/>
          </a:xfrm>
        </p:spPr>
        <p:txBody>
          <a:bodyPr>
            <a:normAutofit/>
          </a:bodyPr>
          <a:lstStyle/>
          <a:p>
            <a:pPr marL="0" indent="0">
              <a:buNone/>
            </a:pPr>
            <a:r>
              <a:rPr lang="id-ID" sz="2800" dirty="0" err="1"/>
              <a:t>Dynamic</a:t>
            </a:r>
            <a:r>
              <a:rPr lang="id-ID" sz="2800" dirty="0"/>
              <a:t> </a:t>
            </a:r>
            <a:r>
              <a:rPr lang="id-ID" sz="2800" dirty="0" err="1"/>
              <a:t>Programming</a:t>
            </a:r>
            <a:r>
              <a:rPr lang="id-ID" sz="2800" dirty="0"/>
              <a:t> (DP) bukan algoritma. Ini adalah teknik / pendekatan yang </a:t>
            </a:r>
            <a:r>
              <a:rPr lang="en-US" sz="2800" dirty="0"/>
              <a:t>di</a:t>
            </a:r>
            <a:r>
              <a:rPr lang="id-ID" sz="2800" dirty="0"/>
              <a:t>gunakan untuk membangun algoritma yang efisien untuk masalah kelas yang sangat spesifik</a:t>
            </a:r>
            <a:endParaRPr lang="en-US" sz="2800" dirty="0"/>
          </a:p>
        </p:txBody>
      </p:sp>
      <p:sp>
        <p:nvSpPr>
          <p:cNvPr id="4" name="Slide Number Placeholder 3">
            <a:extLst>
              <a:ext uri="{FF2B5EF4-FFF2-40B4-BE49-F238E27FC236}">
                <a16:creationId xmlns:a16="http://schemas.microsoft.com/office/drawing/2014/main" id="{A2D01D55-477C-48E7-8A6A-C536059C243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C11A4A-74DB-441D-849D-91A0346B0EB6}" type="slidenum">
              <a:rPr kumimoji="0" lang="en-SG" sz="1100" b="0" i="1" u="none" strike="noStrike" kern="1200" cap="none" spc="0" normalizeH="0" baseline="0" noProof="0" smtClean="0">
                <a:ln>
                  <a:noFill/>
                </a:ln>
                <a:solidFill>
                  <a:srgbClr val="F5F5F5"/>
                </a:solidFill>
                <a:effectLst/>
                <a:uLnTx/>
                <a:uFillTx/>
                <a:latin typeface="Century Schoolbook" panose="0204060405050502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SG" sz="1100" b="0" i="1" u="none" strike="noStrike" kern="1200" cap="none" spc="0" normalizeH="0" baseline="0" noProof="0">
              <a:ln>
                <a:noFill/>
              </a:ln>
              <a:solidFill>
                <a:srgbClr val="F5F5F5"/>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379499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4297-7F1F-4125-8151-926CBD182A76}"/>
              </a:ext>
            </a:extLst>
          </p:cNvPr>
          <p:cNvSpPr>
            <a:spLocks noGrp="1"/>
          </p:cNvSpPr>
          <p:nvPr>
            <p:ph type="title"/>
          </p:nvPr>
        </p:nvSpPr>
        <p:spPr/>
        <p:txBody>
          <a:bodyPr>
            <a:noAutofit/>
          </a:bodyPr>
          <a:lstStyle/>
          <a:p>
            <a:r>
              <a:rPr lang="en-ID" sz="4400" dirty="0"/>
              <a:t>Matrix Chain Multiplication</a:t>
            </a:r>
            <a:br>
              <a:rPr lang="en-ID" sz="4400" dirty="0"/>
            </a:br>
            <a:endParaRPr lang="en-ID" sz="4400" dirty="0"/>
          </a:p>
        </p:txBody>
      </p:sp>
      <p:sp>
        <p:nvSpPr>
          <p:cNvPr id="3" name="Content Placeholder 2">
            <a:extLst>
              <a:ext uri="{FF2B5EF4-FFF2-40B4-BE49-F238E27FC236}">
                <a16:creationId xmlns:a16="http://schemas.microsoft.com/office/drawing/2014/main" id="{404DDFFA-920B-44CE-B5BC-8526FE830F11}"/>
              </a:ext>
            </a:extLst>
          </p:cNvPr>
          <p:cNvSpPr>
            <a:spLocks noGrp="1"/>
          </p:cNvSpPr>
          <p:nvPr>
            <p:ph type="body" idx="1"/>
          </p:nvPr>
        </p:nvSpPr>
        <p:spPr/>
        <p:txBody>
          <a:bodyPr>
            <a:normAutofit/>
          </a:bodyPr>
          <a:lstStyle/>
          <a:p>
            <a:pPr marL="0" indent="0">
              <a:buNone/>
            </a:pPr>
            <a:r>
              <a:rPr lang="en-ID" sz="2800" dirty="0"/>
              <a:t>15.2</a:t>
            </a:r>
          </a:p>
        </p:txBody>
      </p:sp>
      <p:sp>
        <p:nvSpPr>
          <p:cNvPr id="4" name="Slide Number Placeholder 3">
            <a:extLst>
              <a:ext uri="{FF2B5EF4-FFF2-40B4-BE49-F238E27FC236}">
                <a16:creationId xmlns:a16="http://schemas.microsoft.com/office/drawing/2014/main" id="{3A1E1F00-989C-4EC6-9C21-018619C2A24B}"/>
              </a:ext>
            </a:extLst>
          </p:cNvPr>
          <p:cNvSpPr>
            <a:spLocks noGrp="1"/>
          </p:cNvSpPr>
          <p:nvPr>
            <p:ph type="sldNum" sz="quarter" idx="12"/>
          </p:nvPr>
        </p:nvSpPr>
        <p:spPr/>
        <p:txBody>
          <a:bodyPr/>
          <a:lstStyle/>
          <a:p>
            <a:fld id="{719CFE74-B3BD-4FF1-8813-48248049985D}" type="slidenum">
              <a:rPr lang="en-SG" smtClean="0"/>
              <a:pPr/>
              <a:t>2</a:t>
            </a:fld>
            <a:endParaRPr lang="en-SG"/>
          </a:p>
        </p:txBody>
      </p:sp>
    </p:spTree>
    <p:extLst>
      <p:ext uri="{BB962C8B-B14F-4D97-AF65-F5344CB8AC3E}">
        <p14:creationId xmlns:p14="http://schemas.microsoft.com/office/powerpoint/2010/main" val="351949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F3A43BD-CF5D-49E6-8A61-08E7C326F451}"/>
              </a:ext>
            </a:extLst>
          </p:cNvPr>
          <p:cNvSpPr>
            <a:spLocks noGrp="1"/>
          </p:cNvSpPr>
          <p:nvPr>
            <p:ph type="title"/>
          </p:nvPr>
        </p:nvSpPr>
        <p:spPr>
          <a:xfrm>
            <a:off x="571500" y="559678"/>
            <a:ext cx="3280420" cy="4952492"/>
          </a:xfrm>
        </p:spPr>
        <p:txBody>
          <a:bodyPr>
            <a:normAutofit/>
          </a:bodyPr>
          <a:lstStyle/>
          <a:p>
            <a:r>
              <a:rPr lang="en-US" sz="2800" dirty="0" err="1"/>
              <a:t>Bagaimana</a:t>
            </a:r>
            <a:r>
              <a:rPr lang="en-US" sz="2800" dirty="0"/>
              <a:t> </a:t>
            </a:r>
            <a:r>
              <a:rPr lang="en-US" sz="2800" dirty="0" err="1"/>
              <a:t>sejarah</a:t>
            </a:r>
            <a:r>
              <a:rPr lang="en-US" sz="2800" dirty="0"/>
              <a:t> dynamic programming?</a:t>
            </a:r>
          </a:p>
        </p:txBody>
      </p:sp>
      <p:sp>
        <p:nvSpPr>
          <p:cNvPr id="9" name="Content Placeholder 8">
            <a:extLst>
              <a:ext uri="{FF2B5EF4-FFF2-40B4-BE49-F238E27FC236}">
                <a16:creationId xmlns:a16="http://schemas.microsoft.com/office/drawing/2014/main" id="{F8DD93DD-25BE-45CB-B1F3-6B253F0E1224}"/>
              </a:ext>
            </a:extLst>
          </p:cNvPr>
          <p:cNvSpPr>
            <a:spLocks noGrp="1"/>
          </p:cNvSpPr>
          <p:nvPr>
            <p:ph idx="1"/>
          </p:nvPr>
        </p:nvSpPr>
        <p:spPr>
          <a:xfrm>
            <a:off x="683568" y="2132856"/>
            <a:ext cx="7888931" cy="4091366"/>
          </a:xfrm>
        </p:spPr>
        <p:txBody>
          <a:bodyPr>
            <a:normAutofit/>
          </a:bodyPr>
          <a:lstStyle/>
          <a:p>
            <a:r>
              <a:rPr lang="id-ID" sz="2800" dirty="0" err="1"/>
              <a:t>Bellman</a:t>
            </a:r>
            <a:r>
              <a:rPr lang="en-US" sz="2800" dirty="0"/>
              <a:t> m</a:t>
            </a:r>
            <a:r>
              <a:rPr lang="id-ID" sz="2800" dirty="0" err="1"/>
              <a:t>emelopori</a:t>
            </a:r>
            <a:r>
              <a:rPr lang="id-ID" sz="2800" dirty="0"/>
              <a:t> studi sistematis </a:t>
            </a:r>
            <a:r>
              <a:rPr lang="en-US" sz="2800" i="1" dirty="0"/>
              <a:t>dynamic programming </a:t>
            </a:r>
            <a:r>
              <a:rPr lang="id-ID" sz="2800" dirty="0"/>
              <a:t>pada 1950-an.</a:t>
            </a:r>
            <a:endParaRPr lang="en-US" sz="2800" dirty="0"/>
          </a:p>
          <a:p>
            <a:r>
              <a:rPr lang="en-US" sz="2800" dirty="0" err="1"/>
              <a:t>Berdasarkan</a:t>
            </a:r>
            <a:r>
              <a:rPr lang="en-US" sz="2800" dirty="0"/>
              <a:t> e</a:t>
            </a:r>
            <a:r>
              <a:rPr lang="id-ID" sz="2800" dirty="0" err="1"/>
              <a:t>timologi</a:t>
            </a:r>
            <a:r>
              <a:rPr lang="en-US" sz="2800" dirty="0"/>
              <a:t>, p</a:t>
            </a:r>
            <a:r>
              <a:rPr lang="id-ID" sz="2800" dirty="0" err="1"/>
              <a:t>emrograman</a:t>
            </a:r>
            <a:r>
              <a:rPr lang="id-ID" sz="2800" dirty="0"/>
              <a:t> dinamis = perencanaan dari waktu ke waktu.</a:t>
            </a:r>
            <a:endParaRPr lang="en-US" sz="2800" dirty="0"/>
          </a:p>
        </p:txBody>
      </p:sp>
      <p:sp>
        <p:nvSpPr>
          <p:cNvPr id="4" name="Slide Number Placeholder 3">
            <a:extLst>
              <a:ext uri="{FF2B5EF4-FFF2-40B4-BE49-F238E27FC236}">
                <a16:creationId xmlns:a16="http://schemas.microsoft.com/office/drawing/2014/main" id="{A2D01D55-477C-48E7-8A6A-C536059C243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C11A4A-74DB-441D-849D-91A0346B0EB6}" type="slidenum">
              <a:rPr kumimoji="0" lang="en-SG" sz="1100" b="0" i="1" u="none" strike="noStrike" kern="1200" cap="none" spc="0" normalizeH="0" baseline="0" noProof="0" smtClean="0">
                <a:ln>
                  <a:noFill/>
                </a:ln>
                <a:solidFill>
                  <a:srgbClr val="F5F5F5"/>
                </a:solidFill>
                <a:effectLst/>
                <a:uLnTx/>
                <a:uFillTx/>
                <a:latin typeface="Century Schoolbook" panose="0204060405050502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SG" sz="1100" b="0" i="1" u="none" strike="noStrike" kern="1200" cap="none" spc="0" normalizeH="0" baseline="0" noProof="0">
              <a:ln>
                <a:noFill/>
              </a:ln>
              <a:solidFill>
                <a:srgbClr val="F5F5F5"/>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400494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EA67D7-06CA-4943-8520-1E5EC428FB1E}"/>
              </a:ext>
            </a:extLst>
          </p:cNvPr>
          <p:cNvSpPr>
            <a:spLocks noGrp="1"/>
          </p:cNvSpPr>
          <p:nvPr>
            <p:ph type="title"/>
          </p:nvPr>
        </p:nvSpPr>
        <p:spPr>
          <a:xfrm>
            <a:off x="571500" y="559678"/>
            <a:ext cx="2875430" cy="1069122"/>
          </a:xfrm>
        </p:spPr>
        <p:txBody>
          <a:bodyPr>
            <a:normAutofit/>
          </a:bodyPr>
          <a:lstStyle/>
          <a:p>
            <a:r>
              <a:rPr lang="en-US" sz="2800" dirty="0"/>
              <a:t>Kapan </a:t>
            </a:r>
            <a:r>
              <a:rPr lang="en-US" sz="2800" dirty="0" err="1"/>
              <a:t>digunakan</a:t>
            </a:r>
            <a:r>
              <a:rPr lang="en-US" sz="2800" dirty="0"/>
              <a:t>?</a:t>
            </a:r>
          </a:p>
        </p:txBody>
      </p:sp>
      <p:sp>
        <p:nvSpPr>
          <p:cNvPr id="6" name="Content Placeholder 5">
            <a:extLst>
              <a:ext uri="{FF2B5EF4-FFF2-40B4-BE49-F238E27FC236}">
                <a16:creationId xmlns:a16="http://schemas.microsoft.com/office/drawing/2014/main" id="{922F3E82-D521-47E7-97EC-2E1446A135B4}"/>
              </a:ext>
            </a:extLst>
          </p:cNvPr>
          <p:cNvSpPr>
            <a:spLocks noGrp="1"/>
          </p:cNvSpPr>
          <p:nvPr>
            <p:ph idx="1"/>
          </p:nvPr>
        </p:nvSpPr>
        <p:spPr>
          <a:xfrm>
            <a:off x="571500" y="1628800"/>
            <a:ext cx="8164512" cy="4595422"/>
          </a:xfrm>
        </p:spPr>
        <p:txBody>
          <a:bodyPr>
            <a:normAutofit/>
          </a:bodyPr>
          <a:lstStyle/>
          <a:p>
            <a:r>
              <a:rPr lang="id-ID" dirty="0" err="1"/>
              <a:t>Dynamic</a:t>
            </a:r>
            <a:r>
              <a:rPr lang="id-ID" dirty="0"/>
              <a:t> </a:t>
            </a:r>
            <a:r>
              <a:rPr lang="id-ID" dirty="0" err="1"/>
              <a:t>Programming</a:t>
            </a:r>
            <a:r>
              <a:rPr lang="id-ID" dirty="0"/>
              <a:t> (DP) berlaku untuk masalah </a:t>
            </a:r>
            <a:r>
              <a:rPr lang="id-ID" dirty="0" err="1"/>
              <a:t>optimisasi</a:t>
            </a:r>
            <a:r>
              <a:rPr lang="id-ID" dirty="0"/>
              <a:t> di mana serangkaian pilihan harus dibuat untuk sampai pada solusi optimal.</a:t>
            </a:r>
            <a:endParaRPr lang="en-US" dirty="0"/>
          </a:p>
          <a:p>
            <a:r>
              <a:rPr lang="id-ID" dirty="0"/>
              <a:t>Saat pilihan dibuat, </a:t>
            </a:r>
            <a:r>
              <a:rPr lang="id-ID" dirty="0" err="1"/>
              <a:t>submasalah</a:t>
            </a:r>
            <a:r>
              <a:rPr lang="id-ID" dirty="0"/>
              <a:t> dengan bentuk yang sama muncul.</a:t>
            </a:r>
            <a:r>
              <a:rPr lang="en-US" dirty="0"/>
              <a:t> </a:t>
            </a:r>
            <a:r>
              <a:rPr lang="id-ID" dirty="0"/>
              <a:t>DP efektif ketika masalah yang diberikan mungkin timbul dari lebih dari satu set pilihan parsial.</a:t>
            </a:r>
            <a:r>
              <a:rPr lang="en-US" dirty="0"/>
              <a:t> </a:t>
            </a:r>
            <a:r>
              <a:rPr lang="id-ID" dirty="0"/>
              <a:t>Teknik kuncinya adalah menyimpan solusi untuk setiap sub-masalah jika itu muncul</a:t>
            </a:r>
            <a:r>
              <a:rPr lang="en-US" dirty="0"/>
              <a:t>.</a:t>
            </a:r>
          </a:p>
          <a:p>
            <a:r>
              <a:rPr lang="en-US" dirty="0" err="1"/>
              <a:t>Algoritma</a:t>
            </a:r>
            <a:r>
              <a:rPr lang="en-US" dirty="0"/>
              <a:t> </a:t>
            </a:r>
            <a:r>
              <a:rPr lang="en-US" i="1" dirty="0"/>
              <a:t>divide and conquer </a:t>
            </a:r>
            <a:r>
              <a:rPr lang="id-ID" dirty="0" err="1"/>
              <a:t>mempartisi</a:t>
            </a:r>
            <a:r>
              <a:rPr lang="id-ID" dirty="0"/>
              <a:t> masalah menjadi </a:t>
            </a:r>
            <a:r>
              <a:rPr lang="id-ID" dirty="0" err="1"/>
              <a:t>subproblem</a:t>
            </a:r>
            <a:r>
              <a:rPr lang="id-ID" dirty="0"/>
              <a:t> independen</a:t>
            </a:r>
            <a:r>
              <a:rPr lang="en-US" dirty="0"/>
              <a:t> </a:t>
            </a:r>
            <a:r>
              <a:rPr lang="en-US" dirty="0" err="1"/>
              <a:t>sementara</a:t>
            </a:r>
            <a:r>
              <a:rPr lang="en-US" dirty="0"/>
              <a:t> </a:t>
            </a:r>
            <a:r>
              <a:rPr lang="en-US" i="1" dirty="0"/>
              <a:t>dynamic programming </a:t>
            </a:r>
            <a:r>
              <a:rPr lang="id-ID" dirty="0"/>
              <a:t>berlaku ketika </a:t>
            </a:r>
            <a:r>
              <a:rPr lang="id-ID" dirty="0" err="1"/>
              <a:t>subproblem</a:t>
            </a:r>
            <a:r>
              <a:rPr lang="id-ID" dirty="0"/>
              <a:t> tidak independen. Dalam hal ini DP bekerja lebih dari yang diperlukan</a:t>
            </a:r>
            <a:r>
              <a:rPr lang="en-US" dirty="0"/>
              <a:t>. D</a:t>
            </a:r>
            <a:r>
              <a:rPr lang="en-US" i="1" dirty="0"/>
              <a:t>ynamic programming </a:t>
            </a:r>
            <a:r>
              <a:rPr lang="id-ID" dirty="0"/>
              <a:t>memecahkan setiap sub-masalah hanya satu kali dan kemudian menyimpan jawabannya dalam sebuah tabel.</a:t>
            </a:r>
            <a:endParaRPr lang="en-US" dirty="0"/>
          </a:p>
        </p:txBody>
      </p:sp>
      <p:sp>
        <p:nvSpPr>
          <p:cNvPr id="4" name="Slide Number Placeholder 3">
            <a:extLst>
              <a:ext uri="{FF2B5EF4-FFF2-40B4-BE49-F238E27FC236}">
                <a16:creationId xmlns:a16="http://schemas.microsoft.com/office/drawing/2014/main" id="{5813FB18-EF15-4E82-B79C-CCC5ABB0CC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C11A4A-74DB-441D-849D-91A0346B0EB6}" type="slidenum">
              <a:rPr kumimoji="0" lang="en-SG" sz="1100" b="0" i="1" u="none" strike="noStrike" kern="1200" cap="none" spc="0" normalizeH="0" baseline="0" noProof="0" smtClean="0">
                <a:ln>
                  <a:noFill/>
                </a:ln>
                <a:solidFill>
                  <a:srgbClr val="F5F5F5"/>
                </a:solidFill>
                <a:effectLst/>
                <a:uLnTx/>
                <a:uFillTx/>
                <a:latin typeface="Century Schoolbook" panose="0204060405050502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SG" sz="1100" b="0" i="1" u="none" strike="noStrike" kern="1200" cap="none" spc="0" normalizeH="0" baseline="0" noProof="0">
              <a:ln>
                <a:noFill/>
              </a:ln>
              <a:solidFill>
                <a:srgbClr val="F5F5F5"/>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4088605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EA67D7-06CA-4943-8520-1E5EC428FB1E}"/>
              </a:ext>
            </a:extLst>
          </p:cNvPr>
          <p:cNvSpPr>
            <a:spLocks noGrp="1"/>
          </p:cNvSpPr>
          <p:nvPr>
            <p:ph type="title"/>
          </p:nvPr>
        </p:nvSpPr>
        <p:spPr>
          <a:xfrm>
            <a:off x="571500" y="559678"/>
            <a:ext cx="3568452" cy="1069122"/>
          </a:xfrm>
        </p:spPr>
        <p:txBody>
          <a:bodyPr>
            <a:normAutofit/>
          </a:bodyPr>
          <a:lstStyle/>
          <a:p>
            <a:r>
              <a:rPr lang="en-US" sz="2800" dirty="0" err="1"/>
              <a:t>Elemen</a:t>
            </a:r>
            <a:r>
              <a:rPr lang="en-US" sz="2800" dirty="0"/>
              <a:t> dynamic programming</a:t>
            </a:r>
          </a:p>
        </p:txBody>
      </p:sp>
      <p:sp>
        <p:nvSpPr>
          <p:cNvPr id="6" name="Content Placeholder 5">
            <a:extLst>
              <a:ext uri="{FF2B5EF4-FFF2-40B4-BE49-F238E27FC236}">
                <a16:creationId xmlns:a16="http://schemas.microsoft.com/office/drawing/2014/main" id="{922F3E82-D521-47E7-97EC-2E1446A135B4}"/>
              </a:ext>
            </a:extLst>
          </p:cNvPr>
          <p:cNvSpPr>
            <a:spLocks noGrp="1"/>
          </p:cNvSpPr>
          <p:nvPr>
            <p:ph idx="1"/>
          </p:nvPr>
        </p:nvSpPr>
        <p:spPr>
          <a:xfrm>
            <a:off x="571500" y="1628800"/>
            <a:ext cx="8000999" cy="4595422"/>
          </a:xfrm>
        </p:spPr>
        <p:txBody>
          <a:bodyPr>
            <a:normAutofit/>
          </a:bodyPr>
          <a:lstStyle/>
          <a:p>
            <a:r>
              <a:rPr lang="en-US" dirty="0"/>
              <a:t>Optimal Substructure</a:t>
            </a:r>
          </a:p>
          <a:p>
            <a:pPr marL="0" indent="0">
              <a:buNone/>
            </a:pPr>
            <a:r>
              <a:rPr lang="en-US" dirty="0"/>
              <a:t>OS </a:t>
            </a:r>
            <a:r>
              <a:rPr lang="en-US" dirty="0" err="1"/>
              <a:t>berlaku</a:t>
            </a:r>
            <a:r>
              <a:rPr lang="en-US" dirty="0"/>
              <a:t> </a:t>
            </a:r>
            <a:r>
              <a:rPr lang="en-US" dirty="0" err="1"/>
              <a:t>jika</a:t>
            </a:r>
            <a:r>
              <a:rPr lang="en-US" dirty="0"/>
              <a:t> </a:t>
            </a:r>
            <a:r>
              <a:rPr lang="en-US" dirty="0" err="1"/>
              <a:t>solusi</a:t>
            </a:r>
            <a:r>
              <a:rPr lang="en-US" dirty="0"/>
              <a:t> optimal </a:t>
            </a:r>
            <a:r>
              <a:rPr lang="en-US" dirty="0" err="1"/>
              <a:t>mengandung</a:t>
            </a:r>
            <a:r>
              <a:rPr lang="en-US" dirty="0"/>
              <a:t> di </a:t>
            </a:r>
            <a:r>
              <a:rPr lang="en-US" dirty="0" err="1"/>
              <a:t>dalamnya</a:t>
            </a:r>
            <a:r>
              <a:rPr lang="en-US" dirty="0"/>
              <a:t> </a:t>
            </a:r>
            <a:r>
              <a:rPr lang="en-US" dirty="0" err="1"/>
              <a:t>solusi</a:t>
            </a:r>
            <a:r>
              <a:rPr lang="en-US" dirty="0"/>
              <a:t> optimal </a:t>
            </a:r>
            <a:r>
              <a:rPr lang="en-US" dirty="0" err="1"/>
              <a:t>untuk</a:t>
            </a:r>
            <a:r>
              <a:rPr lang="en-US" dirty="0"/>
              <a:t> sub </a:t>
            </a:r>
            <a:r>
              <a:rPr lang="en-US" dirty="0" err="1"/>
              <a:t>masalah</a:t>
            </a:r>
            <a:r>
              <a:rPr lang="en-US" dirty="0"/>
              <a:t>. </a:t>
            </a:r>
            <a:r>
              <a:rPr lang="en-US" dirty="0" err="1"/>
              <a:t>Dalam</a:t>
            </a:r>
            <a:r>
              <a:rPr lang="en-US" dirty="0"/>
              <a:t> </a:t>
            </a:r>
            <a:r>
              <a:rPr lang="en-US" dirty="0" err="1"/>
              <a:t>perkalian</a:t>
            </a:r>
            <a:r>
              <a:rPr lang="en-US" dirty="0"/>
              <a:t> </a:t>
            </a:r>
            <a:r>
              <a:rPr lang="en-US" dirty="0" err="1"/>
              <a:t>matriks-rantai</a:t>
            </a:r>
            <a:r>
              <a:rPr lang="en-US" dirty="0"/>
              <a:t> </a:t>
            </a:r>
            <a:r>
              <a:rPr lang="en-US" dirty="0" err="1"/>
              <a:t>secara</a:t>
            </a:r>
            <a:r>
              <a:rPr lang="en-US" dirty="0"/>
              <a:t> optimal </a:t>
            </a:r>
            <a:r>
              <a:rPr lang="en-US" dirty="0" err="1"/>
              <a:t>melakukan</a:t>
            </a:r>
            <a:r>
              <a:rPr lang="en-US" dirty="0"/>
              <a:t> A </a:t>
            </a:r>
            <a:r>
              <a:rPr lang="en-US" baseline="-25000" dirty="0"/>
              <a:t>1</a:t>
            </a:r>
            <a:r>
              <a:rPr lang="en-US" dirty="0"/>
              <a:t> , A </a:t>
            </a:r>
            <a:r>
              <a:rPr lang="en-US" baseline="-25000" dirty="0"/>
              <a:t>2</a:t>
            </a:r>
            <a:r>
              <a:rPr lang="en-US" dirty="0"/>
              <a:t> , A </a:t>
            </a:r>
            <a:r>
              <a:rPr lang="en-US" baseline="-25000" dirty="0"/>
              <a:t>3</a:t>
            </a:r>
            <a:r>
              <a:rPr lang="en-US" dirty="0"/>
              <a:t> , ..., A </a:t>
            </a:r>
            <a:r>
              <a:rPr lang="en-US" baseline="-25000" dirty="0"/>
              <a:t>n</a:t>
            </a:r>
            <a:r>
              <a:rPr lang="en-US" dirty="0"/>
              <a:t> </a:t>
            </a:r>
            <a:r>
              <a:rPr lang="en-US" dirty="0" err="1"/>
              <a:t>diperlukan</a:t>
            </a:r>
            <a:r>
              <a:rPr lang="en-US" dirty="0"/>
              <a:t> A </a:t>
            </a:r>
            <a:r>
              <a:rPr lang="en-US" baseline="-25000" dirty="0"/>
              <a:t>1 ... k</a:t>
            </a:r>
            <a:r>
              <a:rPr lang="en-US" dirty="0"/>
              <a:t> dan A </a:t>
            </a:r>
            <a:r>
              <a:rPr lang="en-US" baseline="-25000" dirty="0"/>
              <a:t>k + 1 ... n</a:t>
            </a:r>
            <a:r>
              <a:rPr lang="en-US" dirty="0"/>
              <a:t> </a:t>
            </a:r>
            <a:r>
              <a:rPr lang="en-US" dirty="0" err="1"/>
              <a:t>untuk</a:t>
            </a:r>
            <a:r>
              <a:rPr lang="en-US" dirty="0"/>
              <a:t> </a:t>
            </a:r>
            <a:r>
              <a:rPr lang="en-US" dirty="0" err="1"/>
              <a:t>menjadi</a:t>
            </a:r>
            <a:r>
              <a:rPr lang="en-US" dirty="0"/>
              <a:t> optimal. </a:t>
            </a:r>
          </a:p>
          <a:p>
            <a:pPr marL="0" indent="0">
              <a:buNone/>
            </a:pPr>
            <a:endParaRPr lang="en-US" dirty="0"/>
          </a:p>
          <a:p>
            <a:pPr marL="0" indent="0">
              <a:buNone/>
            </a:pPr>
            <a:r>
              <a:rPr lang="en-US" dirty="0" err="1"/>
              <a:t>Seringkali</a:t>
            </a:r>
            <a:r>
              <a:rPr lang="en-US" dirty="0"/>
              <a:t> </a:t>
            </a:r>
            <a:r>
              <a:rPr lang="en-US" dirty="0" err="1"/>
              <a:t>mudah</a:t>
            </a:r>
            <a:r>
              <a:rPr lang="en-US" dirty="0"/>
              <a:t> </a:t>
            </a:r>
            <a:r>
              <a:rPr lang="en-US" dirty="0" err="1"/>
              <a:t>untuk</a:t>
            </a:r>
            <a:r>
              <a:rPr lang="en-US" dirty="0"/>
              <a:t> </a:t>
            </a:r>
            <a:r>
              <a:rPr lang="en-US" dirty="0" err="1"/>
              <a:t>menunjukkan</a:t>
            </a:r>
            <a:r>
              <a:rPr lang="en-US" dirty="0"/>
              <a:t> </a:t>
            </a:r>
            <a:r>
              <a:rPr lang="en-US" dirty="0" err="1"/>
              <a:t>properti</a:t>
            </a:r>
            <a:r>
              <a:rPr lang="en-US" dirty="0"/>
              <a:t> sub </a:t>
            </a:r>
            <a:r>
              <a:rPr lang="en-US" dirty="0" err="1"/>
              <a:t>masalah</a:t>
            </a:r>
            <a:r>
              <a:rPr lang="en-US" dirty="0"/>
              <a:t> yang optimal </a:t>
            </a:r>
            <a:r>
              <a:rPr lang="en-US" dirty="0" err="1"/>
              <a:t>sebagai</a:t>
            </a:r>
            <a:r>
              <a:rPr lang="en-US" dirty="0"/>
              <a:t> </a:t>
            </a:r>
            <a:r>
              <a:rPr lang="en-US" dirty="0" err="1"/>
              <a:t>berikut</a:t>
            </a:r>
            <a:r>
              <a:rPr lang="en-US" dirty="0"/>
              <a:t>: </a:t>
            </a:r>
          </a:p>
          <a:p>
            <a:r>
              <a:rPr lang="en-US" dirty="0" err="1"/>
              <a:t>Pisahkan</a:t>
            </a:r>
            <a:r>
              <a:rPr lang="en-US" dirty="0"/>
              <a:t> </a:t>
            </a:r>
            <a:r>
              <a:rPr lang="en-US" dirty="0" err="1"/>
              <a:t>masalah</a:t>
            </a:r>
            <a:r>
              <a:rPr lang="en-US" dirty="0"/>
              <a:t> </a:t>
            </a:r>
            <a:r>
              <a:rPr lang="en-US" dirty="0" err="1"/>
              <a:t>menjadi</a:t>
            </a:r>
            <a:r>
              <a:rPr lang="en-US" dirty="0"/>
              <a:t> sub-</a:t>
            </a:r>
            <a:r>
              <a:rPr lang="en-US" dirty="0" err="1"/>
              <a:t>masalah</a:t>
            </a:r>
            <a:r>
              <a:rPr lang="en-US" dirty="0"/>
              <a:t> </a:t>
            </a:r>
          </a:p>
          <a:p>
            <a:r>
              <a:rPr lang="en-US" dirty="0"/>
              <a:t>Sub-</a:t>
            </a:r>
            <a:r>
              <a:rPr lang="en-US" dirty="0" err="1"/>
              <a:t>masalah</a:t>
            </a:r>
            <a:r>
              <a:rPr lang="en-US" dirty="0"/>
              <a:t> </a:t>
            </a:r>
            <a:r>
              <a:rPr lang="en-US" dirty="0" err="1"/>
              <a:t>harus</a:t>
            </a:r>
            <a:r>
              <a:rPr lang="en-US" dirty="0"/>
              <a:t> optimal, </a:t>
            </a:r>
            <a:r>
              <a:rPr lang="en-US" dirty="0" err="1"/>
              <a:t>jika</a:t>
            </a:r>
            <a:r>
              <a:rPr lang="en-US" dirty="0"/>
              <a:t> </a:t>
            </a:r>
            <a:r>
              <a:rPr lang="en-US" dirty="0" err="1"/>
              <a:t>tidak</a:t>
            </a:r>
            <a:r>
              <a:rPr lang="en-US" dirty="0"/>
              <a:t> </a:t>
            </a:r>
            <a:r>
              <a:rPr lang="en-US" dirty="0" err="1"/>
              <a:t>pemecahan</a:t>
            </a:r>
            <a:r>
              <a:rPr lang="en-US" dirty="0"/>
              <a:t> optimal </a:t>
            </a:r>
            <a:r>
              <a:rPr lang="en-US" dirty="0" err="1"/>
              <a:t>tidak</a:t>
            </a:r>
            <a:r>
              <a:rPr lang="en-US" dirty="0"/>
              <a:t> </a:t>
            </a:r>
            <a:r>
              <a:rPr lang="en-US" dirty="0" err="1"/>
              <a:t>akan</a:t>
            </a:r>
            <a:r>
              <a:rPr lang="en-US" dirty="0"/>
              <a:t> optimal</a:t>
            </a:r>
          </a:p>
          <a:p>
            <a:pPr marL="0" indent="0">
              <a:buNone/>
            </a:pPr>
            <a:endParaRPr lang="en-US" dirty="0"/>
          </a:p>
        </p:txBody>
      </p:sp>
      <p:sp>
        <p:nvSpPr>
          <p:cNvPr id="4" name="Slide Number Placeholder 3">
            <a:extLst>
              <a:ext uri="{FF2B5EF4-FFF2-40B4-BE49-F238E27FC236}">
                <a16:creationId xmlns:a16="http://schemas.microsoft.com/office/drawing/2014/main" id="{5813FB18-EF15-4E82-B79C-CCC5ABB0CC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C11A4A-74DB-441D-849D-91A0346B0EB6}" type="slidenum">
              <a:rPr kumimoji="0" lang="en-SG" sz="1100" b="0" i="1" u="none" strike="noStrike" kern="1200" cap="none" spc="0" normalizeH="0" baseline="0" noProof="0" smtClean="0">
                <a:ln>
                  <a:noFill/>
                </a:ln>
                <a:solidFill>
                  <a:srgbClr val="F5F5F5"/>
                </a:solidFill>
                <a:effectLst/>
                <a:uLnTx/>
                <a:uFillTx/>
                <a:latin typeface="Century Schoolbook" panose="0204060405050502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SG" sz="1100" b="0" i="1" u="none" strike="noStrike" kern="1200" cap="none" spc="0" normalizeH="0" baseline="0" noProof="0">
              <a:ln>
                <a:noFill/>
              </a:ln>
              <a:solidFill>
                <a:srgbClr val="F5F5F5"/>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16194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EA67D7-06CA-4943-8520-1E5EC428FB1E}"/>
              </a:ext>
            </a:extLst>
          </p:cNvPr>
          <p:cNvSpPr>
            <a:spLocks noGrp="1"/>
          </p:cNvSpPr>
          <p:nvPr>
            <p:ph type="title"/>
          </p:nvPr>
        </p:nvSpPr>
        <p:spPr>
          <a:xfrm>
            <a:off x="571499" y="559678"/>
            <a:ext cx="8000999" cy="1069122"/>
          </a:xfrm>
        </p:spPr>
        <p:txBody>
          <a:bodyPr>
            <a:normAutofit/>
          </a:bodyPr>
          <a:lstStyle/>
          <a:p>
            <a:r>
              <a:rPr lang="en-US" sz="4000" dirty="0" err="1"/>
              <a:t>Apa</a:t>
            </a:r>
            <a:r>
              <a:rPr lang="en-US" sz="4000" dirty="0"/>
              <a:t> </a:t>
            </a:r>
            <a:r>
              <a:rPr lang="en-US" sz="4000" dirty="0" err="1"/>
              <a:t>itu</a:t>
            </a:r>
            <a:r>
              <a:rPr lang="en-US" sz="4000" dirty="0"/>
              <a:t> </a:t>
            </a:r>
            <a:r>
              <a:rPr lang="en-US" sz="4000" dirty="0" err="1"/>
              <a:t>substruktur</a:t>
            </a:r>
            <a:r>
              <a:rPr lang="en-US" sz="4000" dirty="0"/>
              <a:t>?</a:t>
            </a:r>
          </a:p>
        </p:txBody>
      </p:sp>
      <p:sp>
        <p:nvSpPr>
          <p:cNvPr id="6" name="Content Placeholder 5">
            <a:extLst>
              <a:ext uri="{FF2B5EF4-FFF2-40B4-BE49-F238E27FC236}">
                <a16:creationId xmlns:a16="http://schemas.microsoft.com/office/drawing/2014/main" id="{922F3E82-D521-47E7-97EC-2E1446A135B4}"/>
              </a:ext>
            </a:extLst>
          </p:cNvPr>
          <p:cNvSpPr>
            <a:spLocks noGrp="1"/>
          </p:cNvSpPr>
          <p:nvPr>
            <p:ph idx="1"/>
          </p:nvPr>
        </p:nvSpPr>
        <p:spPr>
          <a:xfrm>
            <a:off x="571500" y="1628800"/>
            <a:ext cx="8000999" cy="4595422"/>
          </a:xfrm>
        </p:spPr>
        <p:txBody>
          <a:bodyPr>
            <a:normAutofit/>
          </a:bodyPr>
          <a:lstStyle/>
          <a:p>
            <a:r>
              <a:rPr lang="id-ID" dirty="0" err="1"/>
              <a:t>Substruktur</a:t>
            </a:r>
            <a:r>
              <a:rPr lang="id-ID" dirty="0"/>
              <a:t> adalah struktur itu sendiri yang membantu struktur yang lebih besar dari jenis yang sama ada.</a:t>
            </a:r>
            <a:endParaRPr lang="en-US" dirty="0"/>
          </a:p>
          <a:p>
            <a:r>
              <a:rPr lang="id-ID" dirty="0" err="1"/>
              <a:t>Substruktur</a:t>
            </a:r>
            <a:r>
              <a:rPr lang="id-ID" dirty="0"/>
              <a:t> tidak memainkan peran tambahan</a:t>
            </a:r>
            <a:endParaRPr lang="en-US" dirty="0"/>
          </a:p>
          <a:p>
            <a:r>
              <a:rPr lang="id-ID" dirty="0"/>
              <a:t>Ini adalah bagian penting dari struktur super</a:t>
            </a:r>
            <a:endParaRPr lang="en-US" dirty="0"/>
          </a:p>
          <a:p>
            <a:r>
              <a:rPr lang="id-ID" dirty="0"/>
              <a:t>Ukurannya hanya lebih kecil dibandingkan dengan struktur super</a:t>
            </a:r>
            <a:endParaRPr lang="en-US" dirty="0"/>
          </a:p>
          <a:p>
            <a:r>
              <a:rPr lang="en-US" dirty="0"/>
              <a:t>M</a:t>
            </a:r>
            <a:r>
              <a:rPr lang="id-ID" dirty="0" err="1"/>
              <a:t>emiliki</a:t>
            </a:r>
            <a:r>
              <a:rPr lang="id-ID" dirty="0"/>
              <a:t> properti superstruktur yang sama</a:t>
            </a:r>
            <a:endParaRPr lang="en-US" dirty="0"/>
          </a:p>
        </p:txBody>
      </p:sp>
      <p:sp>
        <p:nvSpPr>
          <p:cNvPr id="4" name="Slide Number Placeholder 3">
            <a:extLst>
              <a:ext uri="{FF2B5EF4-FFF2-40B4-BE49-F238E27FC236}">
                <a16:creationId xmlns:a16="http://schemas.microsoft.com/office/drawing/2014/main" id="{5813FB18-EF15-4E82-B79C-CCC5ABB0CC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C11A4A-74DB-441D-849D-91A0346B0EB6}" type="slidenum">
              <a:rPr kumimoji="0" lang="en-SG" sz="1100" b="0" i="1" u="none" strike="noStrike" kern="1200" cap="none" spc="0" normalizeH="0" baseline="0" noProof="0" smtClean="0">
                <a:ln>
                  <a:noFill/>
                </a:ln>
                <a:solidFill>
                  <a:srgbClr val="F5F5F5"/>
                </a:solidFill>
                <a:effectLst/>
                <a:uLnTx/>
                <a:uFillTx/>
                <a:latin typeface="Century Schoolbook" panose="0204060405050502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SG" sz="1100" b="0" i="1" u="none" strike="noStrike" kern="1200" cap="none" spc="0" normalizeH="0" baseline="0" noProof="0">
              <a:ln>
                <a:noFill/>
              </a:ln>
              <a:solidFill>
                <a:srgbClr val="F5F5F5"/>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2372276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2F3E82-D521-47E7-97EC-2E1446A135B4}"/>
              </a:ext>
            </a:extLst>
          </p:cNvPr>
          <p:cNvSpPr>
            <a:spLocks noGrp="1"/>
          </p:cNvSpPr>
          <p:nvPr>
            <p:ph idx="1"/>
          </p:nvPr>
        </p:nvSpPr>
        <p:spPr>
          <a:xfrm>
            <a:off x="571500" y="1628800"/>
            <a:ext cx="8000999" cy="4595422"/>
          </a:xfrm>
        </p:spPr>
        <p:txBody>
          <a:bodyPr>
            <a:normAutofit/>
          </a:bodyPr>
          <a:lstStyle/>
          <a:p>
            <a:r>
              <a:rPr lang="en-US" dirty="0"/>
              <a:t>Overlapping Sub-problems</a:t>
            </a:r>
          </a:p>
          <a:p>
            <a:pPr marL="0" indent="0">
              <a:buNone/>
            </a:pPr>
            <a:r>
              <a:rPr lang="en-US" dirty="0" err="1"/>
              <a:t>Ruang</a:t>
            </a:r>
            <a:r>
              <a:rPr lang="en-US" dirty="0"/>
              <a:t> sub-</a:t>
            </a:r>
            <a:r>
              <a:rPr lang="en-US" dirty="0" err="1"/>
              <a:t>masalah</a:t>
            </a:r>
            <a:r>
              <a:rPr lang="en-US" dirty="0"/>
              <a:t> </a:t>
            </a:r>
            <a:r>
              <a:rPr lang="en-US" dirty="0" err="1"/>
              <a:t>harus</a:t>
            </a:r>
            <a:r>
              <a:rPr lang="en-US" dirty="0"/>
              <a:t> </a:t>
            </a:r>
            <a:r>
              <a:rPr lang="en-US" dirty="0" err="1"/>
              <a:t>kecil</a:t>
            </a:r>
            <a:r>
              <a:rPr lang="en-US" dirty="0"/>
              <a:t>: </a:t>
            </a:r>
            <a:r>
              <a:rPr lang="en-US" dirty="0" err="1"/>
              <a:t>solusi</a:t>
            </a:r>
            <a:r>
              <a:rPr lang="en-US" dirty="0"/>
              <a:t> </a:t>
            </a:r>
            <a:r>
              <a:rPr lang="en-US" dirty="0" err="1"/>
              <a:t>rekursif</a:t>
            </a:r>
            <a:r>
              <a:rPr lang="en-US" dirty="0"/>
              <a:t> </a:t>
            </a:r>
            <a:r>
              <a:rPr lang="en-US" dirty="0" err="1"/>
              <a:t>berulang</a:t>
            </a:r>
            <a:r>
              <a:rPr lang="en-US" dirty="0"/>
              <a:t> kali </a:t>
            </a:r>
            <a:r>
              <a:rPr lang="en-US" dirty="0" err="1"/>
              <a:t>memecahkan</a:t>
            </a:r>
            <a:r>
              <a:rPr lang="en-US" dirty="0"/>
              <a:t> sub-</a:t>
            </a:r>
            <a:r>
              <a:rPr lang="en-US" dirty="0" err="1"/>
              <a:t>masalah</a:t>
            </a:r>
            <a:r>
              <a:rPr lang="en-US" dirty="0"/>
              <a:t> yang </a:t>
            </a:r>
            <a:r>
              <a:rPr lang="en-US" dirty="0" err="1"/>
              <a:t>sama</a:t>
            </a:r>
            <a:r>
              <a:rPr lang="en-US" dirty="0"/>
              <a:t>. </a:t>
            </a:r>
            <a:r>
              <a:rPr lang="en-US" dirty="0" err="1"/>
              <a:t>Biasanya</a:t>
            </a:r>
            <a:r>
              <a:rPr lang="en-US" dirty="0"/>
              <a:t> </a:t>
            </a:r>
            <a:r>
              <a:rPr lang="en-US" dirty="0" err="1"/>
              <a:t>ada</a:t>
            </a:r>
            <a:r>
              <a:rPr lang="en-US" dirty="0"/>
              <a:t> </a:t>
            </a:r>
            <a:r>
              <a:rPr lang="en-US" dirty="0" err="1"/>
              <a:t>banyak</a:t>
            </a:r>
            <a:r>
              <a:rPr lang="en-US" dirty="0"/>
              <a:t> sub-</a:t>
            </a:r>
            <a:r>
              <a:rPr lang="en-US" dirty="0" err="1"/>
              <a:t>masalah</a:t>
            </a:r>
            <a:r>
              <a:rPr lang="en-US" dirty="0"/>
              <a:t>, dan </a:t>
            </a:r>
            <a:r>
              <a:rPr lang="en-US" dirty="0" err="1"/>
              <a:t>kita</a:t>
            </a:r>
            <a:r>
              <a:rPr lang="en-US" dirty="0"/>
              <a:t> </a:t>
            </a:r>
            <a:r>
              <a:rPr lang="en-US" dirty="0" err="1"/>
              <a:t>melihat</a:t>
            </a:r>
            <a:r>
              <a:rPr lang="en-US" dirty="0"/>
              <a:t> </a:t>
            </a:r>
            <a:r>
              <a:rPr lang="en-US" dirty="0" err="1"/>
              <a:t>kembali</a:t>
            </a:r>
            <a:r>
              <a:rPr lang="en-US" dirty="0"/>
              <a:t> sub-</a:t>
            </a:r>
            <a:r>
              <a:rPr lang="en-US" dirty="0" err="1"/>
              <a:t>masalah</a:t>
            </a:r>
            <a:r>
              <a:rPr lang="en-US" dirty="0"/>
              <a:t> yang </a:t>
            </a:r>
            <a:r>
              <a:rPr lang="en-US" dirty="0" err="1"/>
              <a:t>sama</a:t>
            </a:r>
            <a:r>
              <a:rPr lang="en-US" dirty="0"/>
              <a:t> </a:t>
            </a:r>
            <a:r>
              <a:rPr lang="en-US" dirty="0" err="1"/>
              <a:t>berulang-ulang</a:t>
            </a:r>
            <a:r>
              <a:rPr lang="en-US" dirty="0"/>
              <a:t>.</a:t>
            </a:r>
          </a:p>
          <a:p>
            <a:pPr marL="0" indent="0">
              <a:buNone/>
            </a:pPr>
            <a:endParaRPr lang="en-US" dirty="0"/>
          </a:p>
          <a:p>
            <a:pPr marL="0" indent="0">
              <a:buNone/>
            </a:pPr>
            <a:r>
              <a:rPr lang="id-ID" dirty="0"/>
              <a:t>Sub-masalah yang tumpang tindih ditemukan dalam masalah-masalah di mana masalah yang lebih besar berbagi masalah yang lebih kecil yang sama. Ini berarti, sambil memecahkan masalah yang lebih besar melalui sub-masalah mereka, k</a:t>
            </a:r>
            <a:r>
              <a:rPr lang="en-US" dirty="0" err="1"/>
              <a:t>ita</a:t>
            </a:r>
            <a:r>
              <a:rPr lang="en-US" dirty="0"/>
              <a:t> </a:t>
            </a:r>
            <a:r>
              <a:rPr lang="id-ID" dirty="0"/>
              <a:t>menemukan sub-masalah yang sama dalam dua atau lebih masalah besar yang berbeda. Dalam kasus ini biasanya ditemukan sub-masalah yang diselesaikan sebelumnya.</a:t>
            </a:r>
            <a:endParaRPr lang="en-US" dirty="0"/>
          </a:p>
        </p:txBody>
      </p:sp>
      <p:sp>
        <p:nvSpPr>
          <p:cNvPr id="4" name="Slide Number Placeholder 3">
            <a:extLst>
              <a:ext uri="{FF2B5EF4-FFF2-40B4-BE49-F238E27FC236}">
                <a16:creationId xmlns:a16="http://schemas.microsoft.com/office/drawing/2014/main" id="{5813FB18-EF15-4E82-B79C-CCC5ABB0CC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C11A4A-74DB-441D-849D-91A0346B0EB6}" type="slidenum">
              <a:rPr kumimoji="0" lang="en-SG" sz="1100" b="0" i="1" u="none" strike="noStrike" kern="1200" cap="none" spc="0" normalizeH="0" baseline="0" noProof="0" smtClean="0">
                <a:ln>
                  <a:noFill/>
                </a:ln>
                <a:solidFill>
                  <a:srgbClr val="F5F5F5"/>
                </a:solidFill>
                <a:effectLst/>
                <a:uLnTx/>
                <a:uFillTx/>
                <a:latin typeface="Century Schoolbook" panose="0204060405050502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SG" sz="1100" b="0" i="1" u="none" strike="noStrike" kern="1200" cap="none" spc="0" normalizeH="0" baseline="0" noProof="0">
              <a:ln>
                <a:noFill/>
              </a:ln>
              <a:solidFill>
                <a:srgbClr val="F5F5F5"/>
              </a:solidFill>
              <a:effectLst/>
              <a:uLnTx/>
              <a:uFillTx/>
              <a:latin typeface="Century Schoolbook" panose="02040604050505020304"/>
              <a:ea typeface="+mn-ea"/>
              <a:cs typeface="+mn-cs"/>
            </a:endParaRPr>
          </a:p>
        </p:txBody>
      </p:sp>
      <p:sp>
        <p:nvSpPr>
          <p:cNvPr id="7" name="Title 4">
            <a:extLst>
              <a:ext uri="{FF2B5EF4-FFF2-40B4-BE49-F238E27FC236}">
                <a16:creationId xmlns:a16="http://schemas.microsoft.com/office/drawing/2014/main" id="{EB22C9DD-3C40-44CF-B1DD-4C00C11A3CF1}"/>
              </a:ext>
            </a:extLst>
          </p:cNvPr>
          <p:cNvSpPr txBox="1">
            <a:spLocks/>
          </p:cNvSpPr>
          <p:nvPr/>
        </p:nvSpPr>
        <p:spPr>
          <a:xfrm>
            <a:off x="571500" y="559678"/>
            <a:ext cx="3568452" cy="1069122"/>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marL="0" marR="0" lvl="0" indent="0" algn="r" defTabSz="685800" rtl="0" eaLnBrk="1" fontAlgn="auto" latinLnBrk="0" hangingPunct="1">
              <a:lnSpc>
                <a:spcPct val="90000"/>
              </a:lnSpc>
              <a:spcBef>
                <a:spcPct val="0"/>
              </a:spcBef>
              <a:spcAft>
                <a:spcPts val="0"/>
              </a:spcAft>
              <a:buClrTx/>
              <a:buSzTx/>
              <a:buFontTx/>
              <a:buNone/>
              <a:tabLst/>
              <a:defRPr/>
            </a:pPr>
            <a:r>
              <a:rPr kumimoji="0" lang="en-US" sz="2800" b="0" i="1" u="none" strike="noStrike" kern="1200" cap="none" spc="0" normalizeH="0" baseline="0" noProof="0">
                <a:ln>
                  <a:noFill/>
                </a:ln>
                <a:solidFill>
                  <a:prstClr val="black">
                    <a:lumMod val="85000"/>
                    <a:lumOff val="15000"/>
                  </a:prstClr>
                </a:solidFill>
                <a:effectLst/>
                <a:uLnTx/>
                <a:uFillTx/>
                <a:latin typeface="Century Schoolbook" panose="02040604050505020304"/>
                <a:ea typeface="+mj-ea"/>
                <a:cs typeface="+mj-cs"/>
              </a:rPr>
              <a:t>Elemen dynamic programming</a:t>
            </a:r>
            <a:endParaRPr kumimoji="0" lang="en-US" sz="2800" b="0" i="1" u="none" strike="noStrike" kern="1200" cap="none" spc="0" normalizeH="0" baseline="0" noProof="0" dirty="0">
              <a:ln>
                <a:noFill/>
              </a:ln>
              <a:solidFill>
                <a:prstClr val="black">
                  <a:lumMod val="85000"/>
                  <a:lumOff val="15000"/>
                </a:prstClr>
              </a:solidFill>
              <a:effectLst/>
              <a:uLnTx/>
              <a:uFillTx/>
              <a:latin typeface="Century Schoolbook" panose="02040604050505020304"/>
              <a:ea typeface="+mj-ea"/>
              <a:cs typeface="+mj-cs"/>
            </a:endParaRPr>
          </a:p>
        </p:txBody>
      </p:sp>
    </p:spTree>
    <p:extLst>
      <p:ext uri="{BB962C8B-B14F-4D97-AF65-F5344CB8AC3E}">
        <p14:creationId xmlns:p14="http://schemas.microsoft.com/office/powerpoint/2010/main" val="493305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EA67D7-06CA-4943-8520-1E5EC428FB1E}"/>
              </a:ext>
            </a:extLst>
          </p:cNvPr>
          <p:cNvSpPr>
            <a:spLocks noGrp="1"/>
          </p:cNvSpPr>
          <p:nvPr>
            <p:ph type="title"/>
          </p:nvPr>
        </p:nvSpPr>
        <p:spPr>
          <a:xfrm>
            <a:off x="571500" y="559678"/>
            <a:ext cx="2875430" cy="1069122"/>
          </a:xfrm>
        </p:spPr>
        <p:txBody>
          <a:bodyPr>
            <a:normAutofit/>
          </a:bodyPr>
          <a:lstStyle/>
          <a:p>
            <a:r>
              <a:rPr lang="en-US" sz="2800" dirty="0"/>
              <a:t>Overlapping sub-problems</a:t>
            </a:r>
          </a:p>
        </p:txBody>
      </p:sp>
      <p:sp>
        <p:nvSpPr>
          <p:cNvPr id="6" name="Content Placeholder 5">
            <a:extLst>
              <a:ext uri="{FF2B5EF4-FFF2-40B4-BE49-F238E27FC236}">
                <a16:creationId xmlns:a16="http://schemas.microsoft.com/office/drawing/2014/main" id="{922F3E82-D521-47E7-97EC-2E1446A135B4}"/>
              </a:ext>
            </a:extLst>
          </p:cNvPr>
          <p:cNvSpPr>
            <a:spLocks noGrp="1"/>
          </p:cNvSpPr>
          <p:nvPr>
            <p:ph idx="1"/>
          </p:nvPr>
        </p:nvSpPr>
        <p:spPr>
          <a:xfrm>
            <a:off x="571500" y="1628800"/>
            <a:ext cx="8000999" cy="4595422"/>
          </a:xfrm>
        </p:spPr>
        <p:txBody>
          <a:bodyPr>
            <a:normAutofit/>
          </a:bodyPr>
          <a:lstStyle/>
          <a:p>
            <a:pPr marL="0" indent="0">
              <a:buNone/>
            </a:pPr>
            <a:r>
              <a:rPr lang="id-ID" dirty="0"/>
              <a:t>Sub-masalah yang tumpang tindih dapat ditemukan dalam masalah Matrix-</a:t>
            </a:r>
            <a:r>
              <a:rPr lang="id-ID" dirty="0" err="1"/>
              <a:t>Chain</a:t>
            </a:r>
            <a:r>
              <a:rPr lang="id-ID" dirty="0"/>
              <a:t>-</a:t>
            </a:r>
            <a:r>
              <a:rPr lang="id-ID" dirty="0" err="1"/>
              <a:t>Multiplication</a:t>
            </a:r>
            <a:r>
              <a:rPr lang="id-ID" dirty="0"/>
              <a:t> (MCM).</a:t>
            </a:r>
            <a:endParaRPr lang="en-US" dirty="0"/>
          </a:p>
        </p:txBody>
      </p:sp>
      <p:sp>
        <p:nvSpPr>
          <p:cNvPr id="4" name="Slide Number Placeholder 3">
            <a:extLst>
              <a:ext uri="{FF2B5EF4-FFF2-40B4-BE49-F238E27FC236}">
                <a16:creationId xmlns:a16="http://schemas.microsoft.com/office/drawing/2014/main" id="{5813FB18-EF15-4E82-B79C-CCC5ABB0CC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C11A4A-74DB-441D-849D-91A0346B0EB6}" type="slidenum">
              <a:rPr kumimoji="0" lang="en-SG" sz="1100" b="0" i="1" u="none" strike="noStrike" kern="1200" cap="none" spc="0" normalizeH="0" baseline="0" noProof="0" smtClean="0">
                <a:ln>
                  <a:noFill/>
                </a:ln>
                <a:solidFill>
                  <a:srgbClr val="F5F5F5"/>
                </a:solidFill>
                <a:effectLst/>
                <a:uLnTx/>
                <a:uFillTx/>
                <a:latin typeface="Century Schoolbook" panose="0204060405050502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SG" sz="1100" b="0" i="1" u="none" strike="noStrike" kern="1200" cap="none" spc="0" normalizeH="0" baseline="0" noProof="0">
              <a:ln>
                <a:noFill/>
              </a:ln>
              <a:solidFill>
                <a:srgbClr val="F5F5F5"/>
              </a:solidFill>
              <a:effectLst/>
              <a:uLnTx/>
              <a:uFillTx/>
              <a:latin typeface="Century Schoolbook" panose="02040604050505020304"/>
              <a:ea typeface="+mn-ea"/>
              <a:cs typeface="+mn-cs"/>
            </a:endParaRPr>
          </a:p>
        </p:txBody>
      </p:sp>
      <p:pic>
        <p:nvPicPr>
          <p:cNvPr id="3" name="Picture 2">
            <a:extLst>
              <a:ext uri="{FF2B5EF4-FFF2-40B4-BE49-F238E27FC236}">
                <a16:creationId xmlns:a16="http://schemas.microsoft.com/office/drawing/2014/main" id="{BEABACD7-B6F3-4247-94EC-B2CEB9F91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486568"/>
            <a:ext cx="6096000" cy="3486150"/>
          </a:xfrm>
          <a:prstGeom prst="rect">
            <a:avLst/>
          </a:prstGeom>
        </p:spPr>
      </p:pic>
    </p:spTree>
    <p:extLst>
      <p:ext uri="{BB962C8B-B14F-4D97-AF65-F5344CB8AC3E}">
        <p14:creationId xmlns:p14="http://schemas.microsoft.com/office/powerpoint/2010/main" val="753354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EA67D7-06CA-4943-8520-1E5EC428FB1E}"/>
              </a:ext>
            </a:extLst>
          </p:cNvPr>
          <p:cNvSpPr>
            <a:spLocks noGrp="1"/>
          </p:cNvSpPr>
          <p:nvPr>
            <p:ph type="title"/>
          </p:nvPr>
        </p:nvSpPr>
        <p:spPr>
          <a:xfrm>
            <a:off x="571499" y="559678"/>
            <a:ext cx="8000999" cy="1069122"/>
          </a:xfrm>
        </p:spPr>
        <p:txBody>
          <a:bodyPr>
            <a:normAutofit/>
          </a:bodyPr>
          <a:lstStyle/>
          <a:p>
            <a:r>
              <a:rPr lang="en-US" sz="4000" dirty="0" err="1"/>
              <a:t>Kasus</a:t>
            </a:r>
            <a:r>
              <a:rPr lang="en-US" sz="4000" dirty="0"/>
              <a:t> overlapping sub-problems</a:t>
            </a:r>
          </a:p>
        </p:txBody>
      </p:sp>
      <p:sp>
        <p:nvSpPr>
          <p:cNvPr id="6" name="Content Placeholder 5">
            <a:extLst>
              <a:ext uri="{FF2B5EF4-FFF2-40B4-BE49-F238E27FC236}">
                <a16:creationId xmlns:a16="http://schemas.microsoft.com/office/drawing/2014/main" id="{922F3E82-D521-47E7-97EC-2E1446A135B4}"/>
              </a:ext>
            </a:extLst>
          </p:cNvPr>
          <p:cNvSpPr>
            <a:spLocks noGrp="1"/>
          </p:cNvSpPr>
          <p:nvPr>
            <p:ph idx="1"/>
          </p:nvPr>
        </p:nvSpPr>
        <p:spPr>
          <a:xfrm>
            <a:off x="571500" y="1628800"/>
            <a:ext cx="8000999" cy="4595422"/>
          </a:xfrm>
        </p:spPr>
        <p:txBody>
          <a:bodyPr>
            <a:normAutofit/>
          </a:bodyPr>
          <a:lstStyle/>
          <a:p>
            <a:r>
              <a:rPr lang="id-ID" dirty="0"/>
              <a:t>Jalur terpendek tanpa bobot:</a:t>
            </a:r>
            <a:endParaRPr lang="en-US" dirty="0"/>
          </a:p>
          <a:p>
            <a:pPr marL="0" indent="0">
              <a:buNone/>
            </a:pPr>
            <a:r>
              <a:rPr lang="id-ID" dirty="0"/>
              <a:t>Temukan jalur dari u ke v yang terdiri dari tepi paling sedikit. Jalan seperti itu harus sederhana, karena menghapus siklus dari jalan menghasilkan jalan dengan tepi lebih sedikit.</a:t>
            </a:r>
            <a:endParaRPr lang="en-US" dirty="0"/>
          </a:p>
          <a:p>
            <a:r>
              <a:rPr lang="id-ID" dirty="0"/>
              <a:t>Jalur sederhana terpanjang tanpa bobot:</a:t>
            </a:r>
            <a:endParaRPr lang="en-US" dirty="0"/>
          </a:p>
          <a:p>
            <a:pPr marL="0" indent="0">
              <a:buNone/>
            </a:pPr>
            <a:r>
              <a:rPr lang="id-ID" dirty="0"/>
              <a:t>Temukan jalur sederhana dari u ke v yang terdiri dari sebagian besar tepian. Kita perlu memasukkan persyaratan kesederhanaan karena dari sisi lain kita dapat melintasi siklus sebanyak yang kita inginkan untuk membuat jalur dengan jumlah tepi yang besar dan sewenang-wenang.</a:t>
            </a:r>
          </a:p>
        </p:txBody>
      </p:sp>
      <p:sp>
        <p:nvSpPr>
          <p:cNvPr id="4" name="Slide Number Placeholder 3">
            <a:extLst>
              <a:ext uri="{FF2B5EF4-FFF2-40B4-BE49-F238E27FC236}">
                <a16:creationId xmlns:a16="http://schemas.microsoft.com/office/drawing/2014/main" id="{5813FB18-EF15-4E82-B79C-CCC5ABB0CC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C11A4A-74DB-441D-849D-91A0346B0EB6}" type="slidenum">
              <a:rPr kumimoji="0" lang="en-SG" sz="1100" b="0" i="1" u="none" strike="noStrike" kern="1200" cap="none" spc="0" normalizeH="0" baseline="0" noProof="0" smtClean="0">
                <a:ln>
                  <a:noFill/>
                </a:ln>
                <a:solidFill>
                  <a:srgbClr val="F5F5F5"/>
                </a:solidFill>
                <a:effectLst/>
                <a:uLnTx/>
                <a:uFillTx/>
                <a:latin typeface="Century Schoolbook" panose="0204060405050502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SG" sz="1100" b="0" i="1" u="none" strike="noStrike" kern="1200" cap="none" spc="0" normalizeH="0" baseline="0" noProof="0">
              <a:ln>
                <a:noFill/>
              </a:ln>
              <a:solidFill>
                <a:srgbClr val="F5F5F5"/>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2455497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2F3E82-D521-47E7-97EC-2E1446A135B4}"/>
              </a:ext>
            </a:extLst>
          </p:cNvPr>
          <p:cNvSpPr>
            <a:spLocks noGrp="1"/>
          </p:cNvSpPr>
          <p:nvPr>
            <p:ph idx="1"/>
          </p:nvPr>
        </p:nvSpPr>
        <p:spPr>
          <a:xfrm>
            <a:off x="571500" y="1628800"/>
            <a:ext cx="8000999" cy="4595422"/>
          </a:xfrm>
        </p:spPr>
        <p:txBody>
          <a:bodyPr>
            <a:normAutofit/>
          </a:bodyPr>
          <a:lstStyle/>
          <a:p>
            <a:r>
              <a:rPr lang="en-US" dirty="0"/>
              <a:t>Variant: </a:t>
            </a:r>
            <a:r>
              <a:rPr lang="en-US" dirty="0" err="1"/>
              <a:t>Memoization</a:t>
            </a:r>
            <a:endParaRPr lang="en-US" dirty="0"/>
          </a:p>
          <a:p>
            <a:pPr marL="0" indent="0">
              <a:buNone/>
            </a:pPr>
            <a:r>
              <a:rPr lang="en-US" dirty="0" err="1"/>
              <a:t>Jika</a:t>
            </a:r>
            <a:r>
              <a:rPr lang="en-US" dirty="0"/>
              <a:t> </a:t>
            </a:r>
            <a:r>
              <a:rPr lang="en-US" dirty="0" err="1"/>
              <a:t>kita</a:t>
            </a:r>
            <a:r>
              <a:rPr lang="en-US" dirty="0"/>
              <a:t> </a:t>
            </a:r>
            <a:r>
              <a:rPr lang="en-US" dirty="0" err="1"/>
              <a:t>menyimpan</a:t>
            </a:r>
            <a:r>
              <a:rPr lang="en-US" dirty="0"/>
              <a:t> sub-</a:t>
            </a:r>
            <a:r>
              <a:rPr lang="en-US" dirty="0" err="1"/>
              <a:t>masalah</a:t>
            </a:r>
            <a:r>
              <a:rPr lang="en-US" dirty="0"/>
              <a:t> dan </a:t>
            </a:r>
            <a:r>
              <a:rPr lang="en-US" dirty="0" err="1"/>
              <a:t>menggunakan</a:t>
            </a:r>
            <a:r>
              <a:rPr lang="en-US" dirty="0"/>
              <a:t> </a:t>
            </a:r>
            <a:r>
              <a:rPr lang="en-US" dirty="0" err="1"/>
              <a:t>solusi</a:t>
            </a:r>
            <a:r>
              <a:rPr lang="en-US" dirty="0"/>
              <a:t> yang </a:t>
            </a:r>
            <a:r>
              <a:rPr lang="en-US" dirty="0" err="1"/>
              <a:t>tersimpan</a:t>
            </a:r>
            <a:r>
              <a:rPr lang="en-US" dirty="0"/>
              <a:t> </a:t>
            </a:r>
            <a:r>
              <a:rPr lang="en-US" dirty="0" err="1"/>
              <a:t>dalam</a:t>
            </a:r>
            <a:r>
              <a:rPr lang="en-US" dirty="0"/>
              <a:t> </a:t>
            </a:r>
            <a:r>
              <a:rPr lang="en-US" dirty="0" err="1"/>
              <a:t>algoritma</a:t>
            </a:r>
            <a:r>
              <a:rPr lang="en-US" dirty="0"/>
              <a:t> </a:t>
            </a:r>
            <a:r>
              <a:rPr lang="en-US" dirty="0" err="1"/>
              <a:t>rekursif</a:t>
            </a:r>
            <a:r>
              <a:rPr lang="en-US" dirty="0"/>
              <a:t>.</a:t>
            </a:r>
          </a:p>
          <a:p>
            <a:pPr marL="0" indent="0">
              <a:buNone/>
            </a:pPr>
            <a:endParaRPr lang="en-US" dirty="0"/>
          </a:p>
          <a:p>
            <a:pPr marL="0" indent="0">
              <a:buNone/>
            </a:pPr>
            <a:r>
              <a:rPr lang="id-ID" dirty="0"/>
              <a:t>Teknik </a:t>
            </a:r>
            <a:r>
              <a:rPr lang="id-ID" dirty="0" err="1"/>
              <a:t>memoisasi</a:t>
            </a:r>
            <a:r>
              <a:rPr lang="id-ID" dirty="0"/>
              <a:t> adalah metode menyimpan nilai solusi untuk masalah yang dipecahkan sebelumnya. Ini umumnya berarti menyimpan nilai-nilai dalam struktur data yang membantu kami mencapai mereka secara efisien ketika masalah yang sama terjadi selama eksekusi program. Struktur data dapat berupa apa saja yang membantu kita melakukan itu tetapi umumnya sebuah tabel digunakan.</a:t>
            </a:r>
            <a:endParaRPr lang="en-US" dirty="0"/>
          </a:p>
        </p:txBody>
      </p:sp>
      <p:sp>
        <p:nvSpPr>
          <p:cNvPr id="4" name="Slide Number Placeholder 3">
            <a:extLst>
              <a:ext uri="{FF2B5EF4-FFF2-40B4-BE49-F238E27FC236}">
                <a16:creationId xmlns:a16="http://schemas.microsoft.com/office/drawing/2014/main" id="{5813FB18-EF15-4E82-B79C-CCC5ABB0CC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C11A4A-74DB-441D-849D-91A0346B0EB6}" type="slidenum">
              <a:rPr kumimoji="0" lang="en-SG" sz="1100" b="0" i="1" u="none" strike="noStrike" kern="1200" cap="none" spc="0" normalizeH="0" baseline="0" noProof="0" smtClean="0">
                <a:ln>
                  <a:noFill/>
                </a:ln>
                <a:solidFill>
                  <a:srgbClr val="F5F5F5"/>
                </a:solidFill>
                <a:effectLst/>
                <a:uLnTx/>
                <a:uFillTx/>
                <a:latin typeface="Century Schoolbook" panose="0204060405050502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SG" sz="1100" b="0" i="1" u="none" strike="noStrike" kern="1200" cap="none" spc="0" normalizeH="0" baseline="0" noProof="0">
              <a:ln>
                <a:noFill/>
              </a:ln>
              <a:solidFill>
                <a:srgbClr val="F5F5F5"/>
              </a:solidFill>
              <a:effectLst/>
              <a:uLnTx/>
              <a:uFillTx/>
              <a:latin typeface="Century Schoolbook" panose="02040604050505020304"/>
              <a:ea typeface="+mn-ea"/>
              <a:cs typeface="+mn-cs"/>
            </a:endParaRPr>
          </a:p>
        </p:txBody>
      </p:sp>
      <p:sp>
        <p:nvSpPr>
          <p:cNvPr id="7" name="Title 4">
            <a:extLst>
              <a:ext uri="{FF2B5EF4-FFF2-40B4-BE49-F238E27FC236}">
                <a16:creationId xmlns:a16="http://schemas.microsoft.com/office/drawing/2014/main" id="{5DE8783C-3D8C-4DBF-928D-AE62F796C39A}"/>
              </a:ext>
            </a:extLst>
          </p:cNvPr>
          <p:cNvSpPr txBox="1">
            <a:spLocks/>
          </p:cNvSpPr>
          <p:nvPr/>
        </p:nvSpPr>
        <p:spPr>
          <a:xfrm>
            <a:off x="571500" y="559678"/>
            <a:ext cx="3568452" cy="1069122"/>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marL="0" marR="0" lvl="0" indent="0" algn="r" defTabSz="685800" rtl="0" eaLnBrk="1" fontAlgn="auto" latinLnBrk="0" hangingPunct="1">
              <a:lnSpc>
                <a:spcPct val="90000"/>
              </a:lnSpc>
              <a:spcBef>
                <a:spcPct val="0"/>
              </a:spcBef>
              <a:spcAft>
                <a:spcPts val="0"/>
              </a:spcAft>
              <a:buClrTx/>
              <a:buSzTx/>
              <a:buFontTx/>
              <a:buNone/>
              <a:tabLst/>
              <a:defRPr/>
            </a:pPr>
            <a:r>
              <a:rPr kumimoji="0" lang="en-US" sz="2800" b="0" i="1" u="none" strike="noStrike" kern="1200" cap="none" spc="0" normalizeH="0" baseline="0" noProof="0">
                <a:ln>
                  <a:noFill/>
                </a:ln>
                <a:solidFill>
                  <a:prstClr val="black">
                    <a:lumMod val="85000"/>
                    <a:lumOff val="15000"/>
                  </a:prstClr>
                </a:solidFill>
                <a:effectLst/>
                <a:uLnTx/>
                <a:uFillTx/>
                <a:latin typeface="Century Schoolbook" panose="02040604050505020304"/>
                <a:ea typeface="+mj-ea"/>
                <a:cs typeface="+mj-cs"/>
              </a:rPr>
              <a:t>Elemen dynamic programming</a:t>
            </a:r>
            <a:endParaRPr kumimoji="0" lang="en-US" sz="2800" b="0" i="1" u="none" strike="noStrike" kern="1200" cap="none" spc="0" normalizeH="0" baseline="0" noProof="0" dirty="0">
              <a:ln>
                <a:noFill/>
              </a:ln>
              <a:solidFill>
                <a:prstClr val="black">
                  <a:lumMod val="85000"/>
                  <a:lumOff val="15000"/>
                </a:prstClr>
              </a:solidFill>
              <a:effectLst/>
              <a:uLnTx/>
              <a:uFillTx/>
              <a:latin typeface="Century Schoolbook" panose="02040604050505020304"/>
              <a:ea typeface="+mj-ea"/>
              <a:cs typeface="+mj-cs"/>
            </a:endParaRPr>
          </a:p>
        </p:txBody>
      </p:sp>
    </p:spTree>
    <p:extLst>
      <p:ext uri="{BB962C8B-B14F-4D97-AF65-F5344CB8AC3E}">
        <p14:creationId xmlns:p14="http://schemas.microsoft.com/office/powerpoint/2010/main" val="2735764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B59A-88D0-45FA-BD1C-775AA56BBC11}"/>
              </a:ext>
            </a:extLst>
          </p:cNvPr>
          <p:cNvSpPr>
            <a:spLocks noGrp="1"/>
          </p:cNvSpPr>
          <p:nvPr>
            <p:ph type="title"/>
          </p:nvPr>
        </p:nvSpPr>
        <p:spPr>
          <a:xfrm>
            <a:off x="571500" y="559678"/>
            <a:ext cx="2875430" cy="1357154"/>
          </a:xfrm>
        </p:spPr>
        <p:txBody>
          <a:bodyPr>
            <a:normAutofit/>
          </a:bodyPr>
          <a:lstStyle/>
          <a:p>
            <a:r>
              <a:rPr lang="en-US" sz="2800" dirty="0" err="1"/>
              <a:t>Pengaplikasian</a:t>
            </a:r>
            <a:r>
              <a:rPr lang="en-US" sz="2800" dirty="0"/>
              <a:t> dynamic programming</a:t>
            </a:r>
          </a:p>
        </p:txBody>
      </p:sp>
      <p:sp>
        <p:nvSpPr>
          <p:cNvPr id="4" name="Slide Number Placeholder 3">
            <a:extLst>
              <a:ext uri="{FF2B5EF4-FFF2-40B4-BE49-F238E27FC236}">
                <a16:creationId xmlns:a16="http://schemas.microsoft.com/office/drawing/2014/main" id="{421DB810-8F22-439E-8BD9-BCFDF871ADC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9CFE74-B3BD-4FF1-8813-48248049985D}" type="slidenum">
              <a:rPr kumimoji="0" lang="en-SG" sz="1100" b="0" i="1" u="none" strike="noStrike" kern="1200" cap="none" spc="0" normalizeH="0" baseline="0" noProof="0" smtClean="0">
                <a:ln>
                  <a:noFill/>
                </a:ln>
                <a:solidFill>
                  <a:srgbClr val="F5F5F5"/>
                </a:solidFill>
                <a:effectLst/>
                <a:uLnTx/>
                <a:uFillTx/>
                <a:latin typeface="Century Schoolbook" panose="0204060405050502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SG" sz="1100" b="0" i="1" u="none" strike="noStrike" kern="1200" cap="none" spc="0" normalizeH="0" baseline="0" noProof="0">
              <a:ln>
                <a:noFill/>
              </a:ln>
              <a:solidFill>
                <a:srgbClr val="F5F5F5"/>
              </a:solidFill>
              <a:effectLst/>
              <a:uLnTx/>
              <a:uFillTx/>
              <a:latin typeface="Century Schoolbook" panose="02040604050505020304"/>
              <a:ea typeface="+mn-ea"/>
              <a:cs typeface="+mn-cs"/>
            </a:endParaRPr>
          </a:p>
        </p:txBody>
      </p:sp>
      <p:sp>
        <p:nvSpPr>
          <p:cNvPr id="5" name="Title 4">
            <a:extLst>
              <a:ext uri="{FF2B5EF4-FFF2-40B4-BE49-F238E27FC236}">
                <a16:creationId xmlns:a16="http://schemas.microsoft.com/office/drawing/2014/main" id="{79113E65-B4F5-43B0-8FA8-872839EF9C71}"/>
              </a:ext>
            </a:extLst>
          </p:cNvPr>
          <p:cNvSpPr>
            <a:spLocks noGrp="1"/>
          </p:cNvSpPr>
          <p:nvPr>
            <p:ph idx="1"/>
          </p:nvPr>
        </p:nvSpPr>
        <p:spPr>
          <a:xfrm>
            <a:off x="3886200" y="568325"/>
            <a:ext cx="4686300" cy="5656263"/>
          </a:xfrm>
        </p:spPr>
        <p:txBody>
          <a:bodyPr>
            <a:normAutofit/>
          </a:bodyPr>
          <a:lstStyle/>
          <a:p>
            <a:r>
              <a:rPr lang="id-ID" dirty="0"/>
              <a:t>Beberapa algoritma pemrograman dinamis yang terkenal</a:t>
            </a:r>
            <a:r>
              <a:rPr lang="en-US" dirty="0"/>
              <a:t>:</a:t>
            </a:r>
          </a:p>
          <a:p>
            <a:pPr lvl="1">
              <a:buFont typeface="Arial" panose="020B0604020202020204" pitchFamily="34" charset="0"/>
              <a:buChar char="•"/>
            </a:pPr>
            <a:r>
              <a:rPr lang="id-ID" sz="2000" dirty="0" err="1"/>
              <a:t>Viterbi</a:t>
            </a:r>
            <a:r>
              <a:rPr lang="id-ID" sz="2000" dirty="0"/>
              <a:t> untuk model </a:t>
            </a:r>
            <a:r>
              <a:rPr lang="id-ID" sz="2000" dirty="0" err="1"/>
              <a:t>Markov</a:t>
            </a:r>
            <a:r>
              <a:rPr lang="id-ID" sz="2000" dirty="0"/>
              <a:t> tersembunyi.</a:t>
            </a:r>
            <a:endParaRPr lang="en-US" sz="2000" dirty="0"/>
          </a:p>
          <a:p>
            <a:pPr lvl="1">
              <a:buFont typeface="Arial" panose="020B0604020202020204" pitchFamily="34" charset="0"/>
              <a:buChar char="•"/>
            </a:pPr>
            <a:r>
              <a:rPr lang="id-ID" sz="2000" dirty="0" err="1"/>
              <a:t>Unix</a:t>
            </a:r>
            <a:r>
              <a:rPr lang="id-ID" sz="2000" dirty="0"/>
              <a:t> </a:t>
            </a:r>
            <a:r>
              <a:rPr lang="id-ID" sz="2000" dirty="0" err="1"/>
              <a:t>diff</a:t>
            </a:r>
            <a:r>
              <a:rPr lang="id-ID" sz="2000" dirty="0"/>
              <a:t> untuk membandingkan dua </a:t>
            </a:r>
            <a:r>
              <a:rPr lang="id-ID" sz="2000" dirty="0" err="1"/>
              <a:t>file</a:t>
            </a:r>
            <a:r>
              <a:rPr lang="id-ID" sz="2000" dirty="0"/>
              <a:t>.</a:t>
            </a:r>
            <a:endParaRPr lang="en-US" sz="2000" dirty="0"/>
          </a:p>
          <a:p>
            <a:pPr lvl="1">
              <a:buFont typeface="Arial" panose="020B0604020202020204" pitchFamily="34" charset="0"/>
              <a:buChar char="•"/>
            </a:pPr>
            <a:r>
              <a:rPr lang="id-ID" sz="2000" dirty="0"/>
              <a:t>Smith-</a:t>
            </a:r>
            <a:r>
              <a:rPr lang="id-ID" sz="2000" dirty="0" err="1"/>
              <a:t>Waterman</a:t>
            </a:r>
            <a:r>
              <a:rPr lang="id-ID" sz="2000" dirty="0"/>
              <a:t> untuk perataan urutan.</a:t>
            </a:r>
            <a:endParaRPr lang="en-US" sz="2000" dirty="0"/>
          </a:p>
          <a:p>
            <a:pPr lvl="1">
              <a:buFont typeface="Arial" panose="020B0604020202020204" pitchFamily="34" charset="0"/>
              <a:buChar char="•"/>
            </a:pPr>
            <a:r>
              <a:rPr lang="id-ID" sz="2000" dirty="0" err="1"/>
              <a:t>Bellman</a:t>
            </a:r>
            <a:r>
              <a:rPr lang="id-ID" sz="2000" dirty="0"/>
              <a:t>-Ford untuk rute jalur terpendek di jaringan.</a:t>
            </a:r>
            <a:endParaRPr lang="en-US" sz="2000" dirty="0"/>
          </a:p>
          <a:p>
            <a:pPr lvl="1">
              <a:buFont typeface="Arial" panose="020B0604020202020204" pitchFamily="34" charset="0"/>
              <a:buChar char="•"/>
            </a:pPr>
            <a:r>
              <a:rPr lang="id-ID" sz="2000" dirty="0" err="1"/>
              <a:t>Cocke</a:t>
            </a:r>
            <a:r>
              <a:rPr lang="id-ID" sz="2000" dirty="0"/>
              <a:t>-Kasami-</a:t>
            </a:r>
            <a:r>
              <a:rPr lang="id-ID" sz="2000" dirty="0" err="1"/>
              <a:t>Younger</a:t>
            </a:r>
            <a:r>
              <a:rPr lang="id-ID" sz="2000" dirty="0"/>
              <a:t> untuk mengurai tata bahasa gratis konteks.</a:t>
            </a:r>
            <a:endParaRPr lang="en-US" sz="2000" dirty="0"/>
          </a:p>
        </p:txBody>
      </p:sp>
      <p:sp>
        <p:nvSpPr>
          <p:cNvPr id="6" name="Rectangle 5">
            <a:extLst>
              <a:ext uri="{FF2B5EF4-FFF2-40B4-BE49-F238E27FC236}">
                <a16:creationId xmlns:a16="http://schemas.microsoft.com/office/drawing/2014/main" id="{A62867E6-F80E-478D-BFFB-C698FFB47243}"/>
              </a:ext>
            </a:extLst>
          </p:cNvPr>
          <p:cNvSpPr/>
          <p:nvPr/>
        </p:nvSpPr>
        <p:spPr>
          <a:xfrm>
            <a:off x="467544" y="2276872"/>
            <a:ext cx="3418656" cy="3276282"/>
          </a:xfrm>
          <a:prstGeom prst="rect">
            <a:avLst/>
          </a:prstGeom>
        </p:spPr>
        <p:txBody>
          <a:bodyPr wrap="square">
            <a:spAutoFit/>
          </a:bodyPr>
          <a:lstStyle/>
          <a:p>
            <a:pPr marL="342900" marR="0" lvl="0"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orbel" panose="020B0503020204020204"/>
                <a:ea typeface="+mn-ea"/>
                <a:cs typeface="+mn-cs"/>
              </a:rPr>
              <a:t>Bidang</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2000" b="0" i="0" u="none" strike="noStrike" kern="1200" cap="none" spc="0" normalizeH="0" baseline="0" noProof="0" dirty="0" err="1">
                <a:ln>
                  <a:noFill/>
                </a:ln>
                <a:solidFill>
                  <a:prstClr val="black"/>
                </a:solidFill>
                <a:effectLst/>
                <a:uLnTx/>
                <a:uFillTx/>
                <a:latin typeface="Corbel" panose="020B0503020204020204"/>
                <a:ea typeface="+mn-ea"/>
                <a:cs typeface="+mn-cs"/>
              </a:rPr>
              <a:t>pengaplikasian</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err="1">
                <a:ln>
                  <a:noFill/>
                </a:ln>
                <a:solidFill>
                  <a:prstClr val="black"/>
                </a:solidFill>
                <a:effectLst/>
                <a:uLnTx/>
                <a:uFillTx/>
                <a:latin typeface="Corbel" panose="020B0503020204020204"/>
                <a:ea typeface="+mn-ea"/>
                <a:cs typeface="+mn-cs"/>
              </a:rPr>
              <a:t>Bioinformatika</a:t>
            </a:r>
            <a:r>
              <a:rPr kumimoji="0" lang="id-ID" sz="2000" b="0" i="0" u="none" strike="noStrike" kern="1200" cap="none" spc="0" normalizeH="0" baseline="0" noProof="0" dirty="0">
                <a:ln>
                  <a:noFill/>
                </a:ln>
                <a:solidFill>
                  <a:prstClr val="black"/>
                </a:solidFill>
                <a:effectLst/>
                <a:uLnTx/>
                <a:uFillTx/>
                <a:latin typeface="Corbel" panose="020B0503020204020204"/>
                <a:ea typeface="+mn-ea"/>
                <a:cs typeface="+mn-cs"/>
              </a:rPr>
              <a:t>.</a:t>
            </a:r>
            <a:endPar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black"/>
                </a:solidFill>
                <a:effectLst/>
                <a:uLnTx/>
                <a:uFillTx/>
                <a:latin typeface="Corbel" panose="020B0503020204020204"/>
                <a:ea typeface="+mn-ea"/>
                <a:cs typeface="+mn-cs"/>
              </a:rPr>
              <a:t>Teori kontrol.</a:t>
            </a:r>
            <a:endPar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black"/>
                </a:solidFill>
                <a:effectLst/>
                <a:uLnTx/>
                <a:uFillTx/>
                <a:latin typeface="Corbel" panose="020B0503020204020204"/>
                <a:ea typeface="+mn-ea"/>
                <a:cs typeface="+mn-cs"/>
              </a:rPr>
              <a:t>Teori informasi.</a:t>
            </a:r>
            <a:endPar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black"/>
                </a:solidFill>
                <a:effectLst/>
                <a:uLnTx/>
                <a:uFillTx/>
                <a:latin typeface="Corbel" panose="020B0503020204020204"/>
                <a:ea typeface="+mn-ea"/>
                <a:cs typeface="+mn-cs"/>
              </a:rPr>
              <a:t>Operasi pencarian.</a:t>
            </a:r>
            <a:endPar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black"/>
                </a:solidFill>
                <a:effectLst/>
                <a:uLnTx/>
                <a:uFillTx/>
                <a:latin typeface="Corbel" panose="020B0503020204020204"/>
                <a:ea typeface="+mn-ea"/>
                <a:cs typeface="+mn-cs"/>
              </a:rPr>
              <a:t>Ilmu komputer: teori, grafik, AI, sistem, </a:t>
            </a:r>
            <a:r>
              <a:rPr kumimoji="0" lang="en-US" sz="2000" b="0" i="0" u="none" strike="noStrike" kern="1200" cap="none" spc="0" normalizeH="0" baseline="0" noProof="0" dirty="0" err="1">
                <a:ln>
                  <a:noFill/>
                </a:ln>
                <a:solidFill>
                  <a:prstClr val="black"/>
                </a:solidFill>
                <a:effectLst/>
                <a:uLnTx/>
                <a:uFillTx/>
                <a:latin typeface="Corbel" panose="020B0503020204020204"/>
                <a:ea typeface="+mn-ea"/>
                <a:cs typeface="+mn-cs"/>
              </a:rPr>
              <a:t>dll</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a:t>
            </a:r>
          </a:p>
        </p:txBody>
      </p:sp>
    </p:spTree>
    <p:extLst>
      <p:ext uri="{BB962C8B-B14F-4D97-AF65-F5344CB8AC3E}">
        <p14:creationId xmlns:p14="http://schemas.microsoft.com/office/powerpoint/2010/main" val="547193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id-ID" dirty="0"/>
              <a:t>ADA PERTANYAAN?</a:t>
            </a:r>
          </a:p>
        </p:txBody>
      </p:sp>
    </p:spTree>
    <p:extLst>
      <p:ext uri="{BB962C8B-B14F-4D97-AF65-F5344CB8AC3E}">
        <p14:creationId xmlns:p14="http://schemas.microsoft.com/office/powerpoint/2010/main" val="176524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71500" y="559678"/>
            <a:ext cx="3136404" cy="4952492"/>
          </a:xfrm>
        </p:spPr>
        <p:txBody>
          <a:bodyPr>
            <a:normAutofit/>
          </a:bodyPr>
          <a:lstStyle/>
          <a:p>
            <a:pPr algn="ctr"/>
            <a:r>
              <a:rPr lang="id-ID" altLang="id-ID" sz="2800" dirty="0"/>
              <a:t>Definisi </a:t>
            </a:r>
            <a:r>
              <a:rPr lang="en-US" altLang="id-ID" sz="2800" dirty="0"/>
              <a:t>Matrix Chain Multiplication</a:t>
            </a:r>
            <a:endParaRPr lang="id-ID" sz="2800" dirty="0"/>
          </a:p>
        </p:txBody>
      </p:sp>
      <p:sp>
        <p:nvSpPr>
          <p:cNvPr id="7" name="Content Placeholder 6"/>
          <p:cNvSpPr>
            <a:spLocks noGrp="1"/>
          </p:cNvSpPr>
          <p:nvPr>
            <p:ph idx="1"/>
          </p:nvPr>
        </p:nvSpPr>
        <p:spPr>
          <a:xfrm>
            <a:off x="685346" y="2156587"/>
            <a:ext cx="7765322" cy="2420609"/>
          </a:xfrm>
        </p:spPr>
        <p:txBody>
          <a:bodyPr>
            <a:noAutofit/>
          </a:bodyPr>
          <a:lstStyle/>
          <a:p>
            <a:pPr marL="27675" indent="0" algn="ctr" fontAlgn="t">
              <a:buNone/>
            </a:pPr>
            <a:r>
              <a:rPr lang="id-ID" sz="2400" dirty="0"/>
              <a:t>Matrix Chain Multiplication (</a:t>
            </a:r>
            <a:r>
              <a:rPr lang="en-US" sz="2400" dirty="0" err="1"/>
              <a:t>Multiplikasi</a:t>
            </a:r>
            <a:r>
              <a:rPr lang="en-US" sz="2400" dirty="0"/>
              <a:t> </a:t>
            </a:r>
            <a:r>
              <a:rPr lang="id-ID" sz="2400" dirty="0"/>
              <a:t>R</a:t>
            </a:r>
            <a:r>
              <a:rPr lang="en-US" sz="2400" dirty="0" err="1"/>
              <a:t>antai</a:t>
            </a:r>
            <a:r>
              <a:rPr lang="en-US" sz="2400" dirty="0"/>
              <a:t> </a:t>
            </a:r>
            <a:r>
              <a:rPr lang="id-ID" sz="2400" dirty="0"/>
              <a:t>M</a:t>
            </a:r>
            <a:r>
              <a:rPr lang="en-US" sz="2400" dirty="0" err="1"/>
              <a:t>atriks</a:t>
            </a:r>
            <a:r>
              <a:rPr lang="id-ID" sz="2400" dirty="0"/>
              <a:t>)</a:t>
            </a:r>
            <a:r>
              <a:rPr lang="en-US" sz="2400" dirty="0"/>
              <a:t> </a:t>
            </a:r>
            <a:r>
              <a:rPr lang="en-US" sz="2400" dirty="0" err="1"/>
              <a:t>adalah</a:t>
            </a:r>
            <a:r>
              <a:rPr lang="en-US" sz="2400" dirty="0"/>
              <a:t> </a:t>
            </a:r>
            <a:r>
              <a:rPr lang="en-US" sz="2400" dirty="0" err="1"/>
              <a:t>masalah</a:t>
            </a:r>
            <a:r>
              <a:rPr lang="en-US" sz="2400" dirty="0"/>
              <a:t> </a:t>
            </a:r>
            <a:r>
              <a:rPr lang="en-US" sz="2400" dirty="0" err="1"/>
              <a:t>optimisasi</a:t>
            </a:r>
            <a:r>
              <a:rPr lang="en-US" sz="2400" dirty="0"/>
              <a:t> </a:t>
            </a:r>
            <a:r>
              <a:rPr lang="id-ID" sz="2400" dirty="0"/>
              <a:t>yang dapat diselesaikan dengan </a:t>
            </a:r>
            <a:r>
              <a:rPr lang="id-ID" sz="2400" dirty="0" err="1"/>
              <a:t>pem</a:t>
            </a:r>
            <a:r>
              <a:rPr lang="en-US" sz="2400" dirty="0"/>
              <a:t>r</a:t>
            </a:r>
            <a:r>
              <a:rPr lang="id-ID" sz="2400" dirty="0" err="1"/>
              <a:t>ograman</a:t>
            </a:r>
            <a:r>
              <a:rPr lang="id-ID" sz="2400" dirty="0"/>
              <a:t> dinamis </a:t>
            </a:r>
            <a:r>
              <a:rPr lang="en-US" sz="2400" dirty="0" err="1"/>
              <a:t>untuk</a:t>
            </a:r>
            <a:r>
              <a:rPr lang="en-US" sz="2400" dirty="0"/>
              <a:t> </a:t>
            </a:r>
            <a:r>
              <a:rPr lang="en-US" sz="2400" dirty="0" err="1"/>
              <a:t>menemukan</a:t>
            </a:r>
            <a:r>
              <a:rPr lang="en-US" sz="2400" dirty="0"/>
              <a:t> </a:t>
            </a:r>
            <a:r>
              <a:rPr lang="en-US" sz="2400" dirty="0" err="1"/>
              <a:t>cara</a:t>
            </a:r>
            <a:r>
              <a:rPr lang="en-US" sz="2400" dirty="0"/>
              <a:t> yang paling </a:t>
            </a:r>
            <a:r>
              <a:rPr lang="en-US" sz="2400" dirty="0" err="1"/>
              <a:t>efisien</a:t>
            </a:r>
            <a:r>
              <a:rPr lang="en-US" sz="2400" dirty="0"/>
              <a:t> </a:t>
            </a:r>
            <a:r>
              <a:rPr lang="en-US" sz="2400" dirty="0" err="1"/>
              <a:t>untuk</a:t>
            </a:r>
            <a:r>
              <a:rPr lang="en-US" sz="2400" dirty="0"/>
              <a:t> </a:t>
            </a:r>
            <a:r>
              <a:rPr lang="en-US" sz="2400" dirty="0" err="1"/>
              <a:t>mengalikan</a:t>
            </a:r>
            <a:r>
              <a:rPr lang="en-US" sz="2400" dirty="0"/>
              <a:t> </a:t>
            </a:r>
            <a:r>
              <a:rPr lang="en-US" sz="2400" dirty="0" err="1"/>
              <a:t>urutan</a:t>
            </a:r>
            <a:r>
              <a:rPr lang="en-US" sz="2400" dirty="0"/>
              <a:t> </a:t>
            </a:r>
            <a:r>
              <a:rPr lang="en-US" sz="2400" dirty="0" err="1"/>
              <a:t>matriks</a:t>
            </a:r>
            <a:r>
              <a:rPr lang="en-US" sz="2400" dirty="0"/>
              <a:t> yang </a:t>
            </a:r>
            <a:r>
              <a:rPr lang="en-US" sz="2400" dirty="0" err="1"/>
              <a:t>diberikan</a:t>
            </a:r>
            <a:r>
              <a:rPr lang="en-US" sz="2400" dirty="0"/>
              <a:t>.</a:t>
            </a:r>
            <a:r>
              <a:rPr lang="id-ID" sz="2400" dirty="0">
                <a:effectLst/>
              </a:rPr>
              <a:t> </a:t>
            </a:r>
            <a:r>
              <a:rPr lang="id-ID" sz="2400" dirty="0"/>
              <a:t>Masalah yang terdapat pada </a:t>
            </a:r>
            <a:r>
              <a:rPr lang="id-ID" sz="2400" dirty="0" err="1"/>
              <a:t>Matri</a:t>
            </a:r>
            <a:r>
              <a:rPr lang="en-US" sz="2400" dirty="0"/>
              <a:t>x</a:t>
            </a:r>
            <a:r>
              <a:rPr lang="id-ID" sz="2400" dirty="0"/>
              <a:t> Chain Multiplication sebenarnya bukan untuk melakukan perkalian, tetapi hanya untuk memutuskan urutan perkalian matriks yang terlibat.</a:t>
            </a:r>
          </a:p>
        </p:txBody>
      </p:sp>
    </p:spTree>
    <p:extLst>
      <p:ext uri="{BB962C8B-B14F-4D97-AF65-F5344CB8AC3E}">
        <p14:creationId xmlns:p14="http://schemas.microsoft.com/office/powerpoint/2010/main" val="2333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TERIMA</a:t>
            </a:r>
            <a:r>
              <a:rPr lang="en-US" dirty="0"/>
              <a:t> </a:t>
            </a:r>
            <a:r>
              <a:rPr lang="id-ID" dirty="0"/>
              <a:t>KASIH</a:t>
            </a:r>
          </a:p>
        </p:txBody>
      </p:sp>
    </p:spTree>
    <p:extLst>
      <p:ext uri="{BB962C8B-B14F-4D97-AF65-F5344CB8AC3E}">
        <p14:creationId xmlns:p14="http://schemas.microsoft.com/office/powerpoint/2010/main" val="289538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2800" dirty="0"/>
              <a:t>Matrix-chain multiplication (MCM) - DP</a:t>
            </a:r>
            <a:endParaRPr lang="en-US" sz="2800" b="1" dirty="0"/>
          </a:p>
        </p:txBody>
      </p:sp>
      <p:sp>
        <p:nvSpPr>
          <p:cNvPr id="25603" name="Rectangle 3"/>
          <p:cNvSpPr>
            <a:spLocks noGrp="1" noChangeArrowheads="1"/>
          </p:cNvSpPr>
          <p:nvPr>
            <p:ph idx="1"/>
          </p:nvPr>
        </p:nvSpPr>
        <p:spPr>
          <a:xfrm>
            <a:off x="533400" y="2060848"/>
            <a:ext cx="8324880" cy="4339952"/>
          </a:xfrm>
        </p:spPr>
        <p:txBody>
          <a:bodyPr>
            <a:normAutofit/>
          </a:bodyPr>
          <a:lstStyle/>
          <a:p>
            <a:pPr>
              <a:lnSpc>
                <a:spcPct val="90000"/>
              </a:lnSpc>
            </a:pPr>
            <a:r>
              <a:rPr lang="en-US" sz="2400" dirty="0">
                <a:solidFill>
                  <a:schemeClr val="tx1"/>
                </a:solidFill>
              </a:rPr>
              <a:t>Problem: </a:t>
            </a:r>
            <a:r>
              <a:rPr lang="en-US" sz="2400" dirty="0" err="1">
                <a:solidFill>
                  <a:schemeClr val="tx1"/>
                </a:solidFill>
              </a:rPr>
              <a:t>diberikan</a:t>
            </a:r>
            <a:r>
              <a:rPr lang="en-US" sz="2400" dirty="0">
                <a:solidFill>
                  <a:schemeClr val="tx1"/>
                </a:solidFill>
              </a:rPr>
              <a:t> </a:t>
            </a:r>
            <a:r>
              <a:rPr lang="en-US" sz="2400" dirty="0">
                <a:solidFill>
                  <a:schemeClr val="tx1"/>
                </a:solidFill>
                <a:sym typeface="Symbol" pitchFamily="18" charset="2"/>
              </a:rPr>
              <a:t>A</a:t>
            </a:r>
            <a:r>
              <a:rPr lang="en-US" sz="2400" baseline="-25000" dirty="0">
                <a:solidFill>
                  <a:schemeClr val="tx1"/>
                </a:solidFill>
                <a:sym typeface="Symbol" pitchFamily="18" charset="2"/>
              </a:rPr>
              <a:t>1</a:t>
            </a:r>
            <a:r>
              <a:rPr lang="en-US" sz="2400" dirty="0">
                <a:solidFill>
                  <a:schemeClr val="tx1"/>
                </a:solidFill>
                <a:sym typeface="Symbol" pitchFamily="18" charset="2"/>
              </a:rPr>
              <a:t>, A</a:t>
            </a:r>
            <a:r>
              <a:rPr lang="en-US" sz="2400" baseline="-25000" dirty="0">
                <a:solidFill>
                  <a:schemeClr val="tx1"/>
                </a:solidFill>
                <a:sym typeface="Symbol" pitchFamily="18" charset="2"/>
              </a:rPr>
              <a:t>2</a:t>
            </a:r>
            <a:r>
              <a:rPr lang="en-US" sz="2400" dirty="0">
                <a:solidFill>
                  <a:schemeClr val="tx1"/>
                </a:solidFill>
                <a:sym typeface="Symbol" pitchFamily="18" charset="2"/>
              </a:rPr>
              <a:t>, …,A</a:t>
            </a:r>
            <a:r>
              <a:rPr lang="en-US" sz="2400" i="1" baseline="-25000" dirty="0">
                <a:solidFill>
                  <a:schemeClr val="tx1"/>
                </a:solidFill>
                <a:sym typeface="Symbol" pitchFamily="18" charset="2"/>
              </a:rPr>
              <a:t>n</a:t>
            </a:r>
            <a:r>
              <a:rPr lang="en-US" sz="2400" dirty="0">
                <a:solidFill>
                  <a:schemeClr val="tx1"/>
                </a:solidFill>
                <a:sym typeface="Symbol" pitchFamily="18" charset="2"/>
              </a:rPr>
              <a:t>, </a:t>
            </a:r>
            <a:r>
              <a:rPr lang="en-US" sz="2400" dirty="0" err="1">
                <a:solidFill>
                  <a:schemeClr val="tx1"/>
                </a:solidFill>
                <a:sym typeface="Symbol" pitchFamily="18" charset="2"/>
              </a:rPr>
              <a:t>hitung</a:t>
            </a:r>
            <a:r>
              <a:rPr lang="en-US" sz="2400" dirty="0">
                <a:solidFill>
                  <a:schemeClr val="tx1"/>
                </a:solidFill>
                <a:sym typeface="Symbol" pitchFamily="18" charset="2"/>
              </a:rPr>
              <a:t> </a:t>
            </a:r>
            <a:r>
              <a:rPr lang="en-US" sz="2400" dirty="0" err="1">
                <a:solidFill>
                  <a:schemeClr val="tx1"/>
                </a:solidFill>
                <a:sym typeface="Symbol" pitchFamily="18" charset="2"/>
              </a:rPr>
              <a:t>perkalian</a:t>
            </a:r>
            <a:r>
              <a:rPr lang="en-US" sz="2400" dirty="0">
                <a:solidFill>
                  <a:schemeClr val="tx1"/>
                </a:solidFill>
                <a:sym typeface="Symbol" pitchFamily="18" charset="2"/>
              </a:rPr>
              <a:t> : A</a:t>
            </a:r>
            <a:r>
              <a:rPr lang="en-US" sz="2400" baseline="-25000" dirty="0">
                <a:solidFill>
                  <a:schemeClr val="tx1"/>
                </a:solidFill>
                <a:sym typeface="Symbol" pitchFamily="18" charset="2"/>
              </a:rPr>
              <a:t>1</a:t>
            </a:r>
            <a:r>
              <a:rPr lang="en-US" sz="2400" dirty="0">
                <a:solidFill>
                  <a:schemeClr val="tx1"/>
                </a:solidFill>
                <a:sym typeface="Symbol" pitchFamily="18" charset="2"/>
              </a:rPr>
              <a:t>A</a:t>
            </a:r>
            <a:r>
              <a:rPr lang="en-US" sz="2400" baseline="-25000" dirty="0">
                <a:solidFill>
                  <a:schemeClr val="tx1"/>
                </a:solidFill>
                <a:sym typeface="Symbol" pitchFamily="18" charset="2"/>
              </a:rPr>
              <a:t>2</a:t>
            </a:r>
            <a:r>
              <a:rPr lang="en-US" sz="2400" dirty="0">
                <a:solidFill>
                  <a:schemeClr val="tx1"/>
                </a:solidFill>
                <a:sym typeface="Symbol" pitchFamily="18" charset="2"/>
              </a:rPr>
              <a:t>…A</a:t>
            </a:r>
            <a:r>
              <a:rPr lang="en-US" sz="2400" i="1" baseline="-25000" dirty="0">
                <a:solidFill>
                  <a:schemeClr val="tx1"/>
                </a:solidFill>
                <a:sym typeface="Symbol" pitchFamily="18" charset="2"/>
              </a:rPr>
              <a:t>n </a:t>
            </a:r>
            <a:r>
              <a:rPr lang="en-US" sz="2400" i="1" dirty="0">
                <a:solidFill>
                  <a:schemeClr val="tx1"/>
                </a:solidFill>
                <a:sym typeface="Symbol" pitchFamily="18" charset="2"/>
              </a:rPr>
              <a:t>,</a:t>
            </a:r>
            <a:r>
              <a:rPr lang="en-US" sz="2400" i="1" baseline="-25000" dirty="0">
                <a:solidFill>
                  <a:schemeClr val="tx1"/>
                </a:solidFill>
                <a:sym typeface="Symbol" pitchFamily="18" charset="2"/>
              </a:rPr>
              <a:t> </a:t>
            </a:r>
            <a:r>
              <a:rPr lang="en-US" sz="2400" dirty="0" err="1">
                <a:solidFill>
                  <a:schemeClr val="tx1"/>
                </a:solidFill>
                <a:sym typeface="Symbol" pitchFamily="18" charset="2"/>
              </a:rPr>
              <a:t>temukan</a:t>
            </a:r>
            <a:r>
              <a:rPr lang="en-US" sz="2400" dirty="0">
                <a:solidFill>
                  <a:schemeClr val="tx1"/>
                </a:solidFill>
                <a:sym typeface="Symbol" pitchFamily="18" charset="2"/>
              </a:rPr>
              <a:t> </a:t>
            </a:r>
            <a:r>
              <a:rPr lang="en-US" sz="2400" dirty="0" err="1">
                <a:solidFill>
                  <a:schemeClr val="tx1"/>
                </a:solidFill>
                <a:sym typeface="Symbol" pitchFamily="18" charset="2"/>
              </a:rPr>
              <a:t>cara</a:t>
            </a:r>
            <a:r>
              <a:rPr lang="en-US" sz="2400" dirty="0">
                <a:solidFill>
                  <a:schemeClr val="tx1"/>
                </a:solidFill>
                <a:sym typeface="Symbol" pitchFamily="18" charset="2"/>
              </a:rPr>
              <a:t> </a:t>
            </a:r>
            <a:r>
              <a:rPr lang="en-US" sz="2400" dirty="0" err="1">
                <a:solidFill>
                  <a:schemeClr val="tx1"/>
                </a:solidFill>
                <a:sym typeface="Symbol" pitchFamily="18" charset="2"/>
              </a:rPr>
              <a:t>tercepat</a:t>
            </a:r>
            <a:r>
              <a:rPr lang="en-US" sz="2400" dirty="0">
                <a:solidFill>
                  <a:schemeClr val="tx1"/>
                </a:solidFill>
                <a:sym typeface="Symbol" pitchFamily="18" charset="2"/>
              </a:rPr>
              <a:t> (</a:t>
            </a:r>
            <a:r>
              <a:rPr lang="en-US" sz="2400" dirty="0" err="1">
                <a:solidFill>
                  <a:schemeClr val="tx1"/>
                </a:solidFill>
                <a:sym typeface="Symbol" pitchFamily="18" charset="2"/>
              </a:rPr>
              <a:t>yaitu</a:t>
            </a:r>
            <a:r>
              <a:rPr lang="en-US" sz="2400" dirty="0">
                <a:solidFill>
                  <a:schemeClr val="tx1"/>
                </a:solidFill>
                <a:sym typeface="Symbol" pitchFamily="18" charset="2"/>
              </a:rPr>
              <a:t> </a:t>
            </a:r>
            <a:r>
              <a:rPr lang="en-US" sz="2400" dirty="0" err="1">
                <a:solidFill>
                  <a:schemeClr val="tx1"/>
                </a:solidFill>
                <a:sym typeface="Symbol" pitchFamily="18" charset="2"/>
              </a:rPr>
              <a:t>dengan</a:t>
            </a:r>
            <a:r>
              <a:rPr lang="en-US" sz="2400" dirty="0">
                <a:solidFill>
                  <a:schemeClr val="tx1"/>
                </a:solidFill>
                <a:sym typeface="Symbol" pitchFamily="18" charset="2"/>
              </a:rPr>
              <a:t> </a:t>
            </a:r>
            <a:r>
              <a:rPr lang="en-US" sz="2400" dirty="0" err="1">
                <a:solidFill>
                  <a:schemeClr val="tx1"/>
                </a:solidFill>
                <a:sym typeface="Symbol" pitchFamily="18" charset="2"/>
              </a:rPr>
              <a:t>meminimalkan</a:t>
            </a:r>
            <a:r>
              <a:rPr lang="en-US" sz="2400" dirty="0">
                <a:solidFill>
                  <a:schemeClr val="tx1"/>
                </a:solidFill>
                <a:sym typeface="Symbol" pitchFamily="18" charset="2"/>
              </a:rPr>
              <a:t> </a:t>
            </a:r>
            <a:r>
              <a:rPr lang="en-US" sz="2400" dirty="0" err="1">
                <a:solidFill>
                  <a:schemeClr val="tx1"/>
                </a:solidFill>
                <a:sym typeface="Symbol" pitchFamily="18" charset="2"/>
              </a:rPr>
              <a:t>jumlah</a:t>
            </a:r>
            <a:r>
              <a:rPr lang="en-US" sz="2400" dirty="0">
                <a:solidFill>
                  <a:schemeClr val="tx1"/>
                </a:solidFill>
                <a:sym typeface="Symbol" pitchFamily="18" charset="2"/>
              </a:rPr>
              <a:t> </a:t>
            </a:r>
            <a:r>
              <a:rPr lang="en-US" sz="2400" dirty="0" err="1">
                <a:solidFill>
                  <a:schemeClr val="tx1"/>
                </a:solidFill>
                <a:sym typeface="Symbol" pitchFamily="18" charset="2"/>
              </a:rPr>
              <a:t>perkalian</a:t>
            </a:r>
            <a:r>
              <a:rPr lang="en-US" sz="2400" dirty="0">
                <a:solidFill>
                  <a:schemeClr val="tx1"/>
                </a:solidFill>
                <a:sym typeface="Symbol" pitchFamily="18" charset="2"/>
              </a:rPr>
              <a:t>) </a:t>
            </a:r>
            <a:r>
              <a:rPr lang="en-US" sz="2400" dirty="0" err="1">
                <a:solidFill>
                  <a:schemeClr val="tx1"/>
                </a:solidFill>
                <a:sym typeface="Symbol" pitchFamily="18" charset="2"/>
              </a:rPr>
              <a:t>dalam</a:t>
            </a:r>
            <a:r>
              <a:rPr lang="en-US" sz="2400" dirty="0">
                <a:solidFill>
                  <a:schemeClr val="tx1"/>
                </a:solidFill>
                <a:sym typeface="Symbol" pitchFamily="18" charset="2"/>
              </a:rPr>
              <a:t> </a:t>
            </a:r>
            <a:r>
              <a:rPr lang="en-US" sz="2400" dirty="0" err="1">
                <a:solidFill>
                  <a:schemeClr val="tx1"/>
                </a:solidFill>
                <a:sym typeface="Symbol" pitchFamily="18" charset="2"/>
              </a:rPr>
              <a:t>penghitungan</a:t>
            </a:r>
            <a:r>
              <a:rPr lang="en-US" sz="2400" dirty="0">
                <a:solidFill>
                  <a:schemeClr val="tx1"/>
                </a:solidFill>
                <a:sym typeface="Symbol" pitchFamily="18" charset="2"/>
              </a:rPr>
              <a:t>.</a:t>
            </a:r>
          </a:p>
          <a:p>
            <a:pPr>
              <a:lnSpc>
                <a:spcPct val="90000"/>
              </a:lnSpc>
            </a:pPr>
            <a:r>
              <a:rPr lang="en-US" sz="2400" dirty="0" err="1">
                <a:solidFill>
                  <a:schemeClr val="tx1"/>
                </a:solidFill>
                <a:sym typeface="Symbol" pitchFamily="18" charset="2"/>
              </a:rPr>
              <a:t>Misal</a:t>
            </a:r>
            <a:r>
              <a:rPr lang="en-US" sz="2400" dirty="0">
                <a:solidFill>
                  <a:schemeClr val="tx1"/>
                </a:solidFill>
                <a:sym typeface="Symbol" pitchFamily="18" charset="2"/>
              </a:rPr>
              <a:t> </a:t>
            </a:r>
            <a:r>
              <a:rPr lang="en-US" sz="2400" dirty="0" err="1">
                <a:solidFill>
                  <a:schemeClr val="tx1"/>
                </a:solidFill>
                <a:sym typeface="Symbol" pitchFamily="18" charset="2"/>
              </a:rPr>
              <a:t>terdapat</a:t>
            </a:r>
            <a:r>
              <a:rPr lang="en-US" sz="2400" dirty="0">
                <a:solidFill>
                  <a:schemeClr val="tx1"/>
                </a:solidFill>
                <a:sym typeface="Symbol" pitchFamily="18" charset="2"/>
              </a:rPr>
              <a:t> </a:t>
            </a:r>
            <a:r>
              <a:rPr lang="en-US" sz="2400" dirty="0" err="1">
                <a:solidFill>
                  <a:schemeClr val="tx1"/>
                </a:solidFill>
                <a:sym typeface="Symbol" pitchFamily="18" charset="2"/>
              </a:rPr>
              <a:t>dua</a:t>
            </a:r>
            <a:r>
              <a:rPr lang="en-US" sz="2400" dirty="0">
                <a:solidFill>
                  <a:schemeClr val="tx1"/>
                </a:solidFill>
                <a:sym typeface="Symbol" pitchFamily="18" charset="2"/>
              </a:rPr>
              <a:t> </a:t>
            </a:r>
            <a:r>
              <a:rPr lang="en-US" sz="2400" dirty="0" err="1">
                <a:solidFill>
                  <a:schemeClr val="tx1"/>
                </a:solidFill>
                <a:sym typeface="Symbol" pitchFamily="18" charset="2"/>
              </a:rPr>
              <a:t>matrik</a:t>
            </a:r>
            <a:r>
              <a:rPr lang="en-US" sz="2400" dirty="0">
                <a:solidFill>
                  <a:schemeClr val="tx1"/>
                </a:solidFill>
                <a:sym typeface="Symbol" pitchFamily="18" charset="2"/>
              </a:rPr>
              <a:t> A(</a:t>
            </a:r>
            <a:r>
              <a:rPr lang="en-US" sz="2400" i="1" dirty="0" err="1">
                <a:solidFill>
                  <a:schemeClr val="tx1"/>
                </a:solidFill>
                <a:sym typeface="Symbol" pitchFamily="18" charset="2"/>
              </a:rPr>
              <a:t>p</a:t>
            </a:r>
            <a:r>
              <a:rPr lang="en-US" sz="2400" dirty="0" err="1">
                <a:solidFill>
                  <a:schemeClr val="tx1"/>
                </a:solidFill>
                <a:sym typeface="Symbol" pitchFamily="18" charset="2"/>
              </a:rPr>
              <a:t>,</a:t>
            </a:r>
            <a:r>
              <a:rPr lang="en-US" sz="2400" i="1" dirty="0" err="1">
                <a:solidFill>
                  <a:schemeClr val="tx1"/>
                </a:solidFill>
                <a:sym typeface="Symbol" pitchFamily="18" charset="2"/>
              </a:rPr>
              <a:t>q</a:t>
            </a:r>
            <a:r>
              <a:rPr lang="en-US" sz="2400" dirty="0">
                <a:solidFill>
                  <a:schemeClr val="tx1"/>
                </a:solidFill>
                <a:sym typeface="Symbol" pitchFamily="18" charset="2"/>
              </a:rPr>
              <a:t>) </a:t>
            </a:r>
            <a:r>
              <a:rPr lang="en-US" sz="2400" dirty="0" err="1">
                <a:solidFill>
                  <a:schemeClr val="tx1"/>
                </a:solidFill>
                <a:sym typeface="Symbol" pitchFamily="18" charset="2"/>
              </a:rPr>
              <a:t>dan</a:t>
            </a:r>
            <a:r>
              <a:rPr lang="en-US" sz="2400" dirty="0">
                <a:solidFill>
                  <a:schemeClr val="tx1"/>
                </a:solidFill>
                <a:sym typeface="Symbol" pitchFamily="18" charset="2"/>
              </a:rPr>
              <a:t> B(</a:t>
            </a:r>
            <a:r>
              <a:rPr lang="en-US" sz="2400" i="1" dirty="0" err="1">
                <a:solidFill>
                  <a:schemeClr val="tx1"/>
                </a:solidFill>
                <a:sym typeface="Symbol" pitchFamily="18" charset="2"/>
              </a:rPr>
              <a:t>q</a:t>
            </a:r>
            <a:r>
              <a:rPr lang="en-US" sz="2400" dirty="0" err="1">
                <a:solidFill>
                  <a:schemeClr val="tx1"/>
                </a:solidFill>
                <a:sym typeface="Symbol" pitchFamily="18" charset="2"/>
              </a:rPr>
              <a:t>,</a:t>
            </a:r>
            <a:r>
              <a:rPr lang="en-US" sz="2400" i="1" dirty="0" err="1">
                <a:solidFill>
                  <a:schemeClr val="tx1"/>
                </a:solidFill>
                <a:sym typeface="Symbol" pitchFamily="18" charset="2"/>
              </a:rPr>
              <a:t>r</a:t>
            </a:r>
            <a:r>
              <a:rPr lang="en-US" sz="2400" dirty="0">
                <a:solidFill>
                  <a:schemeClr val="tx1"/>
                </a:solidFill>
                <a:sym typeface="Symbol" pitchFamily="18" charset="2"/>
              </a:rPr>
              <a:t>), </a:t>
            </a:r>
            <a:r>
              <a:rPr lang="en-US" sz="2400" dirty="0" err="1">
                <a:solidFill>
                  <a:schemeClr val="tx1"/>
                </a:solidFill>
                <a:sym typeface="Symbol" pitchFamily="18" charset="2"/>
              </a:rPr>
              <a:t>Hitung</a:t>
            </a:r>
            <a:r>
              <a:rPr lang="en-US" sz="2400" dirty="0">
                <a:solidFill>
                  <a:schemeClr val="tx1"/>
                </a:solidFill>
                <a:sym typeface="Symbol" pitchFamily="18" charset="2"/>
              </a:rPr>
              <a:t> </a:t>
            </a:r>
            <a:r>
              <a:rPr lang="en-US" sz="2400" dirty="0" err="1">
                <a:solidFill>
                  <a:schemeClr val="tx1"/>
                </a:solidFill>
                <a:sym typeface="Symbol" pitchFamily="18" charset="2"/>
              </a:rPr>
              <a:t>hasil</a:t>
            </a:r>
            <a:r>
              <a:rPr lang="en-US" sz="2400" dirty="0">
                <a:solidFill>
                  <a:schemeClr val="tx1"/>
                </a:solidFill>
                <a:sym typeface="Symbol" pitchFamily="18" charset="2"/>
              </a:rPr>
              <a:t> </a:t>
            </a:r>
            <a:r>
              <a:rPr lang="en-US" sz="2400" dirty="0" err="1">
                <a:solidFill>
                  <a:schemeClr val="tx1"/>
                </a:solidFill>
                <a:sym typeface="Symbol" pitchFamily="18" charset="2"/>
              </a:rPr>
              <a:t>perkaliannya</a:t>
            </a:r>
            <a:r>
              <a:rPr lang="en-US" sz="2400" dirty="0">
                <a:solidFill>
                  <a:schemeClr val="tx1"/>
                </a:solidFill>
                <a:sym typeface="Symbol" pitchFamily="18" charset="2"/>
              </a:rPr>
              <a:t> C(</a:t>
            </a:r>
            <a:r>
              <a:rPr lang="en-US" sz="2400" i="1" dirty="0" err="1">
                <a:solidFill>
                  <a:schemeClr val="tx1"/>
                </a:solidFill>
                <a:sym typeface="Symbol" pitchFamily="18" charset="2"/>
              </a:rPr>
              <a:t>p</a:t>
            </a:r>
            <a:r>
              <a:rPr lang="en-US" sz="2400" dirty="0" err="1">
                <a:solidFill>
                  <a:schemeClr val="tx1"/>
                </a:solidFill>
                <a:sym typeface="Symbol" pitchFamily="18" charset="2"/>
              </a:rPr>
              <a:t>,</a:t>
            </a:r>
            <a:r>
              <a:rPr lang="en-US" sz="2400" i="1" dirty="0" err="1">
                <a:solidFill>
                  <a:schemeClr val="tx1"/>
                </a:solidFill>
                <a:sym typeface="Symbol" pitchFamily="18" charset="2"/>
              </a:rPr>
              <a:t>r</a:t>
            </a:r>
            <a:r>
              <a:rPr lang="en-US" sz="2400" dirty="0">
                <a:solidFill>
                  <a:schemeClr val="tx1"/>
                </a:solidFill>
                <a:sym typeface="Symbol" pitchFamily="18" charset="2"/>
              </a:rPr>
              <a:t>) </a:t>
            </a:r>
            <a:r>
              <a:rPr lang="en-US" sz="2400" dirty="0" err="1">
                <a:solidFill>
                  <a:schemeClr val="tx1"/>
                </a:solidFill>
                <a:sym typeface="Symbol" pitchFamily="18" charset="2"/>
              </a:rPr>
              <a:t>dalam</a:t>
            </a:r>
            <a:r>
              <a:rPr lang="en-US" sz="2400" dirty="0">
                <a:solidFill>
                  <a:schemeClr val="tx1"/>
                </a:solidFill>
                <a:sym typeface="Symbol" pitchFamily="18" charset="2"/>
              </a:rPr>
              <a:t> </a:t>
            </a:r>
            <a:r>
              <a:rPr lang="en-US" sz="2400" i="1" dirty="0">
                <a:solidFill>
                  <a:schemeClr val="tx1"/>
                </a:solidFill>
                <a:sym typeface="Symbol" pitchFamily="18" charset="2"/>
              </a:rPr>
              <a:t>p </a:t>
            </a:r>
            <a:r>
              <a:rPr lang="en-US" sz="2400" dirty="0">
                <a:solidFill>
                  <a:schemeClr val="tx1"/>
                </a:solidFill>
                <a:sym typeface="Symbol" pitchFamily="18" charset="2"/>
              </a:rPr>
              <a:t></a:t>
            </a:r>
            <a:r>
              <a:rPr lang="en-US" sz="2400" i="1" dirty="0">
                <a:solidFill>
                  <a:schemeClr val="tx1"/>
                </a:solidFill>
                <a:sym typeface="Symbol" pitchFamily="18" charset="2"/>
              </a:rPr>
              <a:t> q </a:t>
            </a:r>
            <a:r>
              <a:rPr lang="en-US" sz="2400" dirty="0">
                <a:solidFill>
                  <a:schemeClr val="tx1"/>
                </a:solidFill>
                <a:sym typeface="Symbol" pitchFamily="18" charset="2"/>
              </a:rPr>
              <a:t></a:t>
            </a:r>
            <a:r>
              <a:rPr lang="en-US" sz="2400" i="1" dirty="0">
                <a:solidFill>
                  <a:schemeClr val="tx1"/>
                </a:solidFill>
                <a:sym typeface="Symbol" pitchFamily="18" charset="2"/>
              </a:rPr>
              <a:t> r</a:t>
            </a:r>
            <a:r>
              <a:rPr lang="en-US" sz="2400" dirty="0">
                <a:solidFill>
                  <a:schemeClr val="tx1"/>
                </a:solidFill>
                <a:sym typeface="Symbol" pitchFamily="18" charset="2"/>
              </a:rPr>
              <a:t> </a:t>
            </a:r>
            <a:r>
              <a:rPr lang="en-US" sz="2400" dirty="0" err="1">
                <a:solidFill>
                  <a:schemeClr val="tx1"/>
                </a:solidFill>
                <a:sym typeface="Symbol" pitchFamily="18" charset="2"/>
              </a:rPr>
              <a:t>sebagai</a:t>
            </a:r>
            <a:r>
              <a:rPr lang="en-US" sz="2400" dirty="0">
                <a:solidFill>
                  <a:schemeClr val="tx1"/>
                </a:solidFill>
                <a:sym typeface="Symbol" pitchFamily="18" charset="2"/>
              </a:rPr>
              <a:t> </a:t>
            </a:r>
            <a:r>
              <a:rPr lang="en-US" sz="2400" dirty="0" err="1">
                <a:solidFill>
                  <a:schemeClr val="tx1"/>
                </a:solidFill>
                <a:sym typeface="Symbol" pitchFamily="18" charset="2"/>
              </a:rPr>
              <a:t>banyaknya</a:t>
            </a:r>
            <a:r>
              <a:rPr lang="en-US" sz="2400" dirty="0">
                <a:solidFill>
                  <a:schemeClr val="tx1"/>
                </a:solidFill>
                <a:sym typeface="Symbol" pitchFamily="18" charset="2"/>
              </a:rPr>
              <a:t> </a:t>
            </a:r>
            <a:r>
              <a:rPr lang="en-US" sz="2400" dirty="0" err="1">
                <a:solidFill>
                  <a:schemeClr val="tx1"/>
                </a:solidFill>
                <a:sym typeface="Symbol" pitchFamily="18" charset="2"/>
              </a:rPr>
              <a:t>perkalian</a:t>
            </a:r>
            <a:endParaRPr lang="en-US" sz="2400" dirty="0">
              <a:solidFill>
                <a:schemeClr val="tx1"/>
              </a:solidFill>
              <a:sym typeface="Symbol" pitchFamily="18" charset="2"/>
            </a:endParaRPr>
          </a:p>
          <a:p>
            <a:pPr lvl="1">
              <a:lnSpc>
                <a:spcPct val="90000"/>
              </a:lnSpc>
            </a:pPr>
            <a:r>
              <a:rPr lang="en-US" sz="2400" b="1" dirty="0">
                <a:solidFill>
                  <a:schemeClr val="tx1"/>
                </a:solidFill>
                <a:sym typeface="Symbol" pitchFamily="18" charset="2"/>
              </a:rPr>
              <a:t>for</a:t>
            </a:r>
            <a:r>
              <a:rPr lang="en-US" sz="2400" i="1" dirty="0">
                <a:solidFill>
                  <a:schemeClr val="tx1"/>
                </a:solidFill>
                <a:sym typeface="Symbol" pitchFamily="18" charset="2"/>
              </a:rPr>
              <a:t> i=</a:t>
            </a:r>
            <a:r>
              <a:rPr lang="en-US" sz="2400" dirty="0">
                <a:solidFill>
                  <a:schemeClr val="tx1"/>
                </a:solidFill>
                <a:sym typeface="Symbol" pitchFamily="18" charset="2"/>
              </a:rPr>
              <a:t>1</a:t>
            </a:r>
            <a:r>
              <a:rPr lang="en-US" sz="2400" i="1" dirty="0">
                <a:solidFill>
                  <a:schemeClr val="tx1"/>
                </a:solidFill>
                <a:sym typeface="Symbol" pitchFamily="18" charset="2"/>
              </a:rPr>
              <a:t> </a:t>
            </a:r>
            <a:r>
              <a:rPr lang="en-US" sz="2400" b="1" dirty="0">
                <a:solidFill>
                  <a:schemeClr val="tx1"/>
                </a:solidFill>
                <a:sym typeface="Symbol" pitchFamily="18" charset="2"/>
              </a:rPr>
              <a:t>to</a:t>
            </a:r>
            <a:r>
              <a:rPr lang="en-US" sz="2400" i="1" dirty="0">
                <a:solidFill>
                  <a:schemeClr val="tx1"/>
                </a:solidFill>
                <a:sym typeface="Symbol" pitchFamily="18" charset="2"/>
              </a:rPr>
              <a:t> p </a:t>
            </a:r>
            <a:r>
              <a:rPr lang="en-US" sz="2400" b="1" dirty="0">
                <a:solidFill>
                  <a:schemeClr val="tx1"/>
                </a:solidFill>
                <a:sym typeface="Symbol" pitchFamily="18" charset="2"/>
              </a:rPr>
              <a:t>for</a:t>
            </a:r>
            <a:r>
              <a:rPr lang="en-US" sz="2400" i="1" dirty="0">
                <a:solidFill>
                  <a:schemeClr val="tx1"/>
                </a:solidFill>
                <a:sym typeface="Symbol" pitchFamily="18" charset="2"/>
              </a:rPr>
              <a:t> j=</a:t>
            </a:r>
            <a:r>
              <a:rPr lang="en-US" sz="2400" dirty="0">
                <a:solidFill>
                  <a:schemeClr val="tx1"/>
                </a:solidFill>
                <a:sym typeface="Symbol" pitchFamily="18" charset="2"/>
              </a:rPr>
              <a:t>1</a:t>
            </a:r>
            <a:r>
              <a:rPr lang="en-US" sz="2400" i="1" dirty="0">
                <a:solidFill>
                  <a:schemeClr val="tx1"/>
                </a:solidFill>
                <a:sym typeface="Symbol" pitchFamily="18" charset="2"/>
              </a:rPr>
              <a:t> </a:t>
            </a:r>
            <a:r>
              <a:rPr lang="en-US" sz="2400" b="1" dirty="0">
                <a:solidFill>
                  <a:schemeClr val="tx1"/>
                </a:solidFill>
                <a:sym typeface="Symbol" pitchFamily="18" charset="2"/>
              </a:rPr>
              <a:t>to</a:t>
            </a:r>
            <a:r>
              <a:rPr lang="en-US" sz="2400" i="1" dirty="0">
                <a:solidFill>
                  <a:schemeClr val="tx1"/>
                </a:solidFill>
                <a:sym typeface="Symbol" pitchFamily="18" charset="2"/>
              </a:rPr>
              <a:t> r C[</a:t>
            </a:r>
            <a:r>
              <a:rPr lang="en-US" sz="2400" i="1" dirty="0" err="1">
                <a:solidFill>
                  <a:schemeClr val="tx1"/>
                </a:solidFill>
                <a:sym typeface="Symbol" pitchFamily="18" charset="2"/>
              </a:rPr>
              <a:t>i,j</a:t>
            </a:r>
            <a:r>
              <a:rPr lang="en-US" sz="2400" i="1" dirty="0">
                <a:solidFill>
                  <a:schemeClr val="tx1"/>
                </a:solidFill>
                <a:sym typeface="Symbol" pitchFamily="18" charset="2"/>
              </a:rPr>
              <a:t>]=0</a:t>
            </a:r>
          </a:p>
          <a:p>
            <a:pPr lvl="1">
              <a:lnSpc>
                <a:spcPct val="90000"/>
              </a:lnSpc>
            </a:pPr>
            <a:r>
              <a:rPr lang="en-US" sz="2400" b="1" dirty="0">
                <a:solidFill>
                  <a:schemeClr val="tx1"/>
                </a:solidFill>
                <a:sym typeface="Symbol" pitchFamily="18" charset="2"/>
              </a:rPr>
              <a:t>for</a:t>
            </a:r>
            <a:r>
              <a:rPr lang="en-US" sz="2400" i="1" dirty="0">
                <a:solidFill>
                  <a:schemeClr val="tx1"/>
                </a:solidFill>
                <a:sym typeface="Symbol" pitchFamily="18" charset="2"/>
              </a:rPr>
              <a:t> i=</a:t>
            </a:r>
            <a:r>
              <a:rPr lang="en-US" sz="2400" dirty="0">
                <a:solidFill>
                  <a:schemeClr val="tx1"/>
                </a:solidFill>
                <a:sym typeface="Symbol" pitchFamily="18" charset="2"/>
              </a:rPr>
              <a:t>1</a:t>
            </a:r>
            <a:r>
              <a:rPr lang="en-US" sz="2400" i="1" dirty="0">
                <a:solidFill>
                  <a:schemeClr val="tx1"/>
                </a:solidFill>
                <a:sym typeface="Symbol" pitchFamily="18" charset="2"/>
              </a:rPr>
              <a:t> </a:t>
            </a:r>
            <a:r>
              <a:rPr lang="en-US" sz="2400" b="1" dirty="0">
                <a:solidFill>
                  <a:schemeClr val="tx1"/>
                </a:solidFill>
                <a:sym typeface="Symbol" pitchFamily="18" charset="2"/>
              </a:rPr>
              <a:t>to</a:t>
            </a:r>
            <a:r>
              <a:rPr lang="en-US" sz="2400" i="1" dirty="0">
                <a:solidFill>
                  <a:schemeClr val="tx1"/>
                </a:solidFill>
                <a:sym typeface="Symbol" pitchFamily="18" charset="2"/>
              </a:rPr>
              <a:t> p</a:t>
            </a:r>
          </a:p>
          <a:p>
            <a:pPr lvl="2">
              <a:lnSpc>
                <a:spcPct val="90000"/>
              </a:lnSpc>
            </a:pPr>
            <a:r>
              <a:rPr lang="en-US" sz="2400" b="1" dirty="0">
                <a:solidFill>
                  <a:schemeClr val="tx1"/>
                </a:solidFill>
                <a:sym typeface="Symbol" pitchFamily="18" charset="2"/>
              </a:rPr>
              <a:t>for</a:t>
            </a:r>
            <a:r>
              <a:rPr lang="en-US" sz="2400" i="1" dirty="0">
                <a:solidFill>
                  <a:schemeClr val="tx1"/>
                </a:solidFill>
                <a:sym typeface="Symbol" pitchFamily="18" charset="2"/>
              </a:rPr>
              <a:t> j=</a:t>
            </a:r>
            <a:r>
              <a:rPr lang="en-US" sz="2400" dirty="0">
                <a:solidFill>
                  <a:schemeClr val="tx1"/>
                </a:solidFill>
                <a:sym typeface="Symbol" pitchFamily="18" charset="2"/>
              </a:rPr>
              <a:t>1</a:t>
            </a:r>
            <a:r>
              <a:rPr lang="en-US" sz="2400" i="1" dirty="0">
                <a:solidFill>
                  <a:schemeClr val="tx1"/>
                </a:solidFill>
                <a:sym typeface="Symbol" pitchFamily="18" charset="2"/>
              </a:rPr>
              <a:t> </a:t>
            </a:r>
            <a:r>
              <a:rPr lang="en-US" sz="2400" b="1" dirty="0">
                <a:solidFill>
                  <a:schemeClr val="tx1"/>
                </a:solidFill>
                <a:sym typeface="Symbol" pitchFamily="18" charset="2"/>
              </a:rPr>
              <a:t>to</a:t>
            </a:r>
            <a:r>
              <a:rPr lang="en-US" sz="2400" i="1" dirty="0">
                <a:solidFill>
                  <a:schemeClr val="tx1"/>
                </a:solidFill>
                <a:sym typeface="Symbol" pitchFamily="18" charset="2"/>
              </a:rPr>
              <a:t> r</a:t>
            </a:r>
          </a:p>
          <a:p>
            <a:pPr lvl="3">
              <a:lnSpc>
                <a:spcPct val="90000"/>
              </a:lnSpc>
            </a:pPr>
            <a:r>
              <a:rPr lang="en-US" sz="2400" b="1" dirty="0">
                <a:solidFill>
                  <a:schemeClr val="tx1"/>
                </a:solidFill>
                <a:sym typeface="Symbol" pitchFamily="18" charset="2"/>
              </a:rPr>
              <a:t>for</a:t>
            </a:r>
            <a:r>
              <a:rPr lang="en-US" sz="2400" i="1" dirty="0">
                <a:solidFill>
                  <a:schemeClr val="tx1"/>
                </a:solidFill>
                <a:sym typeface="Symbol" pitchFamily="18" charset="2"/>
              </a:rPr>
              <a:t> k=</a:t>
            </a:r>
            <a:r>
              <a:rPr lang="en-US" sz="2400" dirty="0">
                <a:solidFill>
                  <a:schemeClr val="tx1"/>
                </a:solidFill>
                <a:sym typeface="Symbol" pitchFamily="18" charset="2"/>
              </a:rPr>
              <a:t>1</a:t>
            </a:r>
            <a:r>
              <a:rPr lang="en-US" sz="2400" i="1" dirty="0">
                <a:solidFill>
                  <a:schemeClr val="tx1"/>
                </a:solidFill>
                <a:sym typeface="Symbol" pitchFamily="18" charset="2"/>
              </a:rPr>
              <a:t> </a:t>
            </a:r>
            <a:r>
              <a:rPr lang="en-US" sz="2400" b="1" dirty="0">
                <a:solidFill>
                  <a:schemeClr val="tx1"/>
                </a:solidFill>
                <a:sym typeface="Symbol" pitchFamily="18" charset="2"/>
              </a:rPr>
              <a:t>to</a:t>
            </a:r>
            <a:r>
              <a:rPr lang="en-US" sz="2400" i="1" dirty="0">
                <a:solidFill>
                  <a:schemeClr val="tx1"/>
                </a:solidFill>
                <a:sym typeface="Symbol" pitchFamily="18" charset="2"/>
              </a:rPr>
              <a:t> q C[</a:t>
            </a:r>
            <a:r>
              <a:rPr lang="en-US" sz="2400" i="1" dirty="0" err="1">
                <a:solidFill>
                  <a:schemeClr val="tx1"/>
                </a:solidFill>
                <a:sym typeface="Symbol" pitchFamily="18" charset="2"/>
              </a:rPr>
              <a:t>i,j</a:t>
            </a:r>
            <a:r>
              <a:rPr lang="en-US" sz="2400" i="1" dirty="0">
                <a:solidFill>
                  <a:schemeClr val="tx1"/>
                </a:solidFill>
                <a:sym typeface="Symbol" pitchFamily="18" charset="2"/>
              </a:rPr>
              <a:t>] = C[</a:t>
            </a:r>
            <a:r>
              <a:rPr lang="en-US" sz="2400" i="1" dirty="0" err="1">
                <a:solidFill>
                  <a:schemeClr val="tx1"/>
                </a:solidFill>
                <a:sym typeface="Symbol" pitchFamily="18" charset="2"/>
              </a:rPr>
              <a:t>i,j</a:t>
            </a:r>
            <a:r>
              <a:rPr lang="en-US" sz="2400" i="1" dirty="0">
                <a:solidFill>
                  <a:schemeClr val="tx1"/>
                </a:solidFill>
                <a:sym typeface="Symbol" pitchFamily="18" charset="2"/>
              </a:rPr>
              <a:t>]+ A[</a:t>
            </a:r>
            <a:r>
              <a:rPr lang="en-US" sz="2400" i="1" dirty="0" err="1">
                <a:solidFill>
                  <a:schemeClr val="tx1"/>
                </a:solidFill>
                <a:sym typeface="Symbol" pitchFamily="18" charset="2"/>
              </a:rPr>
              <a:t>i,k</a:t>
            </a:r>
            <a:r>
              <a:rPr lang="en-US" sz="2400" i="1" dirty="0">
                <a:solidFill>
                  <a:schemeClr val="tx1"/>
                </a:solidFill>
                <a:sym typeface="Symbol" pitchFamily="18" charset="2"/>
              </a:rPr>
              <a:t>]B[</a:t>
            </a:r>
            <a:r>
              <a:rPr lang="en-US" sz="2400" i="1" dirty="0" err="1">
                <a:solidFill>
                  <a:schemeClr val="tx1"/>
                </a:solidFill>
                <a:sym typeface="Symbol" pitchFamily="18" charset="2"/>
              </a:rPr>
              <a:t>k,j</a:t>
            </a:r>
            <a:r>
              <a:rPr lang="en-US" sz="2400" i="1" dirty="0">
                <a:solidFill>
                  <a:schemeClr val="tx1"/>
                </a:solidFill>
                <a:sym typeface="Symbol" pitchFamily="18" charset="2"/>
              </a:rPr>
              <a:t>]</a:t>
            </a:r>
          </a:p>
          <a:p>
            <a:pPr>
              <a:buFont typeface="Wingdings" pitchFamily="2" charset="2"/>
              <a:buChar char="v"/>
            </a:pP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719CFE74-B3BD-4FF1-8813-48248049985D}" type="slidenum">
              <a:rPr lang="en-SG" smtClean="0"/>
              <a:pPr/>
              <a:t>4</a:t>
            </a:fld>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2800" dirty="0"/>
              <a:t>Matrix-chain multiplication (MCM) - DP</a:t>
            </a:r>
            <a:endParaRPr lang="en-US" sz="2800" b="1" dirty="0"/>
          </a:p>
        </p:txBody>
      </p:sp>
      <p:sp>
        <p:nvSpPr>
          <p:cNvPr id="25603" name="Rectangle 3"/>
          <p:cNvSpPr>
            <a:spLocks noGrp="1" noChangeArrowheads="1"/>
          </p:cNvSpPr>
          <p:nvPr>
            <p:ph idx="1"/>
          </p:nvPr>
        </p:nvSpPr>
        <p:spPr>
          <a:xfrm>
            <a:off x="411132" y="1988840"/>
            <a:ext cx="8324880" cy="4533900"/>
          </a:xfrm>
        </p:spPr>
        <p:txBody>
          <a:bodyPr>
            <a:normAutofit/>
          </a:bodyPr>
          <a:lstStyle/>
          <a:p>
            <a:pPr>
              <a:lnSpc>
                <a:spcPct val="90000"/>
              </a:lnSpc>
            </a:pPr>
            <a:r>
              <a:rPr lang="en-US" sz="2400" dirty="0" err="1">
                <a:solidFill>
                  <a:schemeClr val="tx1"/>
                </a:solidFill>
              </a:rPr>
              <a:t>Perbedaan</a:t>
            </a:r>
            <a:r>
              <a:rPr lang="en-US" sz="2400" dirty="0">
                <a:solidFill>
                  <a:schemeClr val="tx1"/>
                </a:solidFill>
              </a:rPr>
              <a:t> </a:t>
            </a:r>
            <a:r>
              <a:rPr lang="en-US" sz="2400" i="1" dirty="0" err="1">
                <a:solidFill>
                  <a:schemeClr val="tx1"/>
                </a:solidFill>
              </a:rPr>
              <a:t>parenthesizations</a:t>
            </a:r>
            <a:r>
              <a:rPr lang="en-US" sz="2400" dirty="0">
                <a:solidFill>
                  <a:schemeClr val="tx1"/>
                </a:solidFill>
              </a:rPr>
              <a:t>  </a:t>
            </a:r>
            <a:r>
              <a:rPr lang="en-US" sz="2400" dirty="0" err="1">
                <a:solidFill>
                  <a:schemeClr val="tx1"/>
                </a:solidFill>
              </a:rPr>
              <a:t>akan</a:t>
            </a:r>
            <a:r>
              <a:rPr lang="en-US" sz="2400" dirty="0">
                <a:solidFill>
                  <a:schemeClr val="tx1"/>
                </a:solidFill>
              </a:rPr>
              <a:t> </a:t>
            </a:r>
            <a:r>
              <a:rPr lang="en-US" sz="2400" dirty="0" err="1">
                <a:solidFill>
                  <a:schemeClr val="tx1"/>
                </a:solidFill>
              </a:rPr>
              <a:t>menghasilkan</a:t>
            </a:r>
            <a:r>
              <a:rPr lang="en-US" sz="2400" dirty="0">
                <a:solidFill>
                  <a:schemeClr val="tx1"/>
                </a:solidFill>
              </a:rPr>
              <a:t> </a:t>
            </a:r>
            <a:r>
              <a:rPr lang="en-US" sz="2400" dirty="0" err="1">
                <a:solidFill>
                  <a:schemeClr val="tx1"/>
                </a:solidFill>
              </a:rPr>
              <a:t>perbedaan</a:t>
            </a:r>
            <a:r>
              <a:rPr lang="en-US" sz="2400" dirty="0">
                <a:solidFill>
                  <a:schemeClr val="tx1"/>
                </a:solidFill>
              </a:rPr>
              <a:t> </a:t>
            </a:r>
            <a:r>
              <a:rPr lang="en-US" sz="2400" dirty="0" err="1">
                <a:solidFill>
                  <a:schemeClr val="tx1"/>
                </a:solidFill>
              </a:rPr>
              <a:t>jumlah</a:t>
            </a:r>
            <a:r>
              <a:rPr lang="en-US" sz="2400" dirty="0">
                <a:solidFill>
                  <a:schemeClr val="tx1"/>
                </a:solidFill>
              </a:rPr>
              <a:t> </a:t>
            </a:r>
            <a:r>
              <a:rPr lang="en-US" sz="2400" dirty="0" err="1">
                <a:solidFill>
                  <a:schemeClr val="tx1"/>
                </a:solidFill>
              </a:rPr>
              <a:t>perkalian</a:t>
            </a:r>
            <a:r>
              <a:rPr lang="en-US" sz="2400" dirty="0">
                <a:solidFill>
                  <a:schemeClr val="tx1"/>
                </a:solidFill>
              </a:rPr>
              <a:t> </a:t>
            </a:r>
            <a:r>
              <a:rPr lang="en-US" sz="2400" dirty="0" err="1">
                <a:solidFill>
                  <a:schemeClr val="tx1"/>
                </a:solidFill>
              </a:rPr>
              <a:t>dalam</a:t>
            </a:r>
            <a:r>
              <a:rPr lang="en-US" sz="2400" dirty="0">
                <a:solidFill>
                  <a:schemeClr val="tx1"/>
                </a:solidFill>
              </a:rPr>
              <a:t> </a:t>
            </a:r>
            <a:r>
              <a:rPr lang="en-US" sz="2400" dirty="0" err="1">
                <a:solidFill>
                  <a:schemeClr val="tx1"/>
                </a:solidFill>
              </a:rPr>
              <a:t>hasil</a:t>
            </a:r>
            <a:r>
              <a:rPr lang="en-US" sz="2400" dirty="0">
                <a:solidFill>
                  <a:schemeClr val="tx1"/>
                </a:solidFill>
              </a:rPr>
              <a:t> </a:t>
            </a:r>
            <a:r>
              <a:rPr lang="en-US" sz="2400" dirty="0" err="1">
                <a:solidFill>
                  <a:schemeClr val="tx1"/>
                </a:solidFill>
              </a:rPr>
              <a:t>perkalian</a:t>
            </a:r>
            <a:r>
              <a:rPr lang="en-US" sz="2400" dirty="0">
                <a:solidFill>
                  <a:schemeClr val="tx1"/>
                </a:solidFill>
              </a:rPr>
              <a:t> </a:t>
            </a:r>
            <a:r>
              <a:rPr lang="en-US" sz="2400" dirty="0" err="1">
                <a:solidFill>
                  <a:schemeClr val="tx1"/>
                </a:solidFill>
              </a:rPr>
              <a:t>matrik</a:t>
            </a:r>
            <a:endParaRPr lang="en-US" sz="2400" dirty="0">
              <a:solidFill>
                <a:schemeClr val="tx1"/>
              </a:solidFill>
            </a:endParaRPr>
          </a:p>
          <a:p>
            <a:pPr>
              <a:lnSpc>
                <a:spcPct val="90000"/>
              </a:lnSpc>
            </a:pPr>
            <a:r>
              <a:rPr lang="en-US" sz="2400" dirty="0" err="1">
                <a:solidFill>
                  <a:schemeClr val="tx1"/>
                </a:solidFill>
              </a:rPr>
              <a:t>Contoh</a:t>
            </a:r>
            <a:r>
              <a:rPr lang="en-US" sz="2400" dirty="0">
                <a:solidFill>
                  <a:schemeClr val="tx1"/>
                </a:solidFill>
              </a:rPr>
              <a:t>: A(10,100), B(100,5), C(5,50)</a:t>
            </a:r>
          </a:p>
          <a:p>
            <a:pPr lvl="1">
              <a:lnSpc>
                <a:spcPct val="90000"/>
              </a:lnSpc>
            </a:pPr>
            <a:r>
              <a:rPr lang="en-US" sz="2400" dirty="0">
                <a:solidFill>
                  <a:schemeClr val="tx1"/>
                </a:solidFill>
              </a:rPr>
              <a:t>If ((A </a:t>
            </a:r>
            <a:r>
              <a:rPr lang="en-US" sz="2400" dirty="0">
                <a:solidFill>
                  <a:schemeClr val="tx1"/>
                </a:solidFill>
                <a:sym typeface="Symbol" pitchFamily="18" charset="2"/>
              </a:rPr>
              <a:t>B) C), 10 100 5 +10 5 50 =7500</a:t>
            </a:r>
          </a:p>
          <a:p>
            <a:pPr lvl="1">
              <a:lnSpc>
                <a:spcPct val="90000"/>
              </a:lnSpc>
            </a:pPr>
            <a:r>
              <a:rPr lang="en-US" sz="2400" dirty="0">
                <a:solidFill>
                  <a:schemeClr val="tx1"/>
                </a:solidFill>
                <a:sym typeface="Symbol" pitchFamily="18" charset="2"/>
              </a:rPr>
              <a:t>If (A (B C)), 10 100 50+100 5 50=75000</a:t>
            </a:r>
            <a:r>
              <a:rPr lang="en-US" sz="2400" dirty="0">
                <a:solidFill>
                  <a:schemeClr val="tx1"/>
                </a:solidFill>
              </a:rPr>
              <a:t> </a:t>
            </a:r>
          </a:p>
          <a:p>
            <a:pPr>
              <a:lnSpc>
                <a:spcPct val="90000"/>
              </a:lnSpc>
            </a:pPr>
            <a:r>
              <a:rPr lang="en-US" sz="2400" dirty="0">
                <a:solidFill>
                  <a:schemeClr val="tx1"/>
                </a:solidFill>
              </a:rPr>
              <a:t>Cara </a:t>
            </a:r>
            <a:r>
              <a:rPr lang="en-US" sz="2400" dirty="0" err="1">
                <a:solidFill>
                  <a:schemeClr val="tx1"/>
                </a:solidFill>
              </a:rPr>
              <a:t>pertama</a:t>
            </a:r>
            <a:r>
              <a:rPr lang="en-US" sz="2400" dirty="0">
                <a:solidFill>
                  <a:schemeClr val="tx1"/>
                </a:solidFill>
              </a:rPr>
              <a:t> 10x </a:t>
            </a:r>
            <a:r>
              <a:rPr lang="en-US" sz="2400" dirty="0" err="1">
                <a:solidFill>
                  <a:schemeClr val="tx1"/>
                </a:solidFill>
              </a:rPr>
              <a:t>lebih</a:t>
            </a:r>
            <a:r>
              <a:rPr lang="en-US" sz="2400" dirty="0">
                <a:solidFill>
                  <a:schemeClr val="tx1"/>
                </a:solidFill>
              </a:rPr>
              <a:t> </a:t>
            </a:r>
            <a:r>
              <a:rPr lang="en-US" sz="2400" dirty="0" err="1">
                <a:solidFill>
                  <a:schemeClr val="tx1"/>
                </a:solidFill>
              </a:rPr>
              <a:t>cepat</a:t>
            </a:r>
            <a:r>
              <a:rPr lang="en-US" sz="2400" dirty="0">
                <a:solidFill>
                  <a:schemeClr val="tx1"/>
                </a:solidFill>
              </a:rPr>
              <a:t> </a:t>
            </a:r>
            <a:r>
              <a:rPr lang="en-US" sz="2400" dirty="0" err="1">
                <a:solidFill>
                  <a:schemeClr val="tx1"/>
                </a:solidFill>
              </a:rPr>
              <a:t>daripada</a:t>
            </a:r>
            <a:r>
              <a:rPr lang="en-US" sz="2400" dirty="0">
                <a:solidFill>
                  <a:schemeClr val="tx1"/>
                </a:solidFill>
              </a:rPr>
              <a:t> </a:t>
            </a:r>
            <a:r>
              <a:rPr lang="en-US" sz="2400" dirty="0" err="1">
                <a:solidFill>
                  <a:schemeClr val="tx1"/>
                </a:solidFill>
              </a:rPr>
              <a:t>cara</a:t>
            </a:r>
            <a:r>
              <a:rPr lang="en-US" sz="2400" dirty="0">
                <a:solidFill>
                  <a:schemeClr val="tx1"/>
                </a:solidFill>
              </a:rPr>
              <a:t> </a:t>
            </a:r>
            <a:r>
              <a:rPr lang="en-US" sz="2400" dirty="0" err="1">
                <a:solidFill>
                  <a:schemeClr val="tx1"/>
                </a:solidFill>
              </a:rPr>
              <a:t>kedua</a:t>
            </a:r>
            <a:r>
              <a:rPr lang="en-US" sz="2400" dirty="0">
                <a:solidFill>
                  <a:schemeClr val="tx1"/>
                </a:solidFill>
              </a:rPr>
              <a:t> !!!</a:t>
            </a:r>
          </a:p>
          <a:p>
            <a:pPr>
              <a:lnSpc>
                <a:spcPct val="90000"/>
              </a:lnSpc>
            </a:pPr>
            <a:r>
              <a:rPr lang="en-US" sz="2400" dirty="0" err="1">
                <a:solidFill>
                  <a:schemeClr val="tx1"/>
                </a:solidFill>
                <a:sym typeface="Symbol" pitchFamily="18" charset="2"/>
              </a:rPr>
              <a:t>Diketahui</a:t>
            </a:r>
            <a:r>
              <a:rPr lang="en-US" sz="2400" dirty="0">
                <a:solidFill>
                  <a:schemeClr val="tx1"/>
                </a:solidFill>
                <a:sym typeface="Symbol" pitchFamily="18" charset="2"/>
              </a:rPr>
              <a:t> </a:t>
            </a:r>
            <a:r>
              <a:rPr lang="en-US" sz="2400" dirty="0" err="1">
                <a:solidFill>
                  <a:schemeClr val="tx1"/>
                </a:solidFill>
                <a:sym typeface="Symbol" pitchFamily="18" charset="2"/>
              </a:rPr>
              <a:t>kumpulan</a:t>
            </a:r>
            <a:r>
              <a:rPr lang="en-US" sz="2400" dirty="0">
                <a:solidFill>
                  <a:schemeClr val="tx1"/>
                </a:solidFill>
                <a:sym typeface="Symbol" pitchFamily="18" charset="2"/>
              </a:rPr>
              <a:t> </a:t>
            </a:r>
            <a:r>
              <a:rPr lang="en-US" sz="2400" dirty="0" err="1">
                <a:solidFill>
                  <a:schemeClr val="tx1"/>
                </a:solidFill>
                <a:sym typeface="Symbol" pitchFamily="18" charset="2"/>
              </a:rPr>
              <a:t>matrik</a:t>
            </a:r>
            <a:r>
              <a:rPr lang="en-US" sz="2400" dirty="0">
                <a:solidFill>
                  <a:schemeClr val="tx1"/>
                </a:solidFill>
                <a:sym typeface="Symbol" pitchFamily="18" charset="2"/>
              </a:rPr>
              <a:t> MCM A</a:t>
            </a:r>
            <a:r>
              <a:rPr lang="en-US" sz="2400" baseline="-25000" dirty="0">
                <a:solidFill>
                  <a:schemeClr val="tx1"/>
                </a:solidFill>
                <a:sym typeface="Symbol" pitchFamily="18" charset="2"/>
              </a:rPr>
              <a:t>1</a:t>
            </a:r>
            <a:r>
              <a:rPr lang="en-US" sz="2400" dirty="0">
                <a:solidFill>
                  <a:schemeClr val="tx1"/>
                </a:solidFill>
                <a:sym typeface="Symbol" pitchFamily="18" charset="2"/>
              </a:rPr>
              <a:t>, A</a:t>
            </a:r>
            <a:r>
              <a:rPr lang="en-US" sz="2400" baseline="-25000" dirty="0">
                <a:solidFill>
                  <a:schemeClr val="tx1"/>
                </a:solidFill>
                <a:sym typeface="Symbol" pitchFamily="18" charset="2"/>
              </a:rPr>
              <a:t>2</a:t>
            </a:r>
            <a:r>
              <a:rPr lang="en-US" sz="2400" dirty="0">
                <a:solidFill>
                  <a:schemeClr val="tx1"/>
                </a:solidFill>
                <a:sym typeface="Symbol" pitchFamily="18" charset="2"/>
              </a:rPr>
              <a:t>, …,A</a:t>
            </a:r>
            <a:r>
              <a:rPr lang="en-US" sz="2400" i="1" baseline="-25000" dirty="0">
                <a:solidFill>
                  <a:schemeClr val="tx1"/>
                </a:solidFill>
                <a:sym typeface="Symbol" pitchFamily="18" charset="2"/>
              </a:rPr>
              <a:t>n</a:t>
            </a:r>
            <a:r>
              <a:rPr lang="en-US" sz="2400" dirty="0">
                <a:solidFill>
                  <a:schemeClr val="tx1"/>
                </a:solidFill>
                <a:sym typeface="Symbol" pitchFamily="18" charset="2"/>
              </a:rPr>
              <a:t> </a:t>
            </a:r>
            <a:r>
              <a:rPr lang="en-US" sz="2400" dirty="0" err="1">
                <a:solidFill>
                  <a:schemeClr val="tx1"/>
                </a:solidFill>
                <a:sym typeface="Symbol" pitchFamily="18" charset="2"/>
              </a:rPr>
              <a:t>dengan</a:t>
            </a:r>
            <a:r>
              <a:rPr lang="en-US" sz="2400" dirty="0">
                <a:solidFill>
                  <a:schemeClr val="tx1"/>
                </a:solidFill>
                <a:sym typeface="Symbol" pitchFamily="18" charset="2"/>
              </a:rPr>
              <a:t> &lt; </a:t>
            </a:r>
            <a:r>
              <a:rPr lang="en-US" sz="2400" i="1" dirty="0">
                <a:solidFill>
                  <a:schemeClr val="tx1"/>
                </a:solidFill>
                <a:sym typeface="Symbol" pitchFamily="18" charset="2"/>
              </a:rPr>
              <a:t>p</a:t>
            </a:r>
            <a:r>
              <a:rPr lang="en-US" sz="2400" baseline="-25000" dirty="0">
                <a:solidFill>
                  <a:schemeClr val="tx1"/>
                </a:solidFill>
                <a:sym typeface="Symbol" pitchFamily="18" charset="2"/>
              </a:rPr>
              <a:t>0</a:t>
            </a:r>
            <a:r>
              <a:rPr lang="en-US" sz="2400" dirty="0">
                <a:solidFill>
                  <a:schemeClr val="tx1"/>
                </a:solidFill>
                <a:sym typeface="Symbol" pitchFamily="18" charset="2"/>
              </a:rPr>
              <a:t>,</a:t>
            </a:r>
            <a:r>
              <a:rPr lang="en-US" sz="2400" i="1" dirty="0">
                <a:solidFill>
                  <a:schemeClr val="tx1"/>
                </a:solidFill>
                <a:sym typeface="Symbol" pitchFamily="18" charset="2"/>
              </a:rPr>
              <a:t>p</a:t>
            </a:r>
            <a:r>
              <a:rPr lang="en-US" sz="2400" baseline="-25000" dirty="0">
                <a:solidFill>
                  <a:schemeClr val="tx1"/>
                </a:solidFill>
                <a:sym typeface="Symbol" pitchFamily="18" charset="2"/>
              </a:rPr>
              <a:t>1</a:t>
            </a:r>
            <a:r>
              <a:rPr lang="en-US" sz="2400" dirty="0">
                <a:solidFill>
                  <a:schemeClr val="tx1"/>
                </a:solidFill>
                <a:sym typeface="Symbol" pitchFamily="18" charset="2"/>
              </a:rPr>
              <a:t>,</a:t>
            </a:r>
            <a:r>
              <a:rPr lang="en-US" sz="2400" i="1" dirty="0">
                <a:solidFill>
                  <a:schemeClr val="tx1"/>
                </a:solidFill>
                <a:sym typeface="Symbol" pitchFamily="18" charset="2"/>
              </a:rPr>
              <a:t>p</a:t>
            </a:r>
            <a:r>
              <a:rPr lang="en-US" sz="2400" baseline="-25000" dirty="0">
                <a:solidFill>
                  <a:schemeClr val="tx1"/>
                </a:solidFill>
                <a:sym typeface="Symbol" pitchFamily="18" charset="2"/>
              </a:rPr>
              <a:t>2</a:t>
            </a:r>
            <a:r>
              <a:rPr lang="en-US" sz="2400" dirty="0">
                <a:solidFill>
                  <a:schemeClr val="tx1"/>
                </a:solidFill>
                <a:sym typeface="Symbol" pitchFamily="18" charset="2"/>
              </a:rPr>
              <a:t>,…,</a:t>
            </a:r>
            <a:r>
              <a:rPr lang="en-US" sz="2400" i="1" dirty="0" err="1">
                <a:solidFill>
                  <a:schemeClr val="tx1"/>
                </a:solidFill>
                <a:sym typeface="Symbol" pitchFamily="18" charset="2"/>
              </a:rPr>
              <a:t>p</a:t>
            </a:r>
            <a:r>
              <a:rPr lang="en-US" sz="2400" i="1" baseline="-25000" dirty="0" err="1">
                <a:solidFill>
                  <a:schemeClr val="tx1"/>
                </a:solidFill>
                <a:sym typeface="Symbol" pitchFamily="18" charset="2"/>
              </a:rPr>
              <a:t>n</a:t>
            </a:r>
            <a:r>
              <a:rPr lang="en-US" sz="2400" dirty="0">
                <a:solidFill>
                  <a:schemeClr val="tx1"/>
                </a:solidFill>
                <a:sym typeface="Symbol" pitchFamily="18" charset="2"/>
              </a:rPr>
              <a:t>&gt;</a:t>
            </a:r>
          </a:p>
          <a:p>
            <a:pPr lvl="1">
              <a:lnSpc>
                <a:spcPct val="90000"/>
              </a:lnSpc>
            </a:pPr>
            <a:r>
              <a:rPr lang="en-US" sz="2400" dirty="0" err="1">
                <a:solidFill>
                  <a:schemeClr val="tx1"/>
                </a:solidFill>
                <a:sym typeface="Symbol" pitchFamily="18" charset="2"/>
              </a:rPr>
              <a:t>Berarti</a:t>
            </a:r>
            <a:r>
              <a:rPr lang="en-US" sz="2400" dirty="0">
                <a:solidFill>
                  <a:schemeClr val="tx1"/>
                </a:solidFill>
                <a:sym typeface="Symbol" pitchFamily="18" charset="2"/>
              </a:rPr>
              <a:t>, A</a:t>
            </a:r>
            <a:r>
              <a:rPr lang="en-US" sz="2400" baseline="-25000" dirty="0">
                <a:solidFill>
                  <a:schemeClr val="tx1"/>
                </a:solidFill>
                <a:sym typeface="Symbol" pitchFamily="18" charset="2"/>
              </a:rPr>
              <a:t>1</a:t>
            </a:r>
            <a:r>
              <a:rPr lang="en-US" sz="2400" dirty="0">
                <a:solidFill>
                  <a:schemeClr val="tx1"/>
                </a:solidFill>
                <a:sym typeface="Symbol" pitchFamily="18" charset="2"/>
              </a:rPr>
              <a:t>(</a:t>
            </a:r>
            <a:r>
              <a:rPr lang="en-US" sz="2400" i="1" dirty="0">
                <a:solidFill>
                  <a:schemeClr val="tx1"/>
                </a:solidFill>
                <a:sym typeface="Symbol" pitchFamily="18" charset="2"/>
              </a:rPr>
              <a:t>p</a:t>
            </a:r>
            <a:r>
              <a:rPr lang="en-US" sz="2400" baseline="-25000" dirty="0">
                <a:solidFill>
                  <a:schemeClr val="tx1"/>
                </a:solidFill>
                <a:sym typeface="Symbol" pitchFamily="18" charset="2"/>
              </a:rPr>
              <a:t>0</a:t>
            </a:r>
            <a:r>
              <a:rPr lang="en-US" sz="2400" dirty="0">
                <a:solidFill>
                  <a:schemeClr val="tx1"/>
                </a:solidFill>
                <a:sym typeface="Symbol" pitchFamily="18" charset="2"/>
              </a:rPr>
              <a:t>,</a:t>
            </a:r>
            <a:r>
              <a:rPr lang="en-US" sz="2400" i="1" dirty="0">
                <a:solidFill>
                  <a:schemeClr val="tx1"/>
                </a:solidFill>
                <a:sym typeface="Symbol" pitchFamily="18" charset="2"/>
              </a:rPr>
              <a:t>p</a:t>
            </a:r>
            <a:r>
              <a:rPr lang="en-US" sz="2400" baseline="-25000" dirty="0">
                <a:solidFill>
                  <a:schemeClr val="tx1"/>
                </a:solidFill>
                <a:sym typeface="Symbol" pitchFamily="18" charset="2"/>
              </a:rPr>
              <a:t>1</a:t>
            </a:r>
            <a:r>
              <a:rPr lang="en-US" sz="2400" dirty="0">
                <a:solidFill>
                  <a:schemeClr val="tx1"/>
                </a:solidFill>
                <a:sym typeface="Symbol" pitchFamily="18" charset="2"/>
              </a:rPr>
              <a:t>), A</a:t>
            </a:r>
            <a:r>
              <a:rPr lang="en-US" sz="2400" baseline="-25000" dirty="0">
                <a:solidFill>
                  <a:schemeClr val="tx1"/>
                </a:solidFill>
                <a:sym typeface="Symbol" pitchFamily="18" charset="2"/>
              </a:rPr>
              <a:t>2</a:t>
            </a:r>
            <a:r>
              <a:rPr lang="en-US" sz="2400" dirty="0">
                <a:solidFill>
                  <a:schemeClr val="tx1"/>
                </a:solidFill>
                <a:sym typeface="Symbol" pitchFamily="18" charset="2"/>
              </a:rPr>
              <a:t>(</a:t>
            </a:r>
            <a:r>
              <a:rPr lang="en-US" sz="2400" i="1" dirty="0">
                <a:solidFill>
                  <a:schemeClr val="tx1"/>
                </a:solidFill>
                <a:sym typeface="Symbol" pitchFamily="18" charset="2"/>
              </a:rPr>
              <a:t>p</a:t>
            </a:r>
            <a:r>
              <a:rPr lang="en-US" sz="2400" baseline="-25000" dirty="0">
                <a:solidFill>
                  <a:schemeClr val="tx1"/>
                </a:solidFill>
                <a:sym typeface="Symbol" pitchFamily="18" charset="2"/>
              </a:rPr>
              <a:t>1</a:t>
            </a:r>
            <a:r>
              <a:rPr lang="en-US" sz="2400" dirty="0">
                <a:solidFill>
                  <a:schemeClr val="tx1"/>
                </a:solidFill>
                <a:sym typeface="Symbol" pitchFamily="18" charset="2"/>
              </a:rPr>
              <a:t>,</a:t>
            </a:r>
            <a:r>
              <a:rPr lang="en-US" sz="2400" i="1" dirty="0">
                <a:solidFill>
                  <a:schemeClr val="tx1"/>
                </a:solidFill>
                <a:sym typeface="Symbol" pitchFamily="18" charset="2"/>
              </a:rPr>
              <a:t>p</a:t>
            </a:r>
            <a:r>
              <a:rPr lang="en-US" sz="2400" baseline="-25000" dirty="0">
                <a:solidFill>
                  <a:schemeClr val="tx1"/>
                </a:solidFill>
                <a:sym typeface="Symbol" pitchFamily="18" charset="2"/>
              </a:rPr>
              <a:t>2</a:t>
            </a:r>
            <a:r>
              <a:rPr lang="en-US" sz="2400" dirty="0">
                <a:solidFill>
                  <a:schemeClr val="tx1"/>
                </a:solidFill>
                <a:sym typeface="Symbol" pitchFamily="18" charset="2"/>
              </a:rPr>
              <a:t>), …, A</a:t>
            </a:r>
            <a:r>
              <a:rPr lang="en-US" sz="2400" i="1" baseline="-25000" dirty="0">
                <a:solidFill>
                  <a:schemeClr val="tx1"/>
                </a:solidFill>
                <a:sym typeface="Symbol" pitchFamily="18" charset="2"/>
              </a:rPr>
              <a:t>i</a:t>
            </a:r>
            <a:r>
              <a:rPr lang="en-US" sz="2400" dirty="0">
                <a:solidFill>
                  <a:schemeClr val="tx1"/>
                </a:solidFill>
                <a:sym typeface="Symbol" pitchFamily="18" charset="2"/>
              </a:rPr>
              <a:t>(</a:t>
            </a:r>
            <a:r>
              <a:rPr lang="en-US" sz="2400" i="1" dirty="0">
                <a:solidFill>
                  <a:schemeClr val="tx1"/>
                </a:solidFill>
                <a:sym typeface="Symbol" pitchFamily="18" charset="2"/>
              </a:rPr>
              <a:t>p</a:t>
            </a:r>
            <a:r>
              <a:rPr lang="en-US" sz="2400" i="1" baseline="-25000" dirty="0">
                <a:solidFill>
                  <a:schemeClr val="tx1"/>
                </a:solidFill>
                <a:sym typeface="Symbol" pitchFamily="18" charset="2"/>
              </a:rPr>
              <a:t>i</a:t>
            </a:r>
            <a:r>
              <a:rPr lang="en-US" sz="2400" baseline="-25000" dirty="0">
                <a:solidFill>
                  <a:schemeClr val="tx1"/>
                </a:solidFill>
                <a:sym typeface="Symbol" pitchFamily="18" charset="2"/>
              </a:rPr>
              <a:t>-1</a:t>
            </a:r>
            <a:r>
              <a:rPr lang="en-US" sz="2400" dirty="0">
                <a:solidFill>
                  <a:schemeClr val="tx1"/>
                </a:solidFill>
                <a:sym typeface="Symbol" pitchFamily="18" charset="2"/>
              </a:rPr>
              <a:t>,</a:t>
            </a:r>
            <a:r>
              <a:rPr lang="en-US" sz="2400" i="1" dirty="0">
                <a:solidFill>
                  <a:schemeClr val="tx1"/>
                </a:solidFill>
                <a:sym typeface="Symbol" pitchFamily="18" charset="2"/>
              </a:rPr>
              <a:t>p</a:t>
            </a:r>
            <a:r>
              <a:rPr lang="en-US" sz="2400" i="1" baseline="-25000" dirty="0">
                <a:solidFill>
                  <a:schemeClr val="tx1"/>
                </a:solidFill>
                <a:sym typeface="Symbol" pitchFamily="18" charset="2"/>
              </a:rPr>
              <a:t>i</a:t>
            </a:r>
            <a:r>
              <a:rPr lang="en-US" sz="2400" dirty="0">
                <a:solidFill>
                  <a:schemeClr val="tx1"/>
                </a:solidFill>
                <a:sym typeface="Symbol" pitchFamily="18" charset="2"/>
              </a:rPr>
              <a:t>),… A</a:t>
            </a:r>
            <a:r>
              <a:rPr lang="en-US" sz="2400" i="1" baseline="-25000" dirty="0">
                <a:solidFill>
                  <a:schemeClr val="tx1"/>
                </a:solidFill>
                <a:sym typeface="Symbol" pitchFamily="18" charset="2"/>
              </a:rPr>
              <a:t>n</a:t>
            </a:r>
            <a:r>
              <a:rPr lang="en-US" sz="2400" dirty="0">
                <a:solidFill>
                  <a:schemeClr val="tx1"/>
                </a:solidFill>
                <a:sym typeface="Symbol" pitchFamily="18" charset="2"/>
              </a:rPr>
              <a:t>(</a:t>
            </a:r>
            <a:r>
              <a:rPr lang="en-US" sz="2400" i="1" dirty="0">
                <a:solidFill>
                  <a:schemeClr val="tx1"/>
                </a:solidFill>
                <a:sym typeface="Symbol" pitchFamily="18" charset="2"/>
              </a:rPr>
              <a:t>p</a:t>
            </a:r>
            <a:r>
              <a:rPr lang="en-US" sz="2400" i="1" baseline="-25000" dirty="0">
                <a:solidFill>
                  <a:schemeClr val="tx1"/>
                </a:solidFill>
                <a:sym typeface="Symbol" pitchFamily="18" charset="2"/>
              </a:rPr>
              <a:t>n</a:t>
            </a:r>
            <a:r>
              <a:rPr lang="en-US" sz="2400" baseline="-25000" dirty="0">
                <a:solidFill>
                  <a:schemeClr val="tx1"/>
                </a:solidFill>
                <a:sym typeface="Symbol" pitchFamily="18" charset="2"/>
              </a:rPr>
              <a:t>-1</a:t>
            </a:r>
            <a:r>
              <a:rPr lang="en-US" sz="2400" dirty="0">
                <a:solidFill>
                  <a:schemeClr val="tx1"/>
                </a:solidFill>
                <a:sym typeface="Symbol" pitchFamily="18" charset="2"/>
              </a:rPr>
              <a:t>,</a:t>
            </a:r>
            <a:r>
              <a:rPr lang="en-US" sz="2400" i="1" dirty="0">
                <a:solidFill>
                  <a:schemeClr val="tx1"/>
                </a:solidFill>
                <a:sym typeface="Symbol" pitchFamily="18" charset="2"/>
              </a:rPr>
              <a:t>p</a:t>
            </a:r>
            <a:r>
              <a:rPr lang="en-US" sz="2400" i="1" baseline="-25000" dirty="0">
                <a:solidFill>
                  <a:schemeClr val="tx1"/>
                </a:solidFill>
                <a:sym typeface="Symbol" pitchFamily="18" charset="2"/>
              </a:rPr>
              <a:t>n</a:t>
            </a:r>
            <a:r>
              <a:rPr lang="en-US" sz="2400" dirty="0">
                <a:solidFill>
                  <a:schemeClr val="tx1"/>
                </a:solidFill>
                <a:sym typeface="Symbol" pitchFamily="18" charset="2"/>
              </a:rPr>
              <a:t>)</a:t>
            </a:r>
          </a:p>
        </p:txBody>
      </p:sp>
      <p:sp>
        <p:nvSpPr>
          <p:cNvPr id="6" name="Slide Number Placeholder 5"/>
          <p:cNvSpPr>
            <a:spLocks noGrp="1"/>
          </p:cNvSpPr>
          <p:nvPr>
            <p:ph type="sldNum" sz="quarter" idx="12"/>
          </p:nvPr>
        </p:nvSpPr>
        <p:spPr/>
        <p:txBody>
          <a:bodyPr/>
          <a:lstStyle/>
          <a:p>
            <a:fld id="{719CFE74-B3BD-4FF1-8813-48248049985D}" type="slidenum">
              <a:rPr lang="en-SG" smtClean="0"/>
              <a:pPr/>
              <a:t>5</a:t>
            </a:fld>
            <a:endParaRPr lang="en-SG"/>
          </a:p>
        </p:txBody>
      </p:sp>
      <p:cxnSp>
        <p:nvCxnSpPr>
          <p:cNvPr id="3" name="Straight Arrow Connector 2"/>
          <p:cNvCxnSpPr/>
          <p:nvPr/>
        </p:nvCxnSpPr>
        <p:spPr>
          <a:xfrm flipH="1">
            <a:off x="2427800" y="5841307"/>
            <a:ext cx="275075" cy="2160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82795" y="6137504"/>
            <a:ext cx="694402" cy="215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baris</a:t>
            </a:r>
            <a:endParaRPr lang="en-US" sz="1400" b="1" dirty="0"/>
          </a:p>
        </p:txBody>
      </p:sp>
      <p:cxnSp>
        <p:nvCxnSpPr>
          <p:cNvPr id="9" name="Straight Arrow Connector 8"/>
          <p:cNvCxnSpPr/>
          <p:nvPr/>
        </p:nvCxnSpPr>
        <p:spPr>
          <a:xfrm>
            <a:off x="2977951" y="5802309"/>
            <a:ext cx="228980" cy="25502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918899" y="6137505"/>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kolom</a:t>
            </a:r>
            <a:endParaRPr lang="en-US" sz="1400" b="1" dirty="0"/>
          </a:p>
        </p:txBody>
      </p:sp>
    </p:spTree>
    <p:extLst>
      <p:ext uri="{BB962C8B-B14F-4D97-AF65-F5344CB8AC3E}">
        <p14:creationId xmlns:p14="http://schemas.microsoft.com/office/powerpoint/2010/main" val="403916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Contoh</a:t>
            </a:r>
            <a:br>
              <a:rPr lang="en-US" sz="2800" dirty="0"/>
            </a:br>
            <a:r>
              <a:rPr lang="id-ID" sz="2800" dirty="0"/>
              <a:t>Matrix</a:t>
            </a:r>
            <a:r>
              <a:rPr lang="en-US" sz="2800" dirty="0"/>
              <a:t>-c</a:t>
            </a:r>
            <a:r>
              <a:rPr lang="id-ID" sz="2800" dirty="0" err="1"/>
              <a:t>hain</a:t>
            </a:r>
            <a:r>
              <a:rPr lang="id-ID" sz="2800" dirty="0"/>
              <a:t> </a:t>
            </a:r>
            <a:r>
              <a:rPr lang="en-US" sz="2800" dirty="0"/>
              <a:t>m</a:t>
            </a:r>
            <a:r>
              <a:rPr lang="id-ID" sz="2800" dirty="0" err="1"/>
              <a:t>ultiplication</a:t>
            </a:r>
            <a:endParaRPr lang="id-ID" sz="2800" dirty="0"/>
          </a:p>
        </p:txBody>
      </p:sp>
      <p:sp>
        <p:nvSpPr>
          <p:cNvPr id="3" name="Content Placeholder 2"/>
          <p:cNvSpPr>
            <a:spLocks noGrp="1"/>
          </p:cNvSpPr>
          <p:nvPr>
            <p:ph idx="1"/>
          </p:nvPr>
        </p:nvSpPr>
        <p:spPr>
          <a:xfrm>
            <a:off x="685346" y="2156587"/>
            <a:ext cx="7765322" cy="3189536"/>
          </a:xfrm>
        </p:spPr>
        <p:txBody>
          <a:bodyPr>
            <a:noAutofit/>
          </a:bodyPr>
          <a:lstStyle/>
          <a:p>
            <a:r>
              <a:rPr lang="pt-BR" sz="2400" dirty="0"/>
              <a:t>Contoh: perhatikan rantai </a:t>
            </a:r>
            <a:r>
              <a:rPr lang="en-US" altLang="id-ID" sz="2400" dirty="0"/>
              <a:t>A</a:t>
            </a:r>
            <a:r>
              <a:rPr lang="en-US" altLang="id-ID" sz="2400" baseline="-25000" dirty="0"/>
              <a:t>1</a:t>
            </a:r>
            <a:r>
              <a:rPr lang="en-US" altLang="id-ID" sz="2400" dirty="0"/>
              <a:t>, A</a:t>
            </a:r>
            <a:r>
              <a:rPr lang="en-US" altLang="id-ID" sz="2400" baseline="-25000" dirty="0"/>
              <a:t>2</a:t>
            </a:r>
            <a:r>
              <a:rPr lang="en-US" altLang="id-ID" sz="2400" dirty="0"/>
              <a:t>, A</a:t>
            </a:r>
            <a:r>
              <a:rPr lang="en-US" altLang="id-ID" sz="2400" baseline="-25000" dirty="0"/>
              <a:t>3</a:t>
            </a:r>
            <a:r>
              <a:rPr lang="en-US" altLang="id-ID" sz="2400" dirty="0"/>
              <a:t>, A</a:t>
            </a:r>
            <a:r>
              <a:rPr lang="en-US" altLang="id-ID" sz="2400" baseline="-25000" dirty="0"/>
              <a:t>4 </a:t>
            </a:r>
            <a:r>
              <a:rPr lang="pt-BR" sz="2400" dirty="0"/>
              <a:t>dari 4 matriks</a:t>
            </a:r>
          </a:p>
          <a:p>
            <a:pPr marL="342900" lvl="1" indent="0">
              <a:buNone/>
            </a:pPr>
            <a:r>
              <a:rPr lang="pt-BR" sz="2400" dirty="0"/>
              <a:t>Mari kita hitung produk </a:t>
            </a:r>
            <a:r>
              <a:rPr lang="en-US" altLang="id-ID" sz="2400" dirty="0"/>
              <a:t>A</a:t>
            </a:r>
            <a:r>
              <a:rPr lang="en-US" altLang="id-ID" sz="2400" baseline="-25000" dirty="0"/>
              <a:t>1</a:t>
            </a:r>
            <a:r>
              <a:rPr lang="en-US" altLang="id-ID" sz="2400" dirty="0"/>
              <a:t>A</a:t>
            </a:r>
            <a:r>
              <a:rPr lang="en-US" altLang="id-ID" sz="2400" baseline="-25000" dirty="0"/>
              <a:t>2</a:t>
            </a:r>
            <a:r>
              <a:rPr lang="en-US" altLang="id-ID" sz="2400" dirty="0"/>
              <a:t>A</a:t>
            </a:r>
            <a:r>
              <a:rPr lang="en-US" altLang="id-ID" sz="2400" baseline="-25000" dirty="0"/>
              <a:t>3</a:t>
            </a:r>
            <a:r>
              <a:rPr lang="en-US" altLang="id-ID" sz="2400" dirty="0"/>
              <a:t>A</a:t>
            </a:r>
            <a:r>
              <a:rPr lang="en-US" altLang="id-ID" sz="2400" baseline="-25000" dirty="0"/>
              <a:t>4</a:t>
            </a:r>
            <a:endParaRPr lang="en-US" altLang="id-ID" sz="2400" dirty="0"/>
          </a:p>
          <a:p>
            <a:r>
              <a:rPr lang="pt-BR" sz="2400" dirty="0"/>
              <a:t>Ada 5 cara yang mungkin:</a:t>
            </a:r>
          </a:p>
          <a:p>
            <a:pPr marL="3943350" lvl="8" indent="-400050">
              <a:buFontTx/>
              <a:buAutoNum type="arabicPeriod"/>
            </a:pPr>
            <a:r>
              <a:rPr lang="en-US" altLang="id-ID" sz="2400" dirty="0">
                <a:solidFill>
                  <a:schemeClr val="tx1"/>
                </a:solidFill>
              </a:rPr>
              <a:t>(A</a:t>
            </a:r>
            <a:r>
              <a:rPr lang="en-US" altLang="id-ID" sz="2400" baseline="-25000" dirty="0">
                <a:solidFill>
                  <a:schemeClr val="tx1"/>
                </a:solidFill>
              </a:rPr>
              <a:t>1</a:t>
            </a:r>
            <a:r>
              <a:rPr lang="en-US" altLang="id-ID" sz="2400" dirty="0">
                <a:solidFill>
                  <a:schemeClr val="tx1"/>
                </a:solidFill>
              </a:rPr>
              <a:t>(A</a:t>
            </a:r>
            <a:r>
              <a:rPr lang="en-US" altLang="id-ID" sz="2400" baseline="-25000" dirty="0">
                <a:solidFill>
                  <a:schemeClr val="tx1"/>
                </a:solidFill>
              </a:rPr>
              <a:t>2</a:t>
            </a:r>
            <a:r>
              <a:rPr lang="en-US" altLang="id-ID" sz="2400" dirty="0">
                <a:solidFill>
                  <a:schemeClr val="tx1"/>
                </a:solidFill>
              </a:rPr>
              <a:t>(A</a:t>
            </a:r>
            <a:r>
              <a:rPr lang="en-US" altLang="id-ID" sz="2400" baseline="-25000" dirty="0">
                <a:solidFill>
                  <a:schemeClr val="tx1"/>
                </a:solidFill>
              </a:rPr>
              <a:t>3</a:t>
            </a:r>
            <a:r>
              <a:rPr lang="en-US" altLang="id-ID" sz="2400" dirty="0">
                <a:solidFill>
                  <a:schemeClr val="tx1"/>
                </a:solidFill>
              </a:rPr>
              <a:t>A</a:t>
            </a:r>
            <a:r>
              <a:rPr lang="en-US" altLang="id-ID" sz="2400" baseline="-25000" dirty="0">
                <a:solidFill>
                  <a:schemeClr val="tx1"/>
                </a:solidFill>
              </a:rPr>
              <a:t>4</a:t>
            </a:r>
            <a:r>
              <a:rPr lang="en-US" altLang="id-ID" sz="2400" dirty="0">
                <a:solidFill>
                  <a:schemeClr val="tx1"/>
                </a:solidFill>
              </a:rPr>
              <a:t>)))</a:t>
            </a:r>
            <a:endParaRPr lang="en-US" altLang="id-ID" sz="2400" baseline="-25000" dirty="0">
              <a:solidFill>
                <a:schemeClr val="tx1"/>
              </a:solidFill>
            </a:endParaRPr>
          </a:p>
          <a:p>
            <a:pPr marL="3943350" lvl="8" indent="-400050">
              <a:buFontTx/>
              <a:buAutoNum type="arabicPeriod"/>
            </a:pPr>
            <a:r>
              <a:rPr lang="en-US" altLang="id-ID" sz="2400" dirty="0">
                <a:solidFill>
                  <a:schemeClr val="tx1"/>
                </a:solidFill>
              </a:rPr>
              <a:t>(A</a:t>
            </a:r>
            <a:r>
              <a:rPr lang="en-US" altLang="id-ID" sz="2400" baseline="-25000" dirty="0">
                <a:solidFill>
                  <a:schemeClr val="tx1"/>
                </a:solidFill>
              </a:rPr>
              <a:t>1</a:t>
            </a:r>
            <a:r>
              <a:rPr lang="en-US" altLang="id-ID" sz="2400" dirty="0">
                <a:solidFill>
                  <a:schemeClr val="tx1"/>
                </a:solidFill>
              </a:rPr>
              <a:t>((A</a:t>
            </a:r>
            <a:r>
              <a:rPr lang="en-US" altLang="id-ID" sz="2400" baseline="-25000" dirty="0">
                <a:solidFill>
                  <a:schemeClr val="tx1"/>
                </a:solidFill>
              </a:rPr>
              <a:t>2</a:t>
            </a:r>
            <a:r>
              <a:rPr lang="en-US" altLang="id-ID" sz="2400" dirty="0">
                <a:solidFill>
                  <a:schemeClr val="tx1"/>
                </a:solidFill>
              </a:rPr>
              <a:t>A</a:t>
            </a:r>
            <a:r>
              <a:rPr lang="en-US" altLang="id-ID" sz="2400" baseline="-25000" dirty="0">
                <a:solidFill>
                  <a:schemeClr val="tx1"/>
                </a:solidFill>
              </a:rPr>
              <a:t>3</a:t>
            </a:r>
            <a:r>
              <a:rPr lang="en-US" altLang="id-ID" sz="2400" dirty="0">
                <a:solidFill>
                  <a:schemeClr val="tx1"/>
                </a:solidFill>
              </a:rPr>
              <a:t>)A</a:t>
            </a:r>
            <a:r>
              <a:rPr lang="en-US" altLang="id-ID" sz="2400" baseline="-25000" dirty="0">
                <a:solidFill>
                  <a:schemeClr val="tx1"/>
                </a:solidFill>
              </a:rPr>
              <a:t>4</a:t>
            </a:r>
            <a:r>
              <a:rPr lang="en-US" altLang="id-ID" sz="2400" dirty="0">
                <a:solidFill>
                  <a:schemeClr val="tx1"/>
                </a:solidFill>
              </a:rPr>
              <a:t>))</a:t>
            </a:r>
            <a:endParaRPr lang="en-US" altLang="id-ID" sz="2400" baseline="-25000" dirty="0">
              <a:solidFill>
                <a:schemeClr val="tx1"/>
              </a:solidFill>
            </a:endParaRPr>
          </a:p>
          <a:p>
            <a:pPr marL="3943350" lvl="8" indent="-400050">
              <a:buFontTx/>
              <a:buAutoNum type="arabicPeriod"/>
            </a:pPr>
            <a:r>
              <a:rPr lang="en-US" altLang="id-ID" sz="2400" dirty="0">
                <a:solidFill>
                  <a:schemeClr val="tx1"/>
                </a:solidFill>
              </a:rPr>
              <a:t>((A</a:t>
            </a:r>
            <a:r>
              <a:rPr lang="en-US" altLang="id-ID" sz="2400" baseline="-25000" dirty="0">
                <a:solidFill>
                  <a:schemeClr val="tx1"/>
                </a:solidFill>
              </a:rPr>
              <a:t>1</a:t>
            </a:r>
            <a:r>
              <a:rPr lang="en-US" altLang="id-ID" sz="2400" dirty="0">
                <a:solidFill>
                  <a:schemeClr val="tx1"/>
                </a:solidFill>
              </a:rPr>
              <a:t>A</a:t>
            </a:r>
            <a:r>
              <a:rPr lang="en-US" altLang="id-ID" sz="2400" baseline="-25000" dirty="0">
                <a:solidFill>
                  <a:schemeClr val="tx1"/>
                </a:solidFill>
              </a:rPr>
              <a:t>2</a:t>
            </a:r>
            <a:r>
              <a:rPr lang="en-US" altLang="id-ID" sz="2400" dirty="0">
                <a:solidFill>
                  <a:schemeClr val="tx1"/>
                </a:solidFill>
              </a:rPr>
              <a:t>)(A</a:t>
            </a:r>
            <a:r>
              <a:rPr lang="en-US" altLang="id-ID" sz="2400" baseline="-25000" dirty="0">
                <a:solidFill>
                  <a:schemeClr val="tx1"/>
                </a:solidFill>
              </a:rPr>
              <a:t>3</a:t>
            </a:r>
            <a:r>
              <a:rPr lang="en-US" altLang="id-ID" sz="2400" dirty="0">
                <a:solidFill>
                  <a:schemeClr val="tx1"/>
                </a:solidFill>
              </a:rPr>
              <a:t>A</a:t>
            </a:r>
            <a:r>
              <a:rPr lang="en-US" altLang="id-ID" sz="2400" baseline="-25000" dirty="0">
                <a:solidFill>
                  <a:schemeClr val="tx1"/>
                </a:solidFill>
              </a:rPr>
              <a:t>4</a:t>
            </a:r>
            <a:r>
              <a:rPr lang="en-US" altLang="id-ID" sz="2400" dirty="0">
                <a:solidFill>
                  <a:schemeClr val="tx1"/>
                </a:solidFill>
              </a:rPr>
              <a:t>))</a:t>
            </a:r>
            <a:endParaRPr lang="en-US" altLang="id-ID" sz="2400" baseline="-25000" dirty="0">
              <a:solidFill>
                <a:schemeClr val="tx1"/>
              </a:solidFill>
            </a:endParaRPr>
          </a:p>
          <a:p>
            <a:pPr marL="3943350" lvl="8" indent="-400050">
              <a:buFontTx/>
              <a:buAutoNum type="arabicPeriod"/>
            </a:pPr>
            <a:r>
              <a:rPr lang="en-US" altLang="id-ID" sz="2400" dirty="0">
                <a:solidFill>
                  <a:schemeClr val="tx1"/>
                </a:solidFill>
              </a:rPr>
              <a:t>((A</a:t>
            </a:r>
            <a:r>
              <a:rPr lang="en-US" altLang="id-ID" sz="2400" baseline="-25000" dirty="0">
                <a:solidFill>
                  <a:schemeClr val="tx1"/>
                </a:solidFill>
              </a:rPr>
              <a:t>1</a:t>
            </a:r>
            <a:r>
              <a:rPr lang="en-US" altLang="id-ID" sz="2400" dirty="0">
                <a:solidFill>
                  <a:schemeClr val="tx1"/>
                </a:solidFill>
              </a:rPr>
              <a:t>(A</a:t>
            </a:r>
            <a:r>
              <a:rPr lang="en-US" altLang="id-ID" sz="2400" baseline="-25000" dirty="0">
                <a:solidFill>
                  <a:schemeClr val="tx1"/>
                </a:solidFill>
              </a:rPr>
              <a:t>2</a:t>
            </a:r>
            <a:r>
              <a:rPr lang="en-US" altLang="id-ID" sz="2400" dirty="0">
                <a:solidFill>
                  <a:schemeClr val="tx1"/>
                </a:solidFill>
              </a:rPr>
              <a:t>A</a:t>
            </a:r>
            <a:r>
              <a:rPr lang="en-US" altLang="id-ID" sz="2400" baseline="-25000" dirty="0">
                <a:solidFill>
                  <a:schemeClr val="tx1"/>
                </a:solidFill>
              </a:rPr>
              <a:t>3</a:t>
            </a:r>
            <a:r>
              <a:rPr lang="en-US" altLang="id-ID" sz="2400" dirty="0">
                <a:solidFill>
                  <a:schemeClr val="tx1"/>
                </a:solidFill>
              </a:rPr>
              <a:t>))A</a:t>
            </a:r>
            <a:r>
              <a:rPr lang="en-US" altLang="id-ID" sz="2400" baseline="-25000" dirty="0">
                <a:solidFill>
                  <a:schemeClr val="tx1"/>
                </a:solidFill>
              </a:rPr>
              <a:t>4</a:t>
            </a:r>
            <a:r>
              <a:rPr lang="en-US" altLang="id-ID" sz="2400" dirty="0">
                <a:solidFill>
                  <a:schemeClr val="tx1"/>
                </a:solidFill>
              </a:rPr>
              <a:t>)</a:t>
            </a:r>
            <a:endParaRPr lang="en-US" altLang="id-ID" sz="2400" baseline="-25000" dirty="0">
              <a:solidFill>
                <a:schemeClr val="tx1"/>
              </a:solidFill>
            </a:endParaRPr>
          </a:p>
          <a:p>
            <a:pPr marL="3943350" lvl="8" indent="-400050">
              <a:buFontTx/>
              <a:buAutoNum type="arabicPeriod"/>
            </a:pPr>
            <a:r>
              <a:rPr lang="en-US" altLang="id-ID" sz="2400" dirty="0">
                <a:solidFill>
                  <a:schemeClr val="tx1"/>
                </a:solidFill>
              </a:rPr>
              <a:t>(((A</a:t>
            </a:r>
            <a:r>
              <a:rPr lang="en-US" altLang="id-ID" sz="2400" baseline="-25000" dirty="0">
                <a:solidFill>
                  <a:schemeClr val="tx1"/>
                </a:solidFill>
              </a:rPr>
              <a:t>1</a:t>
            </a:r>
            <a:r>
              <a:rPr lang="en-US" altLang="id-ID" sz="2400" dirty="0">
                <a:solidFill>
                  <a:schemeClr val="tx1"/>
                </a:solidFill>
              </a:rPr>
              <a:t>A</a:t>
            </a:r>
            <a:r>
              <a:rPr lang="en-US" altLang="id-ID" sz="2400" baseline="-25000" dirty="0">
                <a:solidFill>
                  <a:schemeClr val="tx1"/>
                </a:solidFill>
              </a:rPr>
              <a:t>2</a:t>
            </a:r>
            <a:r>
              <a:rPr lang="en-US" altLang="id-ID" sz="2400" dirty="0">
                <a:solidFill>
                  <a:schemeClr val="tx1"/>
                </a:solidFill>
              </a:rPr>
              <a:t>)A</a:t>
            </a:r>
            <a:r>
              <a:rPr lang="en-US" altLang="id-ID" sz="2400" baseline="-25000" dirty="0">
                <a:solidFill>
                  <a:schemeClr val="tx1"/>
                </a:solidFill>
              </a:rPr>
              <a:t>3</a:t>
            </a:r>
            <a:r>
              <a:rPr lang="en-US" altLang="id-ID" sz="2400" dirty="0">
                <a:solidFill>
                  <a:schemeClr val="tx1"/>
                </a:solidFill>
              </a:rPr>
              <a:t>)A</a:t>
            </a:r>
            <a:r>
              <a:rPr lang="en-US" altLang="id-ID" sz="2400" baseline="-25000" dirty="0">
                <a:solidFill>
                  <a:schemeClr val="tx1"/>
                </a:solidFill>
              </a:rPr>
              <a:t>4</a:t>
            </a:r>
            <a:r>
              <a:rPr lang="en-US" altLang="id-ID" sz="2400" dirty="0">
                <a:solidFill>
                  <a:schemeClr val="tx1"/>
                </a:solidFill>
              </a:rPr>
              <a:t>)</a:t>
            </a:r>
          </a:p>
        </p:txBody>
      </p:sp>
    </p:spTree>
    <p:extLst>
      <p:ext uri="{BB962C8B-B14F-4D97-AF65-F5344CB8AC3E}">
        <p14:creationId xmlns:p14="http://schemas.microsoft.com/office/powerpoint/2010/main" val="156987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Contoh</a:t>
            </a:r>
            <a:br>
              <a:rPr lang="en-US" sz="2800" dirty="0"/>
            </a:br>
            <a:r>
              <a:rPr lang="id-ID" sz="2800" dirty="0"/>
              <a:t>Matrix</a:t>
            </a:r>
            <a:r>
              <a:rPr lang="en-US" sz="2800" dirty="0"/>
              <a:t>-c</a:t>
            </a:r>
            <a:r>
              <a:rPr lang="id-ID" sz="2800" dirty="0" err="1"/>
              <a:t>hain</a:t>
            </a:r>
            <a:r>
              <a:rPr lang="id-ID" sz="2800" dirty="0"/>
              <a:t> </a:t>
            </a:r>
            <a:r>
              <a:rPr lang="en-US" sz="2800" dirty="0"/>
              <a:t>m</a:t>
            </a:r>
            <a:r>
              <a:rPr lang="id-ID" sz="2800" dirty="0" err="1"/>
              <a:t>ultiplication</a:t>
            </a:r>
            <a:endParaRPr lang="id-ID" sz="2800" dirty="0"/>
          </a:p>
        </p:txBody>
      </p:sp>
      <p:sp>
        <p:nvSpPr>
          <p:cNvPr id="3" name="Content Placeholder 2"/>
          <p:cNvSpPr>
            <a:spLocks noGrp="1"/>
          </p:cNvSpPr>
          <p:nvPr>
            <p:ph idx="1"/>
          </p:nvPr>
        </p:nvSpPr>
        <p:spPr>
          <a:xfrm>
            <a:off x="685346" y="2156587"/>
            <a:ext cx="7765322" cy="3189536"/>
          </a:xfrm>
        </p:spPr>
        <p:txBody>
          <a:bodyPr>
            <a:noAutofit/>
          </a:bodyPr>
          <a:lstStyle/>
          <a:p>
            <a:pPr marL="36900" indent="0">
              <a:buNone/>
            </a:pPr>
            <a:r>
              <a:rPr lang="id-ID" sz="3200" dirty="0"/>
              <a:t>Yang perlu diketahui untuk menghitung jumlah perkalian skalar : </a:t>
            </a:r>
          </a:p>
          <a:p>
            <a:pPr lvl="1"/>
            <a:r>
              <a:rPr lang="id-ID" sz="2800" dirty="0"/>
              <a:t>Algoritma untuk melipatgandakan dua matriks</a:t>
            </a:r>
          </a:p>
          <a:p>
            <a:pPr lvl="1"/>
            <a:r>
              <a:rPr lang="id-ID" sz="2800" dirty="0"/>
              <a:t>Dimensi matriks</a:t>
            </a:r>
          </a:p>
        </p:txBody>
      </p:sp>
    </p:spTree>
    <p:extLst>
      <p:ext uri="{BB962C8B-B14F-4D97-AF65-F5344CB8AC3E}">
        <p14:creationId xmlns:p14="http://schemas.microsoft.com/office/powerpoint/2010/main" val="424589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2800" dirty="0"/>
              <a:t>Matrix-chain multiplication (MCM) - DP</a:t>
            </a:r>
            <a:endParaRPr lang="en-US" sz="2800" b="1" dirty="0"/>
          </a:p>
        </p:txBody>
      </p:sp>
      <p:sp>
        <p:nvSpPr>
          <p:cNvPr id="25603" name="Rectangle 3"/>
          <p:cNvSpPr>
            <a:spLocks noGrp="1" noChangeArrowheads="1"/>
          </p:cNvSpPr>
          <p:nvPr>
            <p:ph idx="1"/>
          </p:nvPr>
        </p:nvSpPr>
        <p:spPr>
          <a:xfrm>
            <a:off x="533400" y="2132856"/>
            <a:ext cx="8324880" cy="4267944"/>
          </a:xfrm>
        </p:spPr>
        <p:txBody>
          <a:bodyPr>
            <a:normAutofit/>
          </a:bodyPr>
          <a:lstStyle/>
          <a:p>
            <a:pPr>
              <a:lnSpc>
                <a:spcPct val="90000"/>
              </a:lnSpc>
            </a:pPr>
            <a:r>
              <a:rPr lang="en-US" sz="2400" dirty="0" err="1">
                <a:solidFill>
                  <a:schemeClr val="tx1"/>
                </a:solidFill>
              </a:rPr>
              <a:t>Secara</a:t>
            </a:r>
            <a:r>
              <a:rPr lang="en-US" sz="2400" dirty="0">
                <a:solidFill>
                  <a:schemeClr val="tx1"/>
                </a:solidFill>
              </a:rPr>
              <a:t> </a:t>
            </a:r>
            <a:r>
              <a:rPr lang="en-US" sz="2400" dirty="0" err="1">
                <a:solidFill>
                  <a:schemeClr val="tx1"/>
                </a:solidFill>
              </a:rPr>
              <a:t>intuitif</a:t>
            </a:r>
            <a:r>
              <a:rPr lang="en-US" sz="2400" dirty="0">
                <a:solidFill>
                  <a:schemeClr val="tx1"/>
                </a:solidFill>
              </a:rPr>
              <a:t>, </a:t>
            </a:r>
            <a:r>
              <a:rPr lang="en-US" sz="2400" dirty="0" err="1">
                <a:solidFill>
                  <a:schemeClr val="tx1"/>
                </a:solidFill>
              </a:rPr>
              <a:t>solusi</a:t>
            </a:r>
            <a:r>
              <a:rPr lang="en-US" sz="2400" dirty="0">
                <a:solidFill>
                  <a:schemeClr val="tx1"/>
                </a:solidFill>
              </a:rPr>
              <a:t> brute-force: </a:t>
            </a:r>
            <a:r>
              <a:rPr lang="en-US" sz="2400" dirty="0" err="1">
                <a:solidFill>
                  <a:schemeClr val="tx1"/>
                </a:solidFill>
              </a:rPr>
              <a:t>Hitung</a:t>
            </a:r>
            <a:r>
              <a:rPr lang="en-US" sz="2400" dirty="0">
                <a:solidFill>
                  <a:schemeClr val="tx1"/>
                </a:solidFill>
              </a:rPr>
              <a:t> </a:t>
            </a:r>
            <a:r>
              <a:rPr lang="en-US" sz="2400" dirty="0" err="1">
                <a:solidFill>
                  <a:schemeClr val="tx1"/>
                </a:solidFill>
              </a:rPr>
              <a:t>banyaknya</a:t>
            </a:r>
            <a:r>
              <a:rPr lang="en-US" sz="2400" dirty="0">
                <a:solidFill>
                  <a:schemeClr val="tx1"/>
                </a:solidFill>
              </a:rPr>
              <a:t> </a:t>
            </a:r>
            <a:r>
              <a:rPr lang="en-US" sz="2400" i="1" dirty="0" err="1">
                <a:solidFill>
                  <a:schemeClr val="tx1"/>
                </a:solidFill>
              </a:rPr>
              <a:t>parenthesizations</a:t>
            </a:r>
            <a:r>
              <a:rPr lang="en-US" sz="2400" dirty="0">
                <a:solidFill>
                  <a:schemeClr val="tx1"/>
                </a:solidFill>
              </a:rPr>
              <a:t> </a:t>
            </a:r>
            <a:r>
              <a:rPr lang="en-US" sz="2400" dirty="0" err="1">
                <a:solidFill>
                  <a:schemeClr val="tx1"/>
                </a:solidFill>
              </a:rPr>
              <a:t>secara</a:t>
            </a:r>
            <a:r>
              <a:rPr lang="en-US" sz="2400" dirty="0">
                <a:solidFill>
                  <a:schemeClr val="tx1"/>
                </a:solidFill>
              </a:rPr>
              <a:t> exhaustive </a:t>
            </a:r>
            <a:r>
              <a:rPr lang="en-US" sz="2400" dirty="0" err="1">
                <a:solidFill>
                  <a:schemeClr val="tx1"/>
                </a:solidFill>
              </a:rPr>
              <a:t>dengan</a:t>
            </a:r>
            <a:r>
              <a:rPr lang="en-US" sz="2400" dirty="0">
                <a:solidFill>
                  <a:schemeClr val="tx1"/>
                </a:solidFill>
              </a:rPr>
              <a:t> </a:t>
            </a:r>
            <a:r>
              <a:rPr lang="en-US" sz="2400" dirty="0" err="1">
                <a:solidFill>
                  <a:schemeClr val="tx1"/>
                </a:solidFill>
              </a:rPr>
              <a:t>mengecek</a:t>
            </a:r>
            <a:r>
              <a:rPr lang="en-US" sz="2400" dirty="0">
                <a:solidFill>
                  <a:schemeClr val="tx1"/>
                </a:solidFill>
              </a:rPr>
              <a:t> </a:t>
            </a:r>
            <a:r>
              <a:rPr lang="en-US" sz="2400" dirty="0" err="1">
                <a:solidFill>
                  <a:schemeClr val="tx1"/>
                </a:solidFill>
              </a:rPr>
              <a:t>semua</a:t>
            </a:r>
            <a:r>
              <a:rPr lang="en-US" sz="2400" dirty="0">
                <a:solidFill>
                  <a:schemeClr val="tx1"/>
                </a:solidFill>
              </a:rPr>
              <a:t> </a:t>
            </a:r>
            <a:r>
              <a:rPr lang="en-US" sz="2400" dirty="0" err="1">
                <a:solidFill>
                  <a:schemeClr val="tx1"/>
                </a:solidFill>
              </a:rPr>
              <a:t>kemungkinan</a:t>
            </a:r>
            <a:r>
              <a:rPr lang="en-US" sz="2400" dirty="0">
                <a:solidFill>
                  <a:schemeClr val="tx1"/>
                </a:solidFill>
              </a:rPr>
              <a:t> </a:t>
            </a:r>
            <a:r>
              <a:rPr lang="en-US" sz="2400" dirty="0" err="1">
                <a:solidFill>
                  <a:schemeClr val="tx1"/>
                </a:solidFill>
              </a:rPr>
              <a:t>kombinasi</a:t>
            </a:r>
            <a:r>
              <a:rPr lang="en-US" sz="2400" dirty="0">
                <a:solidFill>
                  <a:schemeClr val="tx1"/>
                </a:solidFill>
              </a:rPr>
              <a:t> </a:t>
            </a:r>
            <a:r>
              <a:rPr lang="en-US" sz="2400" i="1" dirty="0" err="1">
                <a:solidFill>
                  <a:schemeClr val="tx1"/>
                </a:solidFill>
              </a:rPr>
              <a:t>parenthesizations</a:t>
            </a:r>
            <a:r>
              <a:rPr lang="en-US" sz="2400" dirty="0">
                <a:solidFill>
                  <a:schemeClr val="tx1"/>
                </a:solidFill>
              </a:rPr>
              <a:t>.</a:t>
            </a:r>
          </a:p>
          <a:p>
            <a:pPr>
              <a:lnSpc>
                <a:spcPct val="90000"/>
              </a:lnSpc>
            </a:pPr>
            <a:r>
              <a:rPr lang="en-US" sz="2400" dirty="0" err="1">
                <a:solidFill>
                  <a:schemeClr val="tx1"/>
                </a:solidFill>
              </a:rPr>
              <a:t>Misal</a:t>
            </a:r>
            <a:r>
              <a:rPr lang="en-US" sz="2400" dirty="0">
                <a:solidFill>
                  <a:schemeClr val="tx1"/>
                </a:solidFill>
              </a:rPr>
              <a:t> P(</a:t>
            </a:r>
            <a:r>
              <a:rPr lang="en-US" sz="2400" i="1" dirty="0">
                <a:solidFill>
                  <a:schemeClr val="tx1"/>
                </a:solidFill>
              </a:rPr>
              <a:t>n</a:t>
            </a:r>
            <a:r>
              <a:rPr lang="en-US" sz="2400" dirty="0">
                <a:solidFill>
                  <a:schemeClr val="tx1"/>
                </a:solidFill>
              </a:rPr>
              <a:t>) </a:t>
            </a:r>
            <a:r>
              <a:rPr lang="en-US" sz="2400" dirty="0" err="1">
                <a:solidFill>
                  <a:schemeClr val="tx1"/>
                </a:solidFill>
              </a:rPr>
              <a:t>merupakan</a:t>
            </a:r>
            <a:r>
              <a:rPr lang="en-US" sz="2400" dirty="0">
                <a:solidFill>
                  <a:schemeClr val="tx1"/>
                </a:solidFill>
              </a:rPr>
              <a:t> </a:t>
            </a:r>
            <a:r>
              <a:rPr lang="en-US" sz="2400" dirty="0" err="1">
                <a:solidFill>
                  <a:schemeClr val="tx1"/>
                </a:solidFill>
              </a:rPr>
              <a:t>banyaknya</a:t>
            </a:r>
            <a:r>
              <a:rPr lang="en-US" sz="2400" dirty="0">
                <a:solidFill>
                  <a:schemeClr val="tx1"/>
                </a:solidFill>
              </a:rPr>
              <a:t> </a:t>
            </a:r>
            <a:r>
              <a:rPr lang="en-US" sz="2400" dirty="0" err="1">
                <a:solidFill>
                  <a:schemeClr val="tx1"/>
                </a:solidFill>
              </a:rPr>
              <a:t>alternatif</a:t>
            </a:r>
            <a:r>
              <a:rPr lang="en-US" sz="2400" dirty="0">
                <a:solidFill>
                  <a:schemeClr val="tx1"/>
                </a:solidFill>
              </a:rPr>
              <a:t> </a:t>
            </a:r>
            <a:r>
              <a:rPr lang="en-US" sz="2400" i="1" dirty="0" err="1">
                <a:solidFill>
                  <a:schemeClr val="tx1"/>
                </a:solidFill>
              </a:rPr>
              <a:t>parenthesizations</a:t>
            </a:r>
            <a:r>
              <a:rPr lang="en-US" sz="2400" dirty="0">
                <a:solidFill>
                  <a:schemeClr val="tx1"/>
                </a:solidFill>
              </a:rPr>
              <a:t> </a:t>
            </a:r>
            <a:r>
              <a:rPr lang="en-US" sz="2400" dirty="0" err="1">
                <a:solidFill>
                  <a:schemeClr val="tx1"/>
                </a:solidFill>
              </a:rPr>
              <a:t>dari</a:t>
            </a:r>
            <a:r>
              <a:rPr lang="en-US" sz="2400" dirty="0">
                <a:solidFill>
                  <a:schemeClr val="tx1"/>
                </a:solidFill>
              </a:rPr>
              <a:t> </a:t>
            </a:r>
            <a:r>
              <a:rPr lang="en-US" sz="2400" dirty="0" err="1">
                <a:solidFill>
                  <a:schemeClr val="tx1"/>
                </a:solidFill>
              </a:rPr>
              <a:t>suatu</a:t>
            </a:r>
            <a:r>
              <a:rPr lang="en-US" sz="2400" dirty="0">
                <a:solidFill>
                  <a:schemeClr val="tx1"/>
                </a:solidFill>
              </a:rPr>
              <a:t> </a:t>
            </a:r>
            <a:r>
              <a:rPr lang="en-US" sz="2400" i="1" dirty="0">
                <a:solidFill>
                  <a:schemeClr val="tx1"/>
                </a:solidFill>
              </a:rPr>
              <a:t>sequence</a:t>
            </a:r>
            <a:r>
              <a:rPr lang="en-US" sz="2400" dirty="0">
                <a:solidFill>
                  <a:schemeClr val="tx1"/>
                </a:solidFill>
              </a:rPr>
              <a:t> </a:t>
            </a:r>
            <a:r>
              <a:rPr lang="en-US" sz="2400" i="1" dirty="0">
                <a:solidFill>
                  <a:schemeClr val="tx1"/>
                </a:solidFill>
              </a:rPr>
              <a:t>n</a:t>
            </a:r>
            <a:r>
              <a:rPr lang="en-US" sz="2400" dirty="0">
                <a:solidFill>
                  <a:schemeClr val="tx1"/>
                </a:solidFill>
              </a:rPr>
              <a:t> </a:t>
            </a:r>
            <a:r>
              <a:rPr lang="en-US" sz="2400" dirty="0" err="1">
                <a:solidFill>
                  <a:schemeClr val="tx1"/>
                </a:solidFill>
              </a:rPr>
              <a:t>matrik</a:t>
            </a:r>
            <a:r>
              <a:rPr lang="en-US" sz="2400" dirty="0">
                <a:solidFill>
                  <a:schemeClr val="tx1"/>
                </a:solidFill>
              </a:rPr>
              <a:t> :</a:t>
            </a:r>
          </a:p>
          <a:p>
            <a:pPr lvl="1">
              <a:lnSpc>
                <a:spcPct val="90000"/>
              </a:lnSpc>
            </a:pPr>
            <a:r>
              <a:rPr lang="en-US" sz="2400" dirty="0">
                <a:solidFill>
                  <a:schemeClr val="tx1"/>
                </a:solidFill>
              </a:rPr>
              <a:t>P(</a:t>
            </a:r>
            <a:r>
              <a:rPr lang="en-US" sz="2400" i="1" dirty="0">
                <a:solidFill>
                  <a:schemeClr val="tx1"/>
                </a:solidFill>
              </a:rPr>
              <a:t>n</a:t>
            </a:r>
            <a:r>
              <a:rPr lang="en-US" sz="2400" dirty="0">
                <a:solidFill>
                  <a:schemeClr val="tx1"/>
                </a:solidFill>
              </a:rPr>
              <a:t>) = 1                 if </a:t>
            </a:r>
            <a:r>
              <a:rPr lang="en-US" sz="2400" i="1" dirty="0">
                <a:solidFill>
                  <a:schemeClr val="tx1"/>
                </a:solidFill>
              </a:rPr>
              <a:t>n</a:t>
            </a:r>
            <a:r>
              <a:rPr lang="en-US" sz="2400" dirty="0">
                <a:solidFill>
                  <a:schemeClr val="tx1"/>
                </a:solidFill>
              </a:rPr>
              <a:t>=1</a:t>
            </a:r>
          </a:p>
          <a:p>
            <a:pPr lvl="1">
              <a:lnSpc>
                <a:spcPct val="90000"/>
              </a:lnSpc>
              <a:buNone/>
            </a:pPr>
            <a:r>
              <a:rPr lang="en-US" sz="2400" dirty="0">
                <a:solidFill>
                  <a:schemeClr val="tx1"/>
                </a:solidFill>
                <a:sym typeface="Symbol" pitchFamily="18" charset="2"/>
              </a:rPr>
              <a:t>   </a:t>
            </a:r>
            <a:r>
              <a:rPr lang="en-US" sz="2400" i="1" baseline="-25000" dirty="0">
                <a:solidFill>
                  <a:schemeClr val="tx1"/>
                </a:solidFill>
                <a:sym typeface="Symbol" pitchFamily="18" charset="2"/>
              </a:rPr>
              <a:t>k</a:t>
            </a:r>
            <a:r>
              <a:rPr lang="en-US" sz="2400" baseline="-25000" dirty="0">
                <a:solidFill>
                  <a:schemeClr val="tx1"/>
                </a:solidFill>
                <a:sym typeface="Symbol" pitchFamily="18" charset="2"/>
              </a:rPr>
              <a:t>=1</a:t>
            </a:r>
            <a:r>
              <a:rPr lang="en-US" sz="2400" i="1" baseline="30000" dirty="0">
                <a:solidFill>
                  <a:schemeClr val="tx1"/>
                </a:solidFill>
                <a:sym typeface="Symbol" pitchFamily="18" charset="2"/>
              </a:rPr>
              <a:t>n</a:t>
            </a:r>
            <a:r>
              <a:rPr lang="en-US" sz="2400" baseline="30000" dirty="0">
                <a:solidFill>
                  <a:schemeClr val="tx1"/>
                </a:solidFill>
                <a:sym typeface="Symbol" pitchFamily="18" charset="2"/>
              </a:rPr>
              <a:t>-1</a:t>
            </a:r>
            <a:r>
              <a:rPr lang="en-US" sz="2400" dirty="0">
                <a:solidFill>
                  <a:schemeClr val="tx1"/>
                </a:solidFill>
                <a:sym typeface="Symbol" pitchFamily="18" charset="2"/>
              </a:rPr>
              <a:t> P(</a:t>
            </a:r>
            <a:r>
              <a:rPr lang="en-US" sz="2400" i="1" dirty="0">
                <a:solidFill>
                  <a:schemeClr val="tx1"/>
                </a:solidFill>
                <a:sym typeface="Symbol" pitchFamily="18" charset="2"/>
              </a:rPr>
              <a:t>k</a:t>
            </a:r>
            <a:r>
              <a:rPr lang="en-US" sz="2400" dirty="0">
                <a:solidFill>
                  <a:schemeClr val="tx1"/>
                </a:solidFill>
                <a:sym typeface="Symbol" pitchFamily="18" charset="2"/>
              </a:rPr>
              <a:t>)P(</a:t>
            </a:r>
            <a:r>
              <a:rPr lang="en-US" sz="2400" i="1" dirty="0">
                <a:solidFill>
                  <a:schemeClr val="tx1"/>
                </a:solidFill>
                <a:sym typeface="Symbol" pitchFamily="18" charset="2"/>
              </a:rPr>
              <a:t>n</a:t>
            </a:r>
            <a:r>
              <a:rPr lang="en-US" sz="2400" dirty="0">
                <a:solidFill>
                  <a:schemeClr val="tx1"/>
                </a:solidFill>
                <a:sym typeface="Symbol" pitchFamily="18" charset="2"/>
              </a:rPr>
              <a:t>-</a:t>
            </a:r>
            <a:r>
              <a:rPr lang="en-US" sz="2400" i="1" dirty="0">
                <a:solidFill>
                  <a:schemeClr val="tx1"/>
                </a:solidFill>
                <a:sym typeface="Symbol" pitchFamily="18" charset="2"/>
              </a:rPr>
              <a:t>k</a:t>
            </a:r>
            <a:r>
              <a:rPr lang="en-US" sz="2400" dirty="0">
                <a:solidFill>
                  <a:schemeClr val="tx1"/>
                </a:solidFill>
                <a:sym typeface="Symbol" pitchFamily="18" charset="2"/>
              </a:rPr>
              <a:t>)   if </a:t>
            </a:r>
            <a:r>
              <a:rPr lang="en-US" sz="2400" i="1" dirty="0">
                <a:solidFill>
                  <a:schemeClr val="tx1"/>
                </a:solidFill>
                <a:sym typeface="Symbol" pitchFamily="18" charset="2"/>
              </a:rPr>
              <a:t>n</a:t>
            </a:r>
            <a:r>
              <a:rPr lang="en-US" sz="2400" dirty="0">
                <a:solidFill>
                  <a:schemeClr val="tx1"/>
                </a:solidFill>
                <a:sym typeface="Symbol" pitchFamily="18" charset="2"/>
              </a:rPr>
              <a:t>2</a:t>
            </a:r>
            <a:endParaRPr lang="en-US" sz="2400" dirty="0">
              <a:solidFill>
                <a:schemeClr val="tx1"/>
              </a:solidFill>
            </a:endParaRPr>
          </a:p>
          <a:p>
            <a:pPr>
              <a:lnSpc>
                <a:spcPct val="90000"/>
              </a:lnSpc>
            </a:pPr>
            <a:r>
              <a:rPr lang="en-US" sz="2400" dirty="0" err="1">
                <a:solidFill>
                  <a:schemeClr val="tx1"/>
                </a:solidFill>
              </a:rPr>
              <a:t>Waktu</a:t>
            </a:r>
            <a:r>
              <a:rPr lang="en-US" sz="2400" dirty="0">
                <a:solidFill>
                  <a:schemeClr val="tx1"/>
                </a:solidFill>
              </a:rPr>
              <a:t> </a:t>
            </a:r>
            <a:r>
              <a:rPr lang="en-US" sz="2400" dirty="0" err="1">
                <a:solidFill>
                  <a:schemeClr val="tx1"/>
                </a:solidFill>
              </a:rPr>
              <a:t>kompleksitas</a:t>
            </a:r>
            <a:r>
              <a:rPr lang="en-US" sz="2400" dirty="0">
                <a:solidFill>
                  <a:schemeClr val="tx1"/>
                </a:solidFill>
              </a:rPr>
              <a:t> </a:t>
            </a:r>
            <a:r>
              <a:rPr lang="en-US" sz="2400" dirty="0" err="1">
                <a:solidFill>
                  <a:schemeClr val="tx1"/>
                </a:solidFill>
              </a:rPr>
              <a:t>solusi</a:t>
            </a:r>
            <a:r>
              <a:rPr lang="en-US" sz="2400" dirty="0">
                <a:solidFill>
                  <a:schemeClr val="tx1"/>
                </a:solidFill>
              </a:rPr>
              <a:t> </a:t>
            </a:r>
            <a:r>
              <a:rPr lang="en-US" sz="2400" dirty="0" err="1">
                <a:solidFill>
                  <a:schemeClr val="tx1"/>
                </a:solidFill>
              </a:rPr>
              <a:t>rekursifnya</a:t>
            </a:r>
            <a:r>
              <a:rPr lang="en-US" sz="2400" dirty="0">
                <a:solidFill>
                  <a:schemeClr val="tx1"/>
                </a:solidFill>
              </a:rPr>
              <a:t> </a:t>
            </a:r>
            <a:r>
              <a:rPr lang="en-US" sz="2400" dirty="0">
                <a:solidFill>
                  <a:schemeClr val="tx1"/>
                </a:solidFill>
                <a:sym typeface="Symbol" pitchFamily="18" charset="2"/>
              </a:rPr>
              <a:t>(2</a:t>
            </a:r>
            <a:r>
              <a:rPr lang="en-US" sz="2400" i="1" baseline="30000" dirty="0">
                <a:solidFill>
                  <a:schemeClr val="tx1"/>
                </a:solidFill>
                <a:sym typeface="Symbol" pitchFamily="18" charset="2"/>
              </a:rPr>
              <a:t>n</a:t>
            </a:r>
            <a:r>
              <a:rPr lang="en-US" sz="2400" dirty="0">
                <a:solidFill>
                  <a:schemeClr val="tx1"/>
                </a:solidFill>
                <a:sym typeface="Symbol" pitchFamily="18" charset="2"/>
              </a:rPr>
              <a:t>).</a:t>
            </a:r>
          </a:p>
          <a:p>
            <a:pPr>
              <a:lnSpc>
                <a:spcPct val="90000"/>
              </a:lnSpc>
            </a:pPr>
            <a:r>
              <a:rPr lang="en-US" sz="2400" dirty="0" err="1">
                <a:solidFill>
                  <a:schemeClr val="tx1"/>
                </a:solidFill>
              </a:rPr>
              <a:t>Jadi</a:t>
            </a:r>
            <a:r>
              <a:rPr lang="en-US" sz="2400" dirty="0">
                <a:solidFill>
                  <a:schemeClr val="tx1"/>
                </a:solidFill>
              </a:rPr>
              <a:t>, brute-force </a:t>
            </a:r>
            <a:r>
              <a:rPr lang="en-US" sz="2400" dirty="0" err="1">
                <a:solidFill>
                  <a:schemeClr val="tx1"/>
                </a:solidFill>
              </a:rPr>
              <a:t>tidak</a:t>
            </a:r>
            <a:r>
              <a:rPr lang="en-US" sz="2400" dirty="0">
                <a:solidFill>
                  <a:schemeClr val="tx1"/>
                </a:solidFill>
              </a:rPr>
              <a:t> </a:t>
            </a:r>
            <a:r>
              <a:rPr lang="en-US" sz="2400" dirty="0" err="1">
                <a:solidFill>
                  <a:schemeClr val="tx1"/>
                </a:solidFill>
              </a:rPr>
              <a:t>akan</a:t>
            </a:r>
            <a:r>
              <a:rPr lang="en-US" sz="2400" dirty="0">
                <a:solidFill>
                  <a:schemeClr val="tx1"/>
                </a:solidFill>
              </a:rPr>
              <a:t> </a:t>
            </a:r>
            <a:r>
              <a:rPr lang="en-US" sz="2400" dirty="0" err="1">
                <a:solidFill>
                  <a:schemeClr val="tx1"/>
                </a:solidFill>
              </a:rPr>
              <a:t>dapat</a:t>
            </a:r>
            <a:r>
              <a:rPr lang="en-US" sz="2400" dirty="0">
                <a:solidFill>
                  <a:schemeClr val="tx1"/>
                </a:solidFill>
              </a:rPr>
              <a:t> </a:t>
            </a:r>
            <a:r>
              <a:rPr lang="en-US" sz="2400" dirty="0" err="1">
                <a:solidFill>
                  <a:schemeClr val="tx1"/>
                </a:solidFill>
              </a:rPr>
              <a:t>bekerja</a:t>
            </a:r>
            <a:r>
              <a:rPr lang="en-US" sz="2400" dirty="0">
                <a:solidFill>
                  <a:schemeClr val="tx1"/>
                </a:solidFill>
              </a:rPr>
              <a:t> </a:t>
            </a:r>
            <a:r>
              <a:rPr lang="en-US" sz="2400" dirty="0" err="1">
                <a:solidFill>
                  <a:schemeClr val="tx1"/>
                </a:solidFill>
              </a:rPr>
              <a:t>pada</a:t>
            </a:r>
            <a:r>
              <a:rPr lang="en-US" sz="2400" dirty="0">
                <a:solidFill>
                  <a:schemeClr val="tx1"/>
                </a:solidFill>
              </a:rPr>
              <a:t> </a:t>
            </a:r>
            <a:r>
              <a:rPr lang="en-US" sz="2400" dirty="0" err="1">
                <a:solidFill>
                  <a:schemeClr val="tx1"/>
                </a:solidFill>
              </a:rPr>
              <a:t>kasus</a:t>
            </a:r>
            <a:r>
              <a:rPr lang="en-US" sz="2400" dirty="0">
                <a:solidFill>
                  <a:schemeClr val="tx1"/>
                </a:solidFill>
              </a:rPr>
              <a:t> </a:t>
            </a:r>
            <a:r>
              <a:rPr lang="en-US" sz="2400" dirty="0" err="1">
                <a:solidFill>
                  <a:schemeClr val="tx1"/>
                </a:solidFill>
              </a:rPr>
              <a:t>tersebut</a:t>
            </a:r>
            <a:r>
              <a:rPr lang="en-US" sz="2400" dirty="0">
                <a:solidFill>
                  <a:schemeClr val="tx1"/>
                </a:solidFill>
              </a:rPr>
              <a:t>.</a:t>
            </a:r>
          </a:p>
        </p:txBody>
      </p:sp>
      <p:sp>
        <p:nvSpPr>
          <p:cNvPr id="6" name="Slide Number Placeholder 5"/>
          <p:cNvSpPr>
            <a:spLocks noGrp="1"/>
          </p:cNvSpPr>
          <p:nvPr>
            <p:ph type="sldNum" sz="quarter" idx="12"/>
          </p:nvPr>
        </p:nvSpPr>
        <p:spPr/>
        <p:txBody>
          <a:bodyPr/>
          <a:lstStyle/>
          <a:p>
            <a:fld id="{719CFE74-B3BD-4FF1-8813-48248049985D}" type="slidenum">
              <a:rPr lang="en-SG" smtClean="0"/>
              <a:pPr/>
              <a:t>8</a:t>
            </a:fld>
            <a:endParaRPr lang="en-SG"/>
          </a:p>
        </p:txBody>
      </p:sp>
    </p:spTree>
    <p:extLst>
      <p:ext uri="{BB962C8B-B14F-4D97-AF65-F5344CB8AC3E}">
        <p14:creationId xmlns:p14="http://schemas.microsoft.com/office/powerpoint/2010/main" val="346982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559678"/>
            <a:ext cx="3280420" cy="4952492"/>
          </a:xfrm>
        </p:spPr>
        <p:txBody>
          <a:bodyPr/>
          <a:lstStyle/>
          <a:p>
            <a:r>
              <a:rPr lang="en-US" sz="2800" dirty="0" err="1"/>
              <a:t>Langkah-langkah</a:t>
            </a:r>
            <a:r>
              <a:rPr lang="en-US" sz="2800" dirty="0"/>
              <a:t> MCP - DP</a:t>
            </a:r>
            <a:endParaRPr lang="en-US" sz="2800" b="1" dirty="0"/>
          </a:p>
        </p:txBody>
      </p:sp>
      <p:sp>
        <p:nvSpPr>
          <p:cNvPr id="25603" name="Rectangle 3"/>
          <p:cNvSpPr>
            <a:spLocks noGrp="1" noChangeArrowheads="1"/>
          </p:cNvSpPr>
          <p:nvPr>
            <p:ph idx="1"/>
          </p:nvPr>
        </p:nvSpPr>
        <p:spPr>
          <a:xfrm>
            <a:off x="533400" y="1988840"/>
            <a:ext cx="8324880" cy="4411960"/>
          </a:xfrm>
        </p:spPr>
        <p:txBody>
          <a:bodyPr>
            <a:noAutofit/>
          </a:bodyPr>
          <a:lstStyle/>
          <a:p>
            <a:r>
              <a:rPr lang="en-US" dirty="0">
                <a:solidFill>
                  <a:schemeClr val="tx1"/>
                </a:solidFill>
              </a:rPr>
              <a:t>Step 1: structure </a:t>
            </a:r>
            <a:r>
              <a:rPr lang="en-US" dirty="0" err="1">
                <a:solidFill>
                  <a:schemeClr val="tx1"/>
                </a:solidFill>
              </a:rPr>
              <a:t>dari</a:t>
            </a:r>
            <a:r>
              <a:rPr lang="en-US" dirty="0">
                <a:solidFill>
                  <a:schemeClr val="tx1"/>
                </a:solidFill>
              </a:rPr>
              <a:t> </a:t>
            </a:r>
            <a:r>
              <a:rPr lang="en-US" dirty="0" err="1">
                <a:solidFill>
                  <a:schemeClr val="tx1"/>
                </a:solidFill>
              </a:rPr>
              <a:t>suatu</a:t>
            </a:r>
            <a:r>
              <a:rPr lang="en-US" dirty="0">
                <a:solidFill>
                  <a:schemeClr val="tx1"/>
                </a:solidFill>
              </a:rPr>
              <a:t> </a:t>
            </a:r>
            <a:r>
              <a:rPr lang="en-US" i="1" dirty="0" err="1">
                <a:solidFill>
                  <a:schemeClr val="tx1"/>
                </a:solidFill>
              </a:rPr>
              <a:t>parenthesization</a:t>
            </a:r>
            <a:r>
              <a:rPr lang="en-US" dirty="0">
                <a:solidFill>
                  <a:schemeClr val="tx1"/>
                </a:solidFill>
              </a:rPr>
              <a:t> yang optimal</a:t>
            </a:r>
          </a:p>
          <a:p>
            <a:pPr lvl="1"/>
            <a:r>
              <a:rPr lang="en-US" sz="2000" dirty="0" err="1">
                <a:solidFill>
                  <a:schemeClr val="tx1"/>
                </a:solidFill>
              </a:rPr>
              <a:t>Misal</a:t>
            </a:r>
            <a:r>
              <a:rPr lang="en-US" sz="2000" dirty="0">
                <a:solidFill>
                  <a:schemeClr val="tx1"/>
                </a:solidFill>
              </a:rPr>
              <a:t> </a:t>
            </a:r>
            <a:r>
              <a:rPr lang="en-US" sz="2000" dirty="0" err="1">
                <a:solidFill>
                  <a:schemeClr val="tx1"/>
                </a:solidFill>
              </a:rPr>
              <a:t>A</a:t>
            </a:r>
            <a:r>
              <a:rPr lang="en-US" sz="2000" i="1" baseline="-25000" dirty="0" err="1">
                <a:solidFill>
                  <a:schemeClr val="tx1"/>
                </a:solidFill>
              </a:rPr>
              <a:t>i</a:t>
            </a:r>
            <a:r>
              <a:rPr lang="en-US" sz="2000" baseline="-25000" dirty="0" err="1">
                <a:solidFill>
                  <a:schemeClr val="tx1"/>
                </a:solidFill>
              </a:rPr>
              <a:t>..</a:t>
            </a:r>
            <a:r>
              <a:rPr lang="en-US" sz="2000" i="1" baseline="-25000" dirty="0" err="1">
                <a:solidFill>
                  <a:schemeClr val="tx1"/>
                </a:solidFill>
              </a:rPr>
              <a:t>j</a:t>
            </a:r>
            <a:r>
              <a:rPr lang="en-US" sz="2000" dirty="0">
                <a:solidFill>
                  <a:schemeClr val="tx1"/>
                </a:solidFill>
              </a:rPr>
              <a:t> (</a:t>
            </a:r>
            <a:r>
              <a:rPr lang="en-US" sz="2000" i="1" dirty="0" err="1">
                <a:solidFill>
                  <a:schemeClr val="tx1"/>
                </a:solidFill>
              </a:rPr>
              <a:t>i</a:t>
            </a:r>
            <a:r>
              <a:rPr lang="en-US" sz="2000" dirty="0" err="1">
                <a:solidFill>
                  <a:schemeClr val="tx1"/>
                </a:solidFill>
                <a:sym typeface="Symbol" pitchFamily="18" charset="2"/>
              </a:rPr>
              <a:t></a:t>
            </a:r>
            <a:r>
              <a:rPr lang="en-US" sz="2000" i="1" dirty="0" err="1">
                <a:solidFill>
                  <a:schemeClr val="tx1"/>
                </a:solidFill>
                <a:sym typeface="Symbol" pitchFamily="18" charset="2"/>
              </a:rPr>
              <a:t>j</a:t>
            </a:r>
            <a:r>
              <a:rPr lang="en-US" sz="2000" dirty="0">
                <a:solidFill>
                  <a:schemeClr val="tx1"/>
                </a:solidFill>
                <a:sym typeface="Symbol" pitchFamily="18" charset="2"/>
              </a:rPr>
              <a:t>) </a:t>
            </a:r>
            <a:r>
              <a:rPr lang="en-US" sz="2000" dirty="0" err="1">
                <a:solidFill>
                  <a:schemeClr val="tx1"/>
                </a:solidFill>
                <a:sym typeface="Symbol" pitchFamily="18" charset="2"/>
              </a:rPr>
              <a:t>merupakan</a:t>
            </a:r>
            <a:r>
              <a:rPr lang="en-US" sz="2000" dirty="0">
                <a:solidFill>
                  <a:schemeClr val="tx1"/>
                </a:solidFill>
                <a:sym typeface="Symbol" pitchFamily="18" charset="2"/>
              </a:rPr>
              <a:t> </a:t>
            </a:r>
            <a:r>
              <a:rPr lang="en-US" sz="2000" dirty="0" err="1">
                <a:solidFill>
                  <a:schemeClr val="tx1"/>
                </a:solidFill>
                <a:sym typeface="Symbol" pitchFamily="18" charset="2"/>
              </a:rPr>
              <a:t>matrik</a:t>
            </a:r>
            <a:r>
              <a:rPr lang="en-US" sz="2000" dirty="0">
                <a:solidFill>
                  <a:schemeClr val="tx1"/>
                </a:solidFill>
                <a:sym typeface="Symbol" pitchFamily="18" charset="2"/>
              </a:rPr>
              <a:t> </a:t>
            </a:r>
            <a:r>
              <a:rPr lang="en-US" sz="2000" dirty="0" err="1">
                <a:solidFill>
                  <a:schemeClr val="tx1"/>
                </a:solidFill>
                <a:sym typeface="Symbol" pitchFamily="18" charset="2"/>
              </a:rPr>
              <a:t>hasil</a:t>
            </a:r>
            <a:r>
              <a:rPr lang="en-US" sz="2000" dirty="0">
                <a:solidFill>
                  <a:schemeClr val="tx1"/>
                </a:solidFill>
                <a:sym typeface="Symbol" pitchFamily="18" charset="2"/>
              </a:rPr>
              <a:t> </a:t>
            </a:r>
            <a:r>
              <a:rPr lang="en-US" sz="2000" dirty="0" err="1">
                <a:solidFill>
                  <a:schemeClr val="tx1"/>
                </a:solidFill>
                <a:sym typeface="Symbol" pitchFamily="18" charset="2"/>
              </a:rPr>
              <a:t>dari</a:t>
            </a:r>
            <a:r>
              <a:rPr lang="en-US" sz="2000" dirty="0">
                <a:solidFill>
                  <a:schemeClr val="tx1"/>
                </a:solidFill>
                <a:sym typeface="Symbol" pitchFamily="18" charset="2"/>
              </a:rPr>
              <a:t> A</a:t>
            </a:r>
            <a:r>
              <a:rPr lang="en-US" sz="2000" i="1" baseline="-25000" dirty="0">
                <a:solidFill>
                  <a:schemeClr val="tx1"/>
                </a:solidFill>
                <a:sym typeface="Symbol" pitchFamily="18" charset="2"/>
              </a:rPr>
              <a:t>i</a:t>
            </a:r>
            <a:r>
              <a:rPr lang="en-US" sz="2000" dirty="0">
                <a:solidFill>
                  <a:schemeClr val="tx1"/>
                </a:solidFill>
                <a:sym typeface="Symbol" pitchFamily="18" charset="2"/>
              </a:rPr>
              <a:t>A</a:t>
            </a:r>
            <a:r>
              <a:rPr lang="en-US" sz="2000" i="1" baseline="-25000" dirty="0">
                <a:solidFill>
                  <a:schemeClr val="tx1"/>
                </a:solidFill>
                <a:sym typeface="Symbol" pitchFamily="18" charset="2"/>
              </a:rPr>
              <a:t>i</a:t>
            </a:r>
            <a:r>
              <a:rPr lang="en-US" sz="2000" baseline="-25000" dirty="0">
                <a:solidFill>
                  <a:schemeClr val="tx1"/>
                </a:solidFill>
                <a:sym typeface="Symbol" pitchFamily="18" charset="2"/>
              </a:rPr>
              <a:t>+1</a:t>
            </a:r>
            <a:r>
              <a:rPr lang="en-US" sz="2000" dirty="0">
                <a:solidFill>
                  <a:schemeClr val="tx1"/>
                </a:solidFill>
                <a:sym typeface="Symbol" pitchFamily="18" charset="2"/>
              </a:rPr>
              <a:t>…</a:t>
            </a:r>
            <a:r>
              <a:rPr lang="en-US" sz="2000" dirty="0" err="1">
                <a:solidFill>
                  <a:schemeClr val="tx1"/>
                </a:solidFill>
                <a:sym typeface="Symbol" pitchFamily="18" charset="2"/>
              </a:rPr>
              <a:t>A</a:t>
            </a:r>
            <a:r>
              <a:rPr lang="en-US" sz="2000" i="1" baseline="-25000" dirty="0" err="1">
                <a:solidFill>
                  <a:schemeClr val="tx1"/>
                </a:solidFill>
                <a:sym typeface="Symbol" pitchFamily="18" charset="2"/>
              </a:rPr>
              <a:t>j</a:t>
            </a:r>
            <a:r>
              <a:rPr lang="en-US" sz="2000" i="1" baseline="-25000" dirty="0">
                <a:solidFill>
                  <a:schemeClr val="tx1"/>
                </a:solidFill>
                <a:sym typeface="Symbol" pitchFamily="18" charset="2"/>
              </a:rPr>
              <a:t> </a:t>
            </a:r>
            <a:endParaRPr lang="en-US" sz="2000" dirty="0">
              <a:solidFill>
                <a:schemeClr val="tx1"/>
              </a:solidFill>
              <a:sym typeface="Symbol" pitchFamily="18" charset="2"/>
            </a:endParaRPr>
          </a:p>
          <a:p>
            <a:pPr lvl="1"/>
            <a:r>
              <a:rPr lang="en-US" sz="2000" dirty="0" err="1">
                <a:solidFill>
                  <a:schemeClr val="tx1"/>
                </a:solidFill>
                <a:sym typeface="Symbol" pitchFamily="18" charset="2"/>
              </a:rPr>
              <a:t>Apapun</a:t>
            </a:r>
            <a:r>
              <a:rPr lang="en-US" sz="2000" dirty="0">
                <a:solidFill>
                  <a:schemeClr val="tx1"/>
                </a:solidFill>
                <a:sym typeface="Symbol" pitchFamily="18" charset="2"/>
              </a:rPr>
              <a:t> </a:t>
            </a:r>
            <a:r>
              <a:rPr lang="en-US" sz="2000" i="1" dirty="0" err="1">
                <a:solidFill>
                  <a:schemeClr val="tx1"/>
                </a:solidFill>
                <a:sym typeface="Symbol" pitchFamily="18" charset="2"/>
              </a:rPr>
              <a:t>parenthesization</a:t>
            </a:r>
            <a:r>
              <a:rPr lang="en-US" sz="2000" dirty="0">
                <a:solidFill>
                  <a:schemeClr val="tx1"/>
                </a:solidFill>
                <a:sym typeface="Symbol" pitchFamily="18" charset="2"/>
              </a:rPr>
              <a:t> </a:t>
            </a:r>
            <a:r>
              <a:rPr lang="en-US" sz="2000" dirty="0" err="1">
                <a:solidFill>
                  <a:schemeClr val="tx1"/>
                </a:solidFill>
                <a:sym typeface="Symbol" pitchFamily="18" charset="2"/>
              </a:rPr>
              <a:t>dari</a:t>
            </a:r>
            <a:r>
              <a:rPr lang="en-US" sz="2000" dirty="0">
                <a:solidFill>
                  <a:schemeClr val="tx1"/>
                </a:solidFill>
                <a:sym typeface="Symbol" pitchFamily="18" charset="2"/>
              </a:rPr>
              <a:t> A</a:t>
            </a:r>
            <a:r>
              <a:rPr lang="en-US" sz="2000" i="1" baseline="-25000" dirty="0">
                <a:solidFill>
                  <a:schemeClr val="tx1"/>
                </a:solidFill>
                <a:sym typeface="Symbol" pitchFamily="18" charset="2"/>
              </a:rPr>
              <a:t>i</a:t>
            </a:r>
            <a:r>
              <a:rPr lang="en-US" sz="2000" dirty="0">
                <a:solidFill>
                  <a:schemeClr val="tx1"/>
                </a:solidFill>
                <a:sym typeface="Symbol" pitchFamily="18" charset="2"/>
              </a:rPr>
              <a:t>A</a:t>
            </a:r>
            <a:r>
              <a:rPr lang="en-US" sz="2000" i="1" baseline="-25000" dirty="0">
                <a:solidFill>
                  <a:schemeClr val="tx1"/>
                </a:solidFill>
                <a:sym typeface="Symbol" pitchFamily="18" charset="2"/>
              </a:rPr>
              <a:t>i</a:t>
            </a:r>
            <a:r>
              <a:rPr lang="en-US" sz="2000" baseline="-25000" dirty="0">
                <a:solidFill>
                  <a:schemeClr val="tx1"/>
                </a:solidFill>
                <a:sym typeface="Symbol" pitchFamily="18" charset="2"/>
              </a:rPr>
              <a:t>+1</a:t>
            </a:r>
            <a:r>
              <a:rPr lang="en-US" sz="2000" dirty="0">
                <a:solidFill>
                  <a:schemeClr val="tx1"/>
                </a:solidFill>
                <a:sym typeface="Symbol" pitchFamily="18" charset="2"/>
              </a:rPr>
              <a:t>…</a:t>
            </a:r>
            <a:r>
              <a:rPr lang="en-US" sz="2000" dirty="0" err="1">
                <a:solidFill>
                  <a:schemeClr val="tx1"/>
                </a:solidFill>
                <a:sym typeface="Symbol" pitchFamily="18" charset="2"/>
              </a:rPr>
              <a:t>A</a:t>
            </a:r>
            <a:r>
              <a:rPr lang="en-US" sz="2000" i="1" baseline="-25000" dirty="0" err="1">
                <a:solidFill>
                  <a:schemeClr val="tx1"/>
                </a:solidFill>
                <a:sym typeface="Symbol" pitchFamily="18" charset="2"/>
              </a:rPr>
              <a:t>j</a:t>
            </a:r>
            <a:r>
              <a:rPr lang="en-US" sz="2000" i="1" baseline="-25000" dirty="0">
                <a:solidFill>
                  <a:schemeClr val="tx1"/>
                </a:solidFill>
                <a:sym typeface="Symbol" pitchFamily="18" charset="2"/>
              </a:rPr>
              <a:t> </a:t>
            </a:r>
            <a:r>
              <a:rPr lang="en-US" sz="2000" dirty="0" err="1">
                <a:solidFill>
                  <a:schemeClr val="tx1"/>
                </a:solidFill>
                <a:sym typeface="Symbol" pitchFamily="18" charset="2"/>
              </a:rPr>
              <a:t>harus</a:t>
            </a:r>
            <a:r>
              <a:rPr lang="en-US" sz="2000" dirty="0">
                <a:solidFill>
                  <a:schemeClr val="tx1"/>
                </a:solidFill>
                <a:sym typeface="Symbol" pitchFamily="18" charset="2"/>
              </a:rPr>
              <a:t> men-</a:t>
            </a:r>
            <a:r>
              <a:rPr lang="en-US" sz="2000" i="1" dirty="0">
                <a:solidFill>
                  <a:schemeClr val="tx1"/>
                </a:solidFill>
                <a:sym typeface="Symbol" pitchFamily="18" charset="2"/>
              </a:rPr>
              <a:t>split</a:t>
            </a:r>
            <a:r>
              <a:rPr lang="en-US" sz="2000" dirty="0">
                <a:solidFill>
                  <a:schemeClr val="tx1"/>
                </a:solidFill>
                <a:sym typeface="Symbol" pitchFamily="18" charset="2"/>
              </a:rPr>
              <a:t> </a:t>
            </a:r>
            <a:r>
              <a:rPr lang="en-US" sz="2000" dirty="0" err="1">
                <a:solidFill>
                  <a:schemeClr val="tx1"/>
                </a:solidFill>
                <a:sym typeface="Symbol" pitchFamily="18" charset="2"/>
              </a:rPr>
              <a:t>perkalian</a:t>
            </a:r>
            <a:r>
              <a:rPr lang="en-US" sz="2000" dirty="0">
                <a:solidFill>
                  <a:schemeClr val="tx1"/>
                </a:solidFill>
                <a:sym typeface="Symbol" pitchFamily="18" charset="2"/>
              </a:rPr>
              <a:t> </a:t>
            </a:r>
            <a:r>
              <a:rPr lang="en-US" sz="2000" dirty="0" err="1">
                <a:solidFill>
                  <a:schemeClr val="tx1"/>
                </a:solidFill>
                <a:sym typeface="Symbol" pitchFamily="18" charset="2"/>
              </a:rPr>
              <a:t>diantara</a:t>
            </a:r>
            <a:r>
              <a:rPr lang="en-US" sz="2000" dirty="0">
                <a:solidFill>
                  <a:schemeClr val="tx1"/>
                </a:solidFill>
                <a:sym typeface="Symbol" pitchFamily="18" charset="2"/>
              </a:rPr>
              <a:t> </a:t>
            </a:r>
            <a:r>
              <a:rPr lang="en-US" sz="2000" dirty="0" err="1">
                <a:solidFill>
                  <a:schemeClr val="tx1"/>
                </a:solidFill>
                <a:sym typeface="Symbol" pitchFamily="18" charset="2"/>
              </a:rPr>
              <a:t>A</a:t>
            </a:r>
            <a:r>
              <a:rPr lang="en-US" sz="2000" i="1" baseline="-25000" dirty="0" err="1">
                <a:solidFill>
                  <a:schemeClr val="tx1"/>
                </a:solidFill>
                <a:sym typeface="Symbol" pitchFamily="18" charset="2"/>
              </a:rPr>
              <a:t>k</a:t>
            </a:r>
            <a:r>
              <a:rPr lang="en-US" sz="2000" dirty="0">
                <a:solidFill>
                  <a:schemeClr val="tx1"/>
                </a:solidFill>
                <a:sym typeface="Symbol" pitchFamily="18" charset="2"/>
              </a:rPr>
              <a:t> </a:t>
            </a:r>
            <a:r>
              <a:rPr lang="en-US" sz="2000" dirty="0" err="1">
                <a:solidFill>
                  <a:schemeClr val="tx1"/>
                </a:solidFill>
                <a:sym typeface="Symbol" pitchFamily="18" charset="2"/>
              </a:rPr>
              <a:t>dan</a:t>
            </a:r>
            <a:r>
              <a:rPr lang="en-US" sz="2000" dirty="0">
                <a:solidFill>
                  <a:schemeClr val="tx1"/>
                </a:solidFill>
                <a:sym typeface="Symbol" pitchFamily="18" charset="2"/>
              </a:rPr>
              <a:t> A</a:t>
            </a:r>
            <a:r>
              <a:rPr lang="en-US" sz="2000" i="1" baseline="-25000" dirty="0">
                <a:solidFill>
                  <a:schemeClr val="tx1"/>
                </a:solidFill>
                <a:sym typeface="Symbol" pitchFamily="18" charset="2"/>
              </a:rPr>
              <a:t>k</a:t>
            </a:r>
            <a:r>
              <a:rPr lang="en-US" sz="2000" baseline="-25000" dirty="0">
                <a:solidFill>
                  <a:schemeClr val="tx1"/>
                </a:solidFill>
                <a:sym typeface="Symbol" pitchFamily="18" charset="2"/>
              </a:rPr>
              <a:t>+1</a:t>
            </a:r>
            <a:r>
              <a:rPr lang="en-US" sz="2000" dirty="0">
                <a:solidFill>
                  <a:schemeClr val="tx1"/>
                </a:solidFill>
                <a:sym typeface="Symbol" pitchFamily="18" charset="2"/>
              </a:rPr>
              <a:t> </a:t>
            </a:r>
            <a:r>
              <a:rPr lang="en-US" sz="2000" dirty="0" err="1">
                <a:solidFill>
                  <a:schemeClr val="tx1"/>
                </a:solidFill>
                <a:sym typeface="Symbol" pitchFamily="18" charset="2"/>
              </a:rPr>
              <a:t>untuk</a:t>
            </a:r>
            <a:r>
              <a:rPr lang="en-US" sz="2000" dirty="0">
                <a:solidFill>
                  <a:schemeClr val="tx1"/>
                </a:solidFill>
                <a:sym typeface="Symbol" pitchFamily="18" charset="2"/>
              </a:rPr>
              <a:t> </a:t>
            </a:r>
            <a:r>
              <a:rPr lang="en-US" sz="2000" dirty="0" err="1">
                <a:solidFill>
                  <a:schemeClr val="tx1"/>
                </a:solidFill>
                <a:sym typeface="Symbol" pitchFamily="18" charset="2"/>
              </a:rPr>
              <a:t>beberapa</a:t>
            </a:r>
            <a:r>
              <a:rPr lang="en-US" sz="2000" dirty="0">
                <a:solidFill>
                  <a:schemeClr val="tx1"/>
                </a:solidFill>
                <a:sym typeface="Symbol" pitchFamily="18" charset="2"/>
              </a:rPr>
              <a:t> </a:t>
            </a:r>
            <a:r>
              <a:rPr lang="en-US" sz="2000" dirty="0" err="1">
                <a:solidFill>
                  <a:schemeClr val="tx1"/>
                </a:solidFill>
                <a:sym typeface="Symbol" pitchFamily="18" charset="2"/>
              </a:rPr>
              <a:t>nilai</a:t>
            </a:r>
            <a:r>
              <a:rPr lang="en-US" sz="2000" dirty="0">
                <a:solidFill>
                  <a:schemeClr val="tx1"/>
                </a:solidFill>
                <a:sym typeface="Symbol" pitchFamily="18" charset="2"/>
              </a:rPr>
              <a:t> </a:t>
            </a:r>
            <a:r>
              <a:rPr lang="en-US" sz="2000" i="1" dirty="0">
                <a:solidFill>
                  <a:schemeClr val="tx1"/>
                </a:solidFill>
                <a:sym typeface="Symbol" pitchFamily="18" charset="2"/>
              </a:rPr>
              <a:t>k</a:t>
            </a:r>
            <a:r>
              <a:rPr lang="en-US" sz="2000" dirty="0">
                <a:solidFill>
                  <a:schemeClr val="tx1"/>
                </a:solidFill>
                <a:sym typeface="Symbol" pitchFamily="18" charset="2"/>
              </a:rPr>
              <a:t>, (</a:t>
            </a:r>
            <a:r>
              <a:rPr lang="en-US" sz="2000" i="1" dirty="0" err="1">
                <a:solidFill>
                  <a:schemeClr val="tx1"/>
                </a:solidFill>
                <a:sym typeface="Symbol" pitchFamily="18" charset="2"/>
              </a:rPr>
              <a:t>ik</a:t>
            </a:r>
            <a:r>
              <a:rPr lang="en-US" sz="2000" dirty="0">
                <a:solidFill>
                  <a:schemeClr val="tx1"/>
                </a:solidFill>
                <a:sym typeface="Symbol" pitchFamily="18" charset="2"/>
              </a:rPr>
              <a:t>&lt;</a:t>
            </a:r>
            <a:r>
              <a:rPr lang="en-US" sz="2000" i="1" dirty="0">
                <a:solidFill>
                  <a:schemeClr val="tx1"/>
                </a:solidFill>
                <a:sym typeface="Symbol" pitchFamily="18" charset="2"/>
              </a:rPr>
              <a:t>j</a:t>
            </a:r>
            <a:r>
              <a:rPr lang="en-US" sz="2000" dirty="0">
                <a:solidFill>
                  <a:schemeClr val="tx1"/>
                </a:solidFill>
                <a:sym typeface="Symbol" pitchFamily="18" charset="2"/>
              </a:rPr>
              <a:t>). Total cost = </a:t>
            </a:r>
            <a:r>
              <a:rPr lang="en-US" sz="2000" b="1" dirty="0">
                <a:solidFill>
                  <a:schemeClr val="tx1"/>
                </a:solidFill>
                <a:sym typeface="Symbol" pitchFamily="18" charset="2"/>
              </a:rPr>
              <a:t># of computing </a:t>
            </a:r>
            <a:r>
              <a:rPr lang="en-US" sz="2000" b="1" dirty="0" err="1">
                <a:solidFill>
                  <a:schemeClr val="tx1"/>
                </a:solidFill>
                <a:sym typeface="Symbol" pitchFamily="18" charset="2"/>
              </a:rPr>
              <a:t>A</a:t>
            </a:r>
            <a:r>
              <a:rPr lang="en-US" sz="2000" b="1" i="1" baseline="-25000" dirty="0" err="1">
                <a:solidFill>
                  <a:schemeClr val="tx1"/>
                </a:solidFill>
                <a:sym typeface="Symbol" pitchFamily="18" charset="2"/>
              </a:rPr>
              <a:t>i..k</a:t>
            </a:r>
            <a:r>
              <a:rPr lang="en-US" sz="2000" dirty="0">
                <a:solidFill>
                  <a:schemeClr val="tx1"/>
                </a:solidFill>
                <a:sym typeface="Symbol" pitchFamily="18" charset="2"/>
              </a:rPr>
              <a:t> + </a:t>
            </a:r>
            <a:r>
              <a:rPr lang="en-US" sz="2000" b="1" dirty="0">
                <a:solidFill>
                  <a:schemeClr val="tx1"/>
                </a:solidFill>
                <a:sym typeface="Symbol" pitchFamily="18" charset="2"/>
              </a:rPr>
              <a:t># of computing A</a:t>
            </a:r>
            <a:r>
              <a:rPr lang="en-US" sz="2000" b="1" i="1" baseline="-25000" dirty="0">
                <a:solidFill>
                  <a:schemeClr val="tx1"/>
                </a:solidFill>
                <a:sym typeface="Symbol" pitchFamily="18" charset="2"/>
              </a:rPr>
              <a:t>k</a:t>
            </a:r>
            <a:r>
              <a:rPr lang="en-US" sz="2000" b="1" baseline="-25000" dirty="0">
                <a:solidFill>
                  <a:schemeClr val="tx1"/>
                </a:solidFill>
                <a:sym typeface="Symbol" pitchFamily="18" charset="2"/>
              </a:rPr>
              <a:t>+1..</a:t>
            </a:r>
            <a:r>
              <a:rPr lang="en-US" sz="2000" b="1" i="1" baseline="-25000" dirty="0">
                <a:solidFill>
                  <a:schemeClr val="tx1"/>
                </a:solidFill>
                <a:sym typeface="Symbol" pitchFamily="18" charset="2"/>
              </a:rPr>
              <a:t>j</a:t>
            </a:r>
            <a:r>
              <a:rPr lang="en-US" sz="2000" dirty="0">
                <a:solidFill>
                  <a:schemeClr val="tx1"/>
                </a:solidFill>
                <a:sym typeface="Symbol" pitchFamily="18" charset="2"/>
              </a:rPr>
              <a:t> + </a:t>
            </a:r>
            <a:r>
              <a:rPr lang="en-US" sz="2000" b="1" dirty="0">
                <a:solidFill>
                  <a:schemeClr val="tx1"/>
                </a:solidFill>
                <a:sym typeface="Symbol" pitchFamily="18" charset="2"/>
              </a:rPr>
              <a:t># </a:t>
            </a:r>
            <a:r>
              <a:rPr lang="en-US" sz="2000" b="1" dirty="0" err="1">
                <a:solidFill>
                  <a:schemeClr val="tx1"/>
                </a:solidFill>
                <a:sym typeface="Symbol" pitchFamily="18" charset="2"/>
              </a:rPr>
              <a:t>A</a:t>
            </a:r>
            <a:r>
              <a:rPr lang="en-US" sz="2000" b="1" i="1" baseline="-25000" dirty="0" err="1">
                <a:solidFill>
                  <a:schemeClr val="tx1"/>
                </a:solidFill>
                <a:sym typeface="Symbol" pitchFamily="18" charset="2"/>
              </a:rPr>
              <a:t>i..k</a:t>
            </a:r>
            <a:r>
              <a:rPr lang="en-US" sz="2000" b="1" i="1" baseline="-25000" dirty="0">
                <a:solidFill>
                  <a:schemeClr val="tx1"/>
                </a:solidFill>
                <a:sym typeface="Symbol" pitchFamily="18" charset="2"/>
              </a:rPr>
              <a:t> </a:t>
            </a:r>
            <a:r>
              <a:rPr lang="en-US" sz="2000" b="1" dirty="0">
                <a:solidFill>
                  <a:schemeClr val="tx1"/>
                </a:solidFill>
                <a:sym typeface="Symbol" pitchFamily="18" charset="2"/>
              </a:rPr>
              <a:t> A</a:t>
            </a:r>
            <a:r>
              <a:rPr lang="en-US" sz="2000" b="1" i="1" baseline="-25000" dirty="0">
                <a:solidFill>
                  <a:schemeClr val="tx1"/>
                </a:solidFill>
                <a:sym typeface="Symbol" pitchFamily="18" charset="2"/>
              </a:rPr>
              <a:t>k</a:t>
            </a:r>
            <a:r>
              <a:rPr lang="en-US" sz="2000" b="1" baseline="-25000" dirty="0">
                <a:solidFill>
                  <a:schemeClr val="tx1"/>
                </a:solidFill>
                <a:sym typeface="Symbol" pitchFamily="18" charset="2"/>
              </a:rPr>
              <a:t>+1..</a:t>
            </a:r>
            <a:r>
              <a:rPr lang="en-US" sz="2000" b="1" i="1" baseline="-25000" dirty="0">
                <a:solidFill>
                  <a:schemeClr val="tx1"/>
                </a:solidFill>
                <a:sym typeface="Symbol" pitchFamily="18" charset="2"/>
              </a:rPr>
              <a:t>j</a:t>
            </a:r>
            <a:r>
              <a:rPr lang="en-US" sz="2000" i="1" baseline="-25000" dirty="0">
                <a:solidFill>
                  <a:schemeClr val="tx1"/>
                </a:solidFill>
                <a:sym typeface="Symbol" pitchFamily="18" charset="2"/>
              </a:rPr>
              <a:t>.</a:t>
            </a:r>
          </a:p>
          <a:p>
            <a:pPr lvl="1"/>
            <a:r>
              <a:rPr lang="en-US" sz="2000" dirty="0" err="1">
                <a:solidFill>
                  <a:schemeClr val="tx1"/>
                </a:solidFill>
                <a:sym typeface="Symbol" pitchFamily="18" charset="2"/>
              </a:rPr>
              <a:t>Jika</a:t>
            </a:r>
            <a:r>
              <a:rPr lang="en-US" sz="2000" dirty="0">
                <a:solidFill>
                  <a:schemeClr val="tx1"/>
                </a:solidFill>
                <a:sym typeface="Symbol" pitchFamily="18" charset="2"/>
              </a:rPr>
              <a:t> </a:t>
            </a:r>
            <a:r>
              <a:rPr lang="en-US" sz="2000" i="1" dirty="0">
                <a:solidFill>
                  <a:schemeClr val="tx1"/>
                </a:solidFill>
                <a:sym typeface="Symbol" pitchFamily="18" charset="2"/>
              </a:rPr>
              <a:t>k</a:t>
            </a:r>
            <a:r>
              <a:rPr lang="en-US" sz="2000" dirty="0">
                <a:solidFill>
                  <a:schemeClr val="tx1"/>
                </a:solidFill>
                <a:sym typeface="Symbol" pitchFamily="18" charset="2"/>
              </a:rPr>
              <a:t> </a:t>
            </a:r>
            <a:r>
              <a:rPr lang="en-US" sz="2000" dirty="0" err="1">
                <a:solidFill>
                  <a:schemeClr val="tx1"/>
                </a:solidFill>
                <a:sym typeface="Symbol" pitchFamily="18" charset="2"/>
              </a:rPr>
              <a:t>adalah</a:t>
            </a:r>
            <a:r>
              <a:rPr lang="en-US" sz="2000" dirty="0">
                <a:solidFill>
                  <a:schemeClr val="tx1"/>
                </a:solidFill>
                <a:sym typeface="Symbol" pitchFamily="18" charset="2"/>
              </a:rPr>
              <a:t> </a:t>
            </a:r>
            <a:r>
              <a:rPr lang="en-US" sz="2000" dirty="0" err="1">
                <a:solidFill>
                  <a:schemeClr val="tx1"/>
                </a:solidFill>
                <a:sym typeface="Symbol" pitchFamily="18" charset="2"/>
              </a:rPr>
              <a:t>posisi</a:t>
            </a:r>
            <a:r>
              <a:rPr lang="en-US" sz="2000" dirty="0">
                <a:solidFill>
                  <a:schemeClr val="tx1"/>
                </a:solidFill>
                <a:sym typeface="Symbol" pitchFamily="18" charset="2"/>
              </a:rPr>
              <a:t> </a:t>
            </a:r>
            <a:r>
              <a:rPr lang="en-US" sz="2000" dirty="0" err="1">
                <a:solidFill>
                  <a:schemeClr val="tx1"/>
                </a:solidFill>
                <a:sym typeface="Symbol" pitchFamily="18" charset="2"/>
              </a:rPr>
              <a:t>untuk</a:t>
            </a:r>
            <a:r>
              <a:rPr lang="en-US" sz="2000" dirty="0">
                <a:solidFill>
                  <a:schemeClr val="tx1"/>
                </a:solidFill>
                <a:sym typeface="Symbol" pitchFamily="18" charset="2"/>
              </a:rPr>
              <a:t> optimal </a:t>
            </a:r>
            <a:r>
              <a:rPr lang="en-US" sz="2000" i="1" dirty="0" err="1">
                <a:solidFill>
                  <a:schemeClr val="tx1"/>
                </a:solidFill>
                <a:sym typeface="Symbol" pitchFamily="18" charset="2"/>
              </a:rPr>
              <a:t>parenthesization</a:t>
            </a:r>
            <a:r>
              <a:rPr lang="en-US" sz="2000" dirty="0">
                <a:solidFill>
                  <a:schemeClr val="tx1"/>
                </a:solidFill>
                <a:sym typeface="Symbol" pitchFamily="18" charset="2"/>
              </a:rPr>
              <a:t>, </a:t>
            </a:r>
            <a:r>
              <a:rPr lang="en-US" sz="2000" dirty="0" err="1">
                <a:solidFill>
                  <a:schemeClr val="tx1"/>
                </a:solidFill>
                <a:sym typeface="Symbol" pitchFamily="18" charset="2"/>
              </a:rPr>
              <a:t>maka</a:t>
            </a:r>
            <a:r>
              <a:rPr lang="en-US" sz="2000" dirty="0">
                <a:solidFill>
                  <a:schemeClr val="tx1"/>
                </a:solidFill>
                <a:sym typeface="Symbol" pitchFamily="18" charset="2"/>
              </a:rPr>
              <a:t> </a:t>
            </a:r>
            <a:r>
              <a:rPr lang="en-US" sz="2000" i="1" dirty="0" err="1">
                <a:solidFill>
                  <a:schemeClr val="tx1"/>
                </a:solidFill>
                <a:sym typeface="Symbol" pitchFamily="18" charset="2"/>
              </a:rPr>
              <a:t>parenthesization</a:t>
            </a:r>
            <a:r>
              <a:rPr lang="en-US" sz="2000" dirty="0">
                <a:solidFill>
                  <a:schemeClr val="tx1"/>
                </a:solidFill>
                <a:sym typeface="Symbol" pitchFamily="18" charset="2"/>
              </a:rPr>
              <a:t> </a:t>
            </a:r>
            <a:r>
              <a:rPr lang="en-US" sz="2000" dirty="0" err="1">
                <a:solidFill>
                  <a:schemeClr val="tx1"/>
                </a:solidFill>
                <a:sym typeface="Symbol" pitchFamily="18" charset="2"/>
              </a:rPr>
              <a:t>dari</a:t>
            </a:r>
            <a:r>
              <a:rPr lang="en-US" sz="2000" dirty="0">
                <a:solidFill>
                  <a:schemeClr val="tx1"/>
                </a:solidFill>
                <a:sym typeface="Symbol" pitchFamily="18" charset="2"/>
              </a:rPr>
              <a:t> “prefix” </a:t>
            </a:r>
            <a:r>
              <a:rPr lang="en-US" sz="2000" dirty="0" err="1">
                <a:solidFill>
                  <a:schemeClr val="tx1"/>
                </a:solidFill>
                <a:sym typeface="Symbol" pitchFamily="18" charset="2"/>
              </a:rPr>
              <a:t>subchain</a:t>
            </a:r>
            <a:r>
              <a:rPr lang="en-US" sz="2000" dirty="0">
                <a:solidFill>
                  <a:schemeClr val="tx1"/>
                </a:solidFill>
                <a:sym typeface="Symbol" pitchFamily="18" charset="2"/>
              </a:rPr>
              <a:t> A</a:t>
            </a:r>
            <a:r>
              <a:rPr lang="en-US" sz="2000" i="1" baseline="-25000" dirty="0">
                <a:solidFill>
                  <a:schemeClr val="tx1"/>
                </a:solidFill>
                <a:sym typeface="Symbol" pitchFamily="18" charset="2"/>
              </a:rPr>
              <a:t>i</a:t>
            </a:r>
            <a:r>
              <a:rPr lang="en-US" sz="2000" dirty="0">
                <a:solidFill>
                  <a:schemeClr val="tx1"/>
                </a:solidFill>
                <a:sym typeface="Symbol" pitchFamily="18" charset="2"/>
              </a:rPr>
              <a:t>A</a:t>
            </a:r>
            <a:r>
              <a:rPr lang="en-US" sz="2000" i="1" baseline="-25000" dirty="0">
                <a:solidFill>
                  <a:schemeClr val="tx1"/>
                </a:solidFill>
                <a:sym typeface="Symbol" pitchFamily="18" charset="2"/>
              </a:rPr>
              <a:t>i</a:t>
            </a:r>
            <a:r>
              <a:rPr lang="en-US" sz="2000" baseline="-25000" dirty="0">
                <a:solidFill>
                  <a:schemeClr val="tx1"/>
                </a:solidFill>
                <a:sym typeface="Symbol" pitchFamily="18" charset="2"/>
              </a:rPr>
              <a:t>+1</a:t>
            </a:r>
            <a:r>
              <a:rPr lang="en-US" sz="2000" dirty="0">
                <a:solidFill>
                  <a:schemeClr val="tx1"/>
                </a:solidFill>
                <a:sym typeface="Symbol" pitchFamily="18" charset="2"/>
              </a:rPr>
              <a:t>…</a:t>
            </a:r>
            <a:r>
              <a:rPr lang="en-US" sz="2000" dirty="0" err="1">
                <a:solidFill>
                  <a:schemeClr val="tx1"/>
                </a:solidFill>
                <a:sym typeface="Symbol" pitchFamily="18" charset="2"/>
              </a:rPr>
              <a:t>A</a:t>
            </a:r>
            <a:r>
              <a:rPr lang="en-US" sz="2000" i="1" baseline="-25000" dirty="0" err="1">
                <a:solidFill>
                  <a:schemeClr val="tx1"/>
                </a:solidFill>
                <a:sym typeface="Symbol" pitchFamily="18" charset="2"/>
              </a:rPr>
              <a:t>k</a:t>
            </a:r>
            <a:r>
              <a:rPr lang="en-US" sz="2000" i="1" baseline="-25000" dirty="0">
                <a:solidFill>
                  <a:schemeClr val="tx1"/>
                </a:solidFill>
                <a:sym typeface="Symbol" pitchFamily="18" charset="2"/>
              </a:rPr>
              <a:t>  </a:t>
            </a:r>
            <a:r>
              <a:rPr lang="en-US" sz="2000" dirty="0" err="1">
                <a:solidFill>
                  <a:schemeClr val="tx1"/>
                </a:solidFill>
                <a:sym typeface="Symbol" pitchFamily="18" charset="2"/>
              </a:rPr>
              <a:t>dalam</a:t>
            </a:r>
            <a:r>
              <a:rPr lang="en-US" sz="2000" dirty="0">
                <a:solidFill>
                  <a:schemeClr val="tx1"/>
                </a:solidFill>
                <a:sym typeface="Symbol" pitchFamily="18" charset="2"/>
              </a:rPr>
              <a:t> optimal </a:t>
            </a:r>
            <a:r>
              <a:rPr lang="en-US" sz="2000" i="1" dirty="0" err="1">
                <a:solidFill>
                  <a:schemeClr val="tx1"/>
                </a:solidFill>
                <a:sym typeface="Symbol" pitchFamily="18" charset="2"/>
              </a:rPr>
              <a:t>parenthesization</a:t>
            </a:r>
            <a:r>
              <a:rPr lang="en-US" sz="2000" dirty="0">
                <a:solidFill>
                  <a:schemeClr val="tx1"/>
                </a:solidFill>
                <a:sym typeface="Symbol" pitchFamily="18" charset="2"/>
              </a:rPr>
              <a:t> </a:t>
            </a:r>
            <a:r>
              <a:rPr lang="en-US" sz="2000" dirty="0" err="1">
                <a:solidFill>
                  <a:schemeClr val="tx1"/>
                </a:solidFill>
                <a:sym typeface="Symbol" pitchFamily="18" charset="2"/>
              </a:rPr>
              <a:t>ini</a:t>
            </a:r>
            <a:r>
              <a:rPr lang="en-US" sz="2000" dirty="0">
                <a:solidFill>
                  <a:schemeClr val="tx1"/>
                </a:solidFill>
                <a:sym typeface="Symbol" pitchFamily="18" charset="2"/>
              </a:rPr>
              <a:t> </a:t>
            </a:r>
            <a:r>
              <a:rPr lang="en-US" sz="2000" dirty="0" err="1">
                <a:solidFill>
                  <a:schemeClr val="tx1"/>
                </a:solidFill>
                <a:sym typeface="Symbol" pitchFamily="18" charset="2"/>
              </a:rPr>
              <a:t>dari</a:t>
            </a:r>
            <a:r>
              <a:rPr lang="en-US" sz="2000" dirty="0">
                <a:solidFill>
                  <a:schemeClr val="tx1"/>
                </a:solidFill>
                <a:sym typeface="Symbol" pitchFamily="18" charset="2"/>
              </a:rPr>
              <a:t> A</a:t>
            </a:r>
            <a:r>
              <a:rPr lang="en-US" sz="2000" i="1" baseline="-25000" dirty="0">
                <a:solidFill>
                  <a:schemeClr val="tx1"/>
                </a:solidFill>
                <a:sym typeface="Symbol" pitchFamily="18" charset="2"/>
              </a:rPr>
              <a:t>i</a:t>
            </a:r>
            <a:r>
              <a:rPr lang="en-US" sz="2000" dirty="0">
                <a:solidFill>
                  <a:schemeClr val="tx1"/>
                </a:solidFill>
                <a:sym typeface="Symbol" pitchFamily="18" charset="2"/>
              </a:rPr>
              <a:t>A</a:t>
            </a:r>
            <a:r>
              <a:rPr lang="en-US" sz="2000" i="1" baseline="-25000" dirty="0">
                <a:solidFill>
                  <a:schemeClr val="tx1"/>
                </a:solidFill>
                <a:sym typeface="Symbol" pitchFamily="18" charset="2"/>
              </a:rPr>
              <a:t>i</a:t>
            </a:r>
            <a:r>
              <a:rPr lang="en-US" sz="2000" baseline="-25000" dirty="0">
                <a:solidFill>
                  <a:schemeClr val="tx1"/>
                </a:solidFill>
                <a:sym typeface="Symbol" pitchFamily="18" charset="2"/>
              </a:rPr>
              <a:t>+1</a:t>
            </a:r>
            <a:r>
              <a:rPr lang="en-US" sz="2000" dirty="0">
                <a:solidFill>
                  <a:schemeClr val="tx1"/>
                </a:solidFill>
                <a:sym typeface="Symbol" pitchFamily="18" charset="2"/>
              </a:rPr>
              <a:t>…</a:t>
            </a:r>
            <a:r>
              <a:rPr lang="en-US" sz="2000" dirty="0" err="1">
                <a:solidFill>
                  <a:schemeClr val="tx1"/>
                </a:solidFill>
                <a:sym typeface="Symbol" pitchFamily="18" charset="2"/>
              </a:rPr>
              <a:t>A</a:t>
            </a:r>
            <a:r>
              <a:rPr lang="en-US" sz="2000" i="1" baseline="-25000" dirty="0" err="1">
                <a:solidFill>
                  <a:schemeClr val="tx1"/>
                </a:solidFill>
                <a:sym typeface="Symbol" pitchFamily="18" charset="2"/>
              </a:rPr>
              <a:t>j</a:t>
            </a:r>
            <a:r>
              <a:rPr lang="en-US" sz="2000" i="1" baseline="-25000" dirty="0">
                <a:solidFill>
                  <a:schemeClr val="tx1"/>
                </a:solidFill>
                <a:sym typeface="Symbol" pitchFamily="18" charset="2"/>
              </a:rPr>
              <a:t>  </a:t>
            </a:r>
            <a:r>
              <a:rPr lang="en-US" sz="2000" b="1" u="sng" dirty="0" err="1">
                <a:solidFill>
                  <a:schemeClr val="tx1"/>
                </a:solidFill>
                <a:sym typeface="Symbol" pitchFamily="18" charset="2"/>
              </a:rPr>
              <a:t>harus</a:t>
            </a:r>
            <a:r>
              <a:rPr lang="en-US" sz="2000" b="1" u="sng" dirty="0">
                <a:solidFill>
                  <a:schemeClr val="tx1"/>
                </a:solidFill>
                <a:sym typeface="Symbol" pitchFamily="18" charset="2"/>
              </a:rPr>
              <a:t> </a:t>
            </a:r>
            <a:r>
              <a:rPr lang="en-US" sz="2000" b="1" u="sng" dirty="0" err="1">
                <a:solidFill>
                  <a:schemeClr val="tx1"/>
                </a:solidFill>
                <a:sym typeface="Symbol" pitchFamily="18" charset="2"/>
              </a:rPr>
              <a:t>menjadi</a:t>
            </a:r>
            <a:r>
              <a:rPr lang="en-US" sz="2000" b="1" u="sng" dirty="0">
                <a:solidFill>
                  <a:schemeClr val="tx1"/>
                </a:solidFill>
                <a:sym typeface="Symbol" pitchFamily="18" charset="2"/>
              </a:rPr>
              <a:t> </a:t>
            </a:r>
            <a:r>
              <a:rPr lang="en-US" sz="2000" b="1" u="sng" dirty="0" err="1">
                <a:solidFill>
                  <a:schemeClr val="tx1"/>
                </a:solidFill>
                <a:sym typeface="Symbol" pitchFamily="18" charset="2"/>
              </a:rPr>
              <a:t>suatu</a:t>
            </a:r>
            <a:r>
              <a:rPr lang="en-US" sz="2000" b="1" dirty="0">
                <a:solidFill>
                  <a:schemeClr val="tx1"/>
                </a:solidFill>
                <a:sym typeface="Symbol" pitchFamily="18" charset="2"/>
              </a:rPr>
              <a:t> </a:t>
            </a:r>
            <a:r>
              <a:rPr lang="en-US" sz="2000" i="1" dirty="0" err="1">
                <a:solidFill>
                  <a:schemeClr val="tx1"/>
                </a:solidFill>
                <a:sym typeface="Symbol" pitchFamily="18" charset="2"/>
              </a:rPr>
              <a:t>parenthesization</a:t>
            </a:r>
            <a:r>
              <a:rPr lang="en-US" sz="2000" dirty="0">
                <a:solidFill>
                  <a:schemeClr val="tx1"/>
                </a:solidFill>
                <a:sym typeface="Symbol" pitchFamily="18" charset="2"/>
              </a:rPr>
              <a:t> yang optimal </a:t>
            </a:r>
            <a:r>
              <a:rPr lang="en-US" sz="2000" dirty="0" err="1">
                <a:solidFill>
                  <a:schemeClr val="tx1"/>
                </a:solidFill>
                <a:sym typeface="Symbol" pitchFamily="18" charset="2"/>
              </a:rPr>
              <a:t>dari</a:t>
            </a:r>
            <a:r>
              <a:rPr lang="en-US" sz="2000" dirty="0">
                <a:solidFill>
                  <a:schemeClr val="tx1"/>
                </a:solidFill>
                <a:sym typeface="Symbol" pitchFamily="18" charset="2"/>
              </a:rPr>
              <a:t> A</a:t>
            </a:r>
            <a:r>
              <a:rPr lang="en-US" sz="2000" i="1" baseline="-25000" dirty="0">
                <a:solidFill>
                  <a:schemeClr val="tx1"/>
                </a:solidFill>
                <a:sym typeface="Symbol" pitchFamily="18" charset="2"/>
              </a:rPr>
              <a:t>i</a:t>
            </a:r>
            <a:r>
              <a:rPr lang="en-US" sz="2000" dirty="0">
                <a:solidFill>
                  <a:schemeClr val="tx1"/>
                </a:solidFill>
                <a:sym typeface="Symbol" pitchFamily="18" charset="2"/>
              </a:rPr>
              <a:t>A</a:t>
            </a:r>
            <a:r>
              <a:rPr lang="en-US" sz="2000" i="1" baseline="-25000" dirty="0">
                <a:solidFill>
                  <a:schemeClr val="tx1"/>
                </a:solidFill>
                <a:sym typeface="Symbol" pitchFamily="18" charset="2"/>
              </a:rPr>
              <a:t>i</a:t>
            </a:r>
            <a:r>
              <a:rPr lang="en-US" sz="2000" baseline="-25000" dirty="0">
                <a:solidFill>
                  <a:schemeClr val="tx1"/>
                </a:solidFill>
                <a:sym typeface="Symbol" pitchFamily="18" charset="2"/>
              </a:rPr>
              <a:t>+1</a:t>
            </a:r>
            <a:r>
              <a:rPr lang="en-US" sz="2000" dirty="0">
                <a:solidFill>
                  <a:schemeClr val="tx1"/>
                </a:solidFill>
                <a:sym typeface="Symbol" pitchFamily="18" charset="2"/>
              </a:rPr>
              <a:t>…</a:t>
            </a:r>
            <a:r>
              <a:rPr lang="en-US" sz="2000" dirty="0" err="1">
                <a:solidFill>
                  <a:schemeClr val="tx1"/>
                </a:solidFill>
                <a:sym typeface="Symbol" pitchFamily="18" charset="2"/>
              </a:rPr>
              <a:t>A</a:t>
            </a:r>
            <a:r>
              <a:rPr lang="en-US" sz="2000" i="1" baseline="-25000" dirty="0" err="1">
                <a:solidFill>
                  <a:schemeClr val="tx1"/>
                </a:solidFill>
                <a:sym typeface="Symbol" pitchFamily="18" charset="2"/>
              </a:rPr>
              <a:t>k</a:t>
            </a:r>
            <a:r>
              <a:rPr lang="en-US" sz="2000" i="1" baseline="-25000" dirty="0">
                <a:solidFill>
                  <a:schemeClr val="tx1"/>
                </a:solidFill>
                <a:sym typeface="Symbol" pitchFamily="18" charset="2"/>
              </a:rPr>
              <a:t>. </a:t>
            </a:r>
          </a:p>
          <a:p>
            <a:pPr lvl="1"/>
            <a:r>
              <a:rPr lang="en-US" sz="2000" dirty="0">
                <a:solidFill>
                  <a:schemeClr val="tx1"/>
                </a:solidFill>
                <a:sym typeface="Symbol" pitchFamily="18" charset="2"/>
              </a:rPr>
              <a:t>A</a:t>
            </a:r>
            <a:r>
              <a:rPr lang="en-US" sz="2000" i="1" baseline="-25000" dirty="0">
                <a:solidFill>
                  <a:schemeClr val="tx1"/>
                </a:solidFill>
                <a:sym typeface="Symbol" pitchFamily="18" charset="2"/>
              </a:rPr>
              <a:t>i</a:t>
            </a:r>
            <a:r>
              <a:rPr lang="en-US" sz="2000" dirty="0">
                <a:solidFill>
                  <a:schemeClr val="tx1"/>
                </a:solidFill>
                <a:sym typeface="Symbol" pitchFamily="18" charset="2"/>
              </a:rPr>
              <a:t>A</a:t>
            </a:r>
            <a:r>
              <a:rPr lang="en-US" sz="2000" i="1" baseline="-25000" dirty="0">
                <a:solidFill>
                  <a:schemeClr val="tx1"/>
                </a:solidFill>
                <a:sym typeface="Symbol" pitchFamily="18" charset="2"/>
              </a:rPr>
              <a:t>i</a:t>
            </a:r>
            <a:r>
              <a:rPr lang="en-US" sz="2000" baseline="-25000" dirty="0">
                <a:solidFill>
                  <a:schemeClr val="tx1"/>
                </a:solidFill>
                <a:sym typeface="Symbol" pitchFamily="18" charset="2"/>
              </a:rPr>
              <a:t>+1</a:t>
            </a:r>
            <a:r>
              <a:rPr lang="en-US" sz="2000" dirty="0">
                <a:solidFill>
                  <a:schemeClr val="tx1"/>
                </a:solidFill>
                <a:sym typeface="Symbol" pitchFamily="18" charset="2"/>
              </a:rPr>
              <a:t>…</a:t>
            </a:r>
            <a:r>
              <a:rPr lang="en-US" sz="2000" dirty="0" err="1">
                <a:solidFill>
                  <a:schemeClr val="tx1"/>
                </a:solidFill>
                <a:sym typeface="Symbol" pitchFamily="18" charset="2"/>
              </a:rPr>
              <a:t>A</a:t>
            </a:r>
            <a:r>
              <a:rPr lang="en-US" sz="2000" i="1" baseline="-25000" dirty="0" err="1">
                <a:solidFill>
                  <a:schemeClr val="tx1"/>
                </a:solidFill>
                <a:sym typeface="Symbol" pitchFamily="18" charset="2"/>
              </a:rPr>
              <a:t>k</a:t>
            </a:r>
            <a:r>
              <a:rPr lang="en-US" sz="2000" i="1" baseline="-25000" dirty="0">
                <a:solidFill>
                  <a:schemeClr val="tx1"/>
                </a:solidFill>
                <a:sym typeface="Symbol" pitchFamily="18" charset="2"/>
              </a:rPr>
              <a:t>  </a:t>
            </a:r>
            <a:r>
              <a:rPr lang="en-US" sz="2000" dirty="0">
                <a:solidFill>
                  <a:schemeClr val="tx1"/>
                </a:solidFill>
                <a:sym typeface="Symbol" pitchFamily="18" charset="2"/>
              </a:rPr>
              <a:t> </a:t>
            </a:r>
            <a:r>
              <a:rPr lang="en-US" sz="2000" i="1" baseline="-25000" dirty="0">
                <a:solidFill>
                  <a:schemeClr val="tx1"/>
                </a:solidFill>
                <a:sym typeface="Symbol" pitchFamily="18" charset="2"/>
              </a:rPr>
              <a:t> </a:t>
            </a:r>
            <a:r>
              <a:rPr lang="en-US" sz="2000" dirty="0">
                <a:solidFill>
                  <a:schemeClr val="tx1"/>
                </a:solidFill>
                <a:sym typeface="Symbol" pitchFamily="18" charset="2"/>
              </a:rPr>
              <a:t>A</a:t>
            </a:r>
            <a:r>
              <a:rPr lang="en-US" sz="2000" i="1" baseline="-25000" dirty="0">
                <a:solidFill>
                  <a:schemeClr val="tx1"/>
                </a:solidFill>
                <a:sym typeface="Symbol" pitchFamily="18" charset="2"/>
              </a:rPr>
              <a:t>k</a:t>
            </a:r>
            <a:r>
              <a:rPr lang="en-US" sz="2000" baseline="-25000" dirty="0">
                <a:solidFill>
                  <a:schemeClr val="tx1"/>
                </a:solidFill>
                <a:sym typeface="Symbol" pitchFamily="18" charset="2"/>
              </a:rPr>
              <a:t>+1</a:t>
            </a:r>
            <a:r>
              <a:rPr lang="en-US" sz="2000" dirty="0">
                <a:solidFill>
                  <a:schemeClr val="tx1"/>
                </a:solidFill>
                <a:sym typeface="Symbol" pitchFamily="18" charset="2"/>
              </a:rPr>
              <a:t>…</a:t>
            </a:r>
            <a:r>
              <a:rPr lang="en-US" sz="2000" dirty="0" err="1">
                <a:solidFill>
                  <a:schemeClr val="tx1"/>
                </a:solidFill>
                <a:sym typeface="Symbol" pitchFamily="18" charset="2"/>
              </a:rPr>
              <a:t>A</a:t>
            </a:r>
            <a:r>
              <a:rPr lang="en-US" sz="2000" i="1" baseline="-25000" dirty="0" err="1">
                <a:solidFill>
                  <a:schemeClr val="tx1"/>
                </a:solidFill>
                <a:sym typeface="Symbol" pitchFamily="18" charset="2"/>
              </a:rPr>
              <a:t>j</a:t>
            </a:r>
            <a:r>
              <a:rPr lang="en-US" sz="2000" i="1" baseline="-25000" dirty="0">
                <a:solidFill>
                  <a:schemeClr val="tx1"/>
                </a:solidFill>
                <a:sym typeface="Symbol" pitchFamily="18" charset="2"/>
              </a:rPr>
              <a:t> </a:t>
            </a:r>
          </a:p>
        </p:txBody>
      </p:sp>
      <p:sp>
        <p:nvSpPr>
          <p:cNvPr id="6" name="Slide Number Placeholder 5"/>
          <p:cNvSpPr>
            <a:spLocks noGrp="1"/>
          </p:cNvSpPr>
          <p:nvPr>
            <p:ph type="sldNum" sz="quarter" idx="12"/>
          </p:nvPr>
        </p:nvSpPr>
        <p:spPr/>
        <p:txBody>
          <a:bodyPr/>
          <a:lstStyle/>
          <a:p>
            <a:fld id="{719CFE74-B3BD-4FF1-8813-48248049985D}" type="slidenum">
              <a:rPr lang="en-SG" smtClean="0"/>
              <a:pPr/>
              <a:t>9</a:t>
            </a:fld>
            <a:endParaRPr lang="en-SG"/>
          </a:p>
        </p:txBody>
      </p:sp>
    </p:spTree>
    <p:extLst>
      <p:ext uri="{BB962C8B-B14F-4D97-AF65-F5344CB8AC3E}">
        <p14:creationId xmlns:p14="http://schemas.microsoft.com/office/powerpoint/2010/main" val="932166947"/>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TM10001103[[fn=Headlines]]</Template>
  <TotalTime>4147</TotalTime>
  <Words>1794</Words>
  <Application>Microsoft Office PowerPoint</Application>
  <PresentationFormat>On-screen Show (4:3)</PresentationFormat>
  <Paragraphs>256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Century Schoolbook</vt:lpstr>
      <vt:lpstr>Corbel</vt:lpstr>
      <vt:lpstr>Wingdings</vt:lpstr>
      <vt:lpstr>Headlines</vt:lpstr>
      <vt:lpstr>MCM DAN elemen dynamic programming</vt:lpstr>
      <vt:lpstr>Matrix Chain Multiplication </vt:lpstr>
      <vt:lpstr>Definisi Matrix Chain Multiplication</vt:lpstr>
      <vt:lpstr>Matrix-chain multiplication (MCM) - DP</vt:lpstr>
      <vt:lpstr>Matrix-chain multiplication (MCM) - DP</vt:lpstr>
      <vt:lpstr>Contoh Matrix-chain multiplication</vt:lpstr>
      <vt:lpstr>Contoh Matrix-chain multiplication</vt:lpstr>
      <vt:lpstr>Matrix-chain multiplication (MCM) - DP</vt:lpstr>
      <vt:lpstr>Langkah-langkah MCP - DP</vt:lpstr>
      <vt:lpstr>Langkah-langkah MCP - DP</vt:lpstr>
      <vt:lpstr>Langkah-langkah MCP - DP</vt:lpstr>
      <vt:lpstr>Langkah-langkah MCP - DP</vt:lpstr>
      <vt:lpstr>Implementasi kode dalam C++ dan Java</vt:lpstr>
      <vt:lpstr>Contoh Soal</vt:lpstr>
      <vt:lpstr>Menghitung menggunakan algoritma C++</vt:lpstr>
      <vt:lpstr>Lanjutan Contoh Soal</vt:lpstr>
      <vt:lpstr>Lanjutan Contoh Soal</vt:lpstr>
      <vt:lpstr>Elements of dynamic programming  </vt:lpstr>
      <vt:lpstr>Apa itu dynamic programming?</vt:lpstr>
      <vt:lpstr>Bagaimana sejarah dynamic programming?</vt:lpstr>
      <vt:lpstr>Kapan digunakan?</vt:lpstr>
      <vt:lpstr>Elemen dynamic programming</vt:lpstr>
      <vt:lpstr>Apa itu substruktur?</vt:lpstr>
      <vt:lpstr>PowerPoint Presentation</vt:lpstr>
      <vt:lpstr>Overlapping sub-problems</vt:lpstr>
      <vt:lpstr>Kasus overlapping sub-problems</vt:lpstr>
      <vt:lpstr>PowerPoint Presentation</vt:lpstr>
      <vt:lpstr>Pengaplikasian dynamic programming</vt:lpstr>
      <vt:lpstr>ADA PERTANYAAN?</vt:lpstr>
      <vt:lpstr>TERIMA KASIH</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Algorithm</dc:title>
  <dc:creator>Imam Cholissodin</dc:creator>
  <cp:lastModifiedBy>Patricia Joanne</cp:lastModifiedBy>
  <cp:revision>514</cp:revision>
  <dcterms:created xsi:type="dcterms:W3CDTF">2012-05-24T14:01:20Z</dcterms:created>
  <dcterms:modified xsi:type="dcterms:W3CDTF">2019-06-02T21:32:09Z</dcterms:modified>
</cp:coreProperties>
</file>