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62" r:id="rId2"/>
    <p:sldId id="360" r:id="rId3"/>
    <p:sldId id="298" r:id="rId4"/>
    <p:sldId id="341" r:id="rId5"/>
    <p:sldId id="342" r:id="rId6"/>
    <p:sldId id="343" r:id="rId7"/>
    <p:sldId id="344" r:id="rId8"/>
    <p:sldId id="354" r:id="rId9"/>
    <p:sldId id="355" r:id="rId10"/>
    <p:sldId id="361" r:id="rId11"/>
  </p:sldIdLst>
  <p:sldSz cx="9144000" cy="6858000" type="screen4x3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1D"/>
    <a:srgbClr val="007033"/>
    <a:srgbClr val="0079A4"/>
    <a:srgbClr val="969696"/>
    <a:srgbClr val="1D208F"/>
    <a:srgbClr val="211E54"/>
    <a:srgbClr val="F4E59C"/>
    <a:srgbClr val="DDDDDD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4" autoAdjust="0"/>
    <p:restoredTop sz="81294" autoAdjust="0"/>
  </p:normalViewPr>
  <p:slideViewPr>
    <p:cSldViewPr>
      <p:cViewPr varScale="1">
        <p:scale>
          <a:sx n="67" d="100"/>
          <a:sy n="67" d="100"/>
        </p:scale>
        <p:origin x="14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85BBFBB4-376C-49F4-BD48-6EACFF373D05}" type="datetimeFigureOut">
              <a:rPr lang="en-US" smtClean="0"/>
              <a:pPr/>
              <a:t>29-Apr-19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FFC3E2E-EEE9-4E54-BE36-26CB36541C5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1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6245DACD-3571-4FA6-A48E-BB6D2730D1FC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PTIIK.jpg">
            <a:extLst>
              <a:ext uri="{FF2B5EF4-FFF2-40B4-BE49-F238E27FC236}">
                <a16:creationId xmlns:a16="http://schemas.microsoft.com/office/drawing/2014/main" id="{79A7F5D3-B294-44E5-B607-9A30DDF6D2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3636" y="214290"/>
            <a:ext cx="27432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41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DABE-D3D1-4793-966C-6DEF779C1ED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09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fld id="{6E0D3E55-217A-4E8C-A4E6-727C3EA85C0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72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E74-B3BD-4FF1-8813-48248049985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6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C11A4A-74DB-441D-849D-91A0346B0EB6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027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A5EF-13F9-4FFE-9FB9-A73EB47A816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8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0E5A-2554-42F9-9728-7899394C2BC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6168-CE0F-489C-9215-4E3E2104F16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48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EFCC-6A07-4029-9541-789A2AE851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37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DD6-EF61-483E-896C-DF51C150085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3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FB16-8C28-41F9-A58D-887D504AA90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393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5986C14-2709-4661-8EB5-5C0E91303224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7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637D42-4103-46F9-981F-3436EDD8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3221809"/>
          </a:xfrm>
        </p:spPr>
        <p:txBody>
          <a:bodyPr>
            <a:normAutofit/>
          </a:bodyPr>
          <a:lstStyle/>
          <a:p>
            <a:r>
              <a:rPr lang="en-US" sz="4800" dirty="0"/>
              <a:t>MCM</a:t>
            </a:r>
            <a:br>
              <a:rPr lang="en-US" sz="4800" dirty="0"/>
            </a:br>
            <a:r>
              <a:rPr lang="en-US" sz="4800" dirty="0"/>
              <a:t>DAN</a:t>
            </a:r>
            <a:br>
              <a:rPr lang="en-US" sz="4800" dirty="0"/>
            </a:br>
            <a:r>
              <a:rPr lang="en-US" sz="4800" dirty="0"/>
              <a:t>dynamic</a:t>
            </a:r>
            <a:br>
              <a:rPr lang="en-US" sz="4800" dirty="0"/>
            </a:br>
            <a:r>
              <a:rPr lang="en-US" sz="4800" dirty="0"/>
              <a:t>programming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E9FBC28-153A-4F09-A660-A5B9E47E9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684" y="4437111"/>
            <a:ext cx="5843547" cy="1807169"/>
          </a:xfrm>
        </p:spPr>
        <p:txBody>
          <a:bodyPr>
            <a:normAutofit/>
          </a:bodyPr>
          <a:lstStyle/>
          <a:p>
            <a:r>
              <a:rPr lang="en-US" sz="2400" dirty="0" err="1"/>
              <a:t>Tasya</a:t>
            </a:r>
            <a:r>
              <a:rPr lang="en-US" sz="2400" dirty="0"/>
              <a:t> Amanda A – 140810160003</a:t>
            </a:r>
          </a:p>
          <a:p>
            <a:r>
              <a:rPr lang="en-US" sz="2400" dirty="0"/>
              <a:t>Kevin A </a:t>
            </a:r>
            <a:r>
              <a:rPr lang="en-US" sz="2400" dirty="0" err="1"/>
              <a:t>A</a:t>
            </a:r>
            <a:r>
              <a:rPr lang="en-US" sz="2400" dirty="0"/>
              <a:t> J </a:t>
            </a:r>
            <a:r>
              <a:rPr lang="en-US" sz="2400" dirty="0" err="1"/>
              <a:t>Waworuntu</a:t>
            </a:r>
            <a:r>
              <a:rPr lang="en-US" sz="2400" dirty="0"/>
              <a:t> – 140810160012</a:t>
            </a:r>
          </a:p>
          <a:p>
            <a:r>
              <a:rPr lang="en-US" sz="2400" dirty="0" err="1"/>
              <a:t>Shofiyyah</a:t>
            </a:r>
            <a:r>
              <a:rPr lang="en-US" sz="2400" dirty="0"/>
              <a:t> </a:t>
            </a:r>
            <a:r>
              <a:rPr lang="en-US" sz="2400" dirty="0" err="1"/>
              <a:t>Nadhiroh</a:t>
            </a:r>
            <a:r>
              <a:rPr lang="en-US" sz="2400" dirty="0"/>
              <a:t> – 140810160057</a:t>
            </a:r>
          </a:p>
          <a:p>
            <a:r>
              <a:rPr lang="en-US" sz="2400" dirty="0"/>
              <a:t>Patricia Joanne – 140810160065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722E-10A2-4F8B-8657-9513D72D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11A4A-74DB-441D-849D-91A0346B0EB6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32CD2-EAD6-46F0-9944-D5B047983C6D}"/>
              </a:ext>
            </a:extLst>
          </p:cNvPr>
          <p:cNvSpPr/>
          <p:nvPr/>
        </p:nvSpPr>
        <p:spPr>
          <a:xfrm>
            <a:off x="6092457" y="116632"/>
            <a:ext cx="2872031" cy="1026662"/>
          </a:xfrm>
          <a:prstGeom prst="rect">
            <a:avLst/>
          </a:prstGeom>
          <a:solidFill>
            <a:srgbClr val="1D1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4297-7F1F-4125-8151-926CBD18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Elements of dynamic programming</a:t>
            </a:r>
            <a:br>
              <a:rPr lang="en-US" sz="4400" dirty="0"/>
            </a:br>
            <a:br>
              <a:rPr lang="en-ID" sz="4400" dirty="0"/>
            </a:br>
            <a:endParaRPr lang="en-ID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DFFA-920B-44CE-B5BC-8526FE830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dirty="0"/>
              <a:t>15.3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E1F00-989C-4EC6-9C21-018619C2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E74-B3BD-4FF1-8813-48248049985D}" type="slidenum">
              <a:rPr lang="en-SG" smtClean="0"/>
              <a:pPr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1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4297-7F1F-4125-8151-926CBD18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4400" dirty="0"/>
              <a:t>Matrix Chain Multiplication</a:t>
            </a:r>
            <a:br>
              <a:rPr lang="en-ID" sz="4400" dirty="0"/>
            </a:br>
            <a:endParaRPr lang="en-ID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DFFA-920B-44CE-B5BC-8526FE830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dirty="0"/>
              <a:t>15.2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E1F00-989C-4EC6-9C21-018619C2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E74-B3BD-4FF1-8813-48248049985D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949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Matrix-chain multiplication (MCM) - DP</a:t>
            </a:r>
            <a:endParaRPr lang="en-US" sz="28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60848"/>
            <a:ext cx="8324880" cy="433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Problem: </a:t>
            </a:r>
            <a:r>
              <a:rPr lang="en-US" sz="2400" dirty="0" err="1">
                <a:solidFill>
                  <a:schemeClr val="tx1"/>
                </a:solidFill>
              </a:rPr>
              <a:t>diberikan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A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 A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 …,A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,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hitung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perkalian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: A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A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…A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n 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temukan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cara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tercepat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(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yaitu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dengan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meminimalkan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jumlah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perkalian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dalam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penghitungan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Misal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terdapat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dua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matrik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A(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dan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B(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),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Hitung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hasil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perkaliannya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C(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dalam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q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r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sebagai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banyaknya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perkalian</a:t>
            </a: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i=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to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p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j=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to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r C[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i,j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]=0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i=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to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p</a:t>
            </a:r>
          </a:p>
          <a:p>
            <a:pPr lvl="2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j=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to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r</a:t>
            </a:r>
          </a:p>
          <a:p>
            <a:pPr lvl="3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k=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to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 q C[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i,j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] = C[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i,j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]+ A[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i,k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]B[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k,j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E74-B3BD-4FF1-8813-48248049985D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Matrix-chain multiplication (MCM) - DP</a:t>
            </a:r>
            <a:endParaRPr lang="en-US" sz="28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11132" y="1988840"/>
            <a:ext cx="8324880" cy="4533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Perbedaan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parenthesizations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menghasilkan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perbedaan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perkalian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hasil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perkalian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matrik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Contoh</a:t>
            </a:r>
            <a:r>
              <a:rPr lang="en-US" sz="2400" dirty="0">
                <a:solidFill>
                  <a:schemeClr val="tx1"/>
                </a:solidFill>
              </a:rPr>
              <a:t>: A(10,100), B(100,5), C(5,50)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If ((A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B) C), 10 100 5 +10 5 50 =7500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If (A (B C)), 10 100 50+100 5 50=75000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Cara </a:t>
            </a:r>
            <a:r>
              <a:rPr lang="en-US" sz="2400" dirty="0" err="1">
                <a:solidFill>
                  <a:schemeClr val="tx1"/>
                </a:solidFill>
              </a:rPr>
              <a:t>pertama</a:t>
            </a:r>
            <a:r>
              <a:rPr lang="en-US" sz="2400" dirty="0">
                <a:solidFill>
                  <a:schemeClr val="tx1"/>
                </a:solidFill>
              </a:rPr>
              <a:t> 10x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cepat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kedua</a:t>
            </a:r>
            <a:r>
              <a:rPr lang="en-US" sz="2400" dirty="0">
                <a:solidFill>
                  <a:schemeClr val="tx1"/>
                </a:solidFill>
              </a:rPr>
              <a:t> !!!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Diketahui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kumpulan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matrik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MCM A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 A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 …,A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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dengan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&lt; 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,…,</a:t>
            </a:r>
            <a:r>
              <a:rPr lang="en-US" sz="2400" i="1" dirty="0" err="1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i="1" baseline="-25000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Berarti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 A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), A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), …, A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-1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),… A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-1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E74-B3BD-4FF1-8813-48248049985D}" type="slidenum">
              <a:rPr lang="en-SG" smtClean="0"/>
              <a:pPr/>
              <a:t>4</a:t>
            </a:fld>
            <a:endParaRPr lang="en-SG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27800" y="5841307"/>
            <a:ext cx="275075" cy="216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82795" y="6137504"/>
            <a:ext cx="694402" cy="2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baris</a:t>
            </a:r>
            <a:endParaRPr lang="en-US" sz="1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7951" y="5802309"/>
            <a:ext cx="228980" cy="2550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18899" y="6137505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kolom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3916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Matrix-chain multiplication (MCM) - DP</a:t>
            </a:r>
            <a:endParaRPr lang="en-US" sz="28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2856"/>
            <a:ext cx="8324880" cy="42679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intuitif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solusi</a:t>
            </a:r>
            <a:r>
              <a:rPr lang="en-US" sz="2400" dirty="0">
                <a:solidFill>
                  <a:schemeClr val="tx1"/>
                </a:solidFill>
              </a:rPr>
              <a:t> brute-force: </a:t>
            </a:r>
            <a:r>
              <a:rPr lang="en-US" sz="2400" dirty="0" err="1">
                <a:solidFill>
                  <a:schemeClr val="tx1"/>
                </a:solidFill>
              </a:rPr>
              <a:t>Hitung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banyaknya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parenthesizations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exhaustive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mengecek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semua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kemungkinan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kombinasi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parenthesizations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Misal</a:t>
            </a:r>
            <a:r>
              <a:rPr lang="en-US" sz="2400" dirty="0">
                <a:solidFill>
                  <a:schemeClr val="tx1"/>
                </a:solidFill>
              </a:rPr>
              <a:t> P(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banyaknya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alternatif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parenthesizations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sequence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matrik</a:t>
            </a:r>
            <a:r>
              <a:rPr lang="en-US" sz="2400" dirty="0">
                <a:solidFill>
                  <a:schemeClr val="tx1"/>
                </a:solidFill>
              </a:rPr>
              <a:t> 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P(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 = 1                 if 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=1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  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=1</a:t>
            </a:r>
            <a:r>
              <a:rPr lang="en-US" sz="2400" i="1" baseline="30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sym typeface="Symbol" pitchFamily="18" charset="2"/>
              </a:rPr>
              <a:t>-1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P(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)P(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   if </a:t>
            </a:r>
            <a:r>
              <a:rPr lang="en-US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2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Waktu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kompleksitas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solusi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rekursifnya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(2</a:t>
            </a:r>
            <a:r>
              <a:rPr lang="en-US" sz="2400" i="1" baseline="30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Jadi</a:t>
            </a:r>
            <a:r>
              <a:rPr lang="en-US" sz="2400" dirty="0">
                <a:solidFill>
                  <a:schemeClr val="tx1"/>
                </a:solidFill>
              </a:rPr>
              <a:t>, brute-force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bekerja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kasus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tersebut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E74-B3BD-4FF1-8813-48248049985D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82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3280420" cy="4952492"/>
          </a:xfrm>
        </p:spPr>
        <p:txBody>
          <a:bodyPr/>
          <a:lstStyle/>
          <a:p>
            <a:r>
              <a:rPr lang="en-US" sz="2800" dirty="0" err="1"/>
              <a:t>Langkah-langkah</a:t>
            </a:r>
            <a:r>
              <a:rPr lang="en-US" sz="2800" dirty="0"/>
              <a:t> MCP - DP</a:t>
            </a:r>
            <a:endParaRPr lang="en-US" sz="28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8840"/>
            <a:ext cx="8324880" cy="441196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 1: structure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parenthesization</a:t>
            </a:r>
            <a:r>
              <a:rPr lang="en-US" dirty="0">
                <a:solidFill>
                  <a:schemeClr val="tx1"/>
                </a:solidFill>
              </a:rPr>
              <a:t> yang optimal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Misal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..</a:t>
            </a:r>
            <a:r>
              <a:rPr lang="en-US" sz="2000" i="1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sz="2000" i="1" dirty="0" err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)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merupakan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matrik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hasil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dari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sym typeface="Symbol" pitchFamily="18" charset="2"/>
              </a:rPr>
              <a:t>+1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…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endParaRPr lang="en-US" sz="2000" dirty="0">
              <a:solidFill>
                <a:schemeClr val="tx1"/>
              </a:solidFill>
              <a:sym typeface="Symbol" pitchFamily="18" charset="2"/>
            </a:endParaRPr>
          </a:p>
          <a:p>
            <a:pPr lvl="1"/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Apapun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sym typeface="Symbol" pitchFamily="18" charset="2"/>
              </a:rPr>
              <a:t>parenthesization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dari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sym typeface="Symbol" pitchFamily="18" charset="2"/>
              </a:rPr>
              <a:t>+1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…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harus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men-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split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perkalian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diantara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dan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chemeClr val="tx1"/>
                </a:solidFill>
                <a:sym typeface="Symbol" pitchFamily="18" charset="2"/>
              </a:rPr>
              <a:t>+1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untuk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beberapa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nilai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, (</a:t>
            </a:r>
            <a:r>
              <a:rPr lang="en-US" sz="2000" i="1" dirty="0" err="1">
                <a:solidFill>
                  <a:schemeClr val="tx1"/>
                </a:solidFill>
                <a:sym typeface="Symbol" pitchFamily="18" charset="2"/>
              </a:rPr>
              <a:t>ik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&lt;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). Total cost = 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# of computing </a:t>
            </a:r>
            <a:r>
              <a:rPr lang="en-US" sz="2000" b="1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b="1" i="1" baseline="-25000" dirty="0" err="1">
                <a:solidFill>
                  <a:schemeClr val="tx1"/>
                </a:solidFill>
                <a:sym typeface="Symbol" pitchFamily="18" charset="2"/>
              </a:rPr>
              <a:t>i..k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+ 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# of computing A</a:t>
            </a:r>
            <a:r>
              <a:rPr lang="en-US" sz="2000" b="1" i="1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b="1" baseline="-25000" dirty="0">
                <a:solidFill>
                  <a:schemeClr val="tx1"/>
                </a:solidFill>
                <a:sym typeface="Symbol" pitchFamily="18" charset="2"/>
              </a:rPr>
              <a:t>+1..</a:t>
            </a:r>
            <a:r>
              <a:rPr lang="en-US" sz="2000" b="1" i="1" baseline="-25000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+ 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# </a:t>
            </a:r>
            <a:r>
              <a:rPr lang="en-US" sz="2000" b="1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b="1" i="1" baseline="-25000" dirty="0" err="1">
                <a:solidFill>
                  <a:schemeClr val="tx1"/>
                </a:solidFill>
                <a:sym typeface="Symbol" pitchFamily="18" charset="2"/>
              </a:rPr>
              <a:t>i..k</a:t>
            </a:r>
            <a:r>
              <a:rPr lang="en-US" sz="2000" b="1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 A</a:t>
            </a:r>
            <a:r>
              <a:rPr lang="en-US" sz="2000" b="1" i="1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b="1" baseline="-25000" dirty="0">
                <a:solidFill>
                  <a:schemeClr val="tx1"/>
                </a:solidFill>
                <a:sym typeface="Symbol" pitchFamily="18" charset="2"/>
              </a:rPr>
              <a:t>+1..</a:t>
            </a:r>
            <a:r>
              <a:rPr lang="en-US" sz="2000" b="1" i="1" baseline="-25000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Jika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adalah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posisi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untuk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optimal </a:t>
            </a:r>
            <a:r>
              <a:rPr lang="en-US" sz="2000" i="1" dirty="0" err="1">
                <a:solidFill>
                  <a:schemeClr val="tx1"/>
                </a:solidFill>
                <a:sym typeface="Symbol" pitchFamily="18" charset="2"/>
              </a:rPr>
              <a:t>parenthesization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maka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sym typeface="Symbol" pitchFamily="18" charset="2"/>
              </a:rPr>
              <a:t>parenthesization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dari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“prefix”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subchain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sym typeface="Symbol" pitchFamily="18" charset="2"/>
              </a:rPr>
              <a:t>+1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…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dalam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optimal </a:t>
            </a:r>
            <a:r>
              <a:rPr lang="en-US" sz="2000" i="1" dirty="0" err="1">
                <a:solidFill>
                  <a:schemeClr val="tx1"/>
                </a:solidFill>
                <a:sym typeface="Symbol" pitchFamily="18" charset="2"/>
              </a:rPr>
              <a:t>parenthesization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ini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dari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sym typeface="Symbol" pitchFamily="18" charset="2"/>
              </a:rPr>
              <a:t>+1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…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sz="2000" b="1" u="sng" dirty="0" err="1">
                <a:solidFill>
                  <a:schemeClr val="tx1"/>
                </a:solidFill>
                <a:sym typeface="Symbol" pitchFamily="18" charset="2"/>
              </a:rPr>
              <a:t>harus</a:t>
            </a:r>
            <a:r>
              <a:rPr lang="en-US" sz="2000" b="1" u="sng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1" u="sng" dirty="0" err="1">
                <a:solidFill>
                  <a:schemeClr val="tx1"/>
                </a:solidFill>
                <a:sym typeface="Symbol" pitchFamily="18" charset="2"/>
              </a:rPr>
              <a:t>menjadi</a:t>
            </a:r>
            <a:r>
              <a:rPr lang="en-US" sz="2000" b="1" u="sng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1" u="sng" dirty="0" err="1">
                <a:solidFill>
                  <a:schemeClr val="tx1"/>
                </a:solidFill>
                <a:sym typeface="Symbol" pitchFamily="18" charset="2"/>
              </a:rPr>
              <a:t>suatu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sym typeface="Symbol" pitchFamily="18" charset="2"/>
              </a:rPr>
              <a:t>parenthesization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yang optimal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dari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sym typeface="Symbol" pitchFamily="18" charset="2"/>
              </a:rPr>
              <a:t>+1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…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.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sym typeface="Symbol" pitchFamily="18" charset="2"/>
              </a:rPr>
              <a:t>+1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…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 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chemeClr val="tx1"/>
                </a:solidFill>
                <a:sym typeface="Symbol" pitchFamily="18" charset="2"/>
              </a:rPr>
              <a:t>+1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…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E74-B3BD-4FF1-8813-48248049985D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16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3280420" cy="4952492"/>
          </a:xfrm>
        </p:spPr>
        <p:txBody>
          <a:bodyPr/>
          <a:lstStyle/>
          <a:p>
            <a:r>
              <a:rPr lang="en-US" sz="2800" dirty="0" err="1"/>
              <a:t>Langkah-langkah</a:t>
            </a:r>
            <a:r>
              <a:rPr lang="en-US" sz="2800" dirty="0"/>
              <a:t> MCP - DP</a:t>
            </a:r>
            <a:endParaRPr lang="en-US" sz="28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00808"/>
            <a:ext cx="8324880" cy="4699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Step 2: a recursive relation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Misal</a:t>
            </a:r>
            <a:r>
              <a:rPr lang="en-US" sz="2400" dirty="0">
                <a:solidFill>
                  <a:schemeClr val="tx1"/>
                </a:solidFill>
              </a:rPr>
              <a:t> m[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dirty="0" err="1">
                <a:solidFill>
                  <a:schemeClr val="tx1"/>
                </a:solidFill>
              </a:rPr>
              <a:t>,</a:t>
            </a:r>
            <a:r>
              <a:rPr lang="en-US" sz="2400" i="1" dirty="0" err="1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]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banyaknya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operasi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perkalian</a:t>
            </a:r>
            <a:r>
              <a:rPr lang="en-US" sz="2400" dirty="0">
                <a:solidFill>
                  <a:schemeClr val="tx1"/>
                </a:solidFill>
              </a:rPr>
              <a:t> yang paling minimum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A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+1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…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400" i="1" baseline="-25000" dirty="0" err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m[1,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]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menjadi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jawaban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endParaRPr lang="en-US" sz="2400" dirty="0">
              <a:solidFill>
                <a:schemeClr val="tx1"/>
              </a:solidFill>
            </a:endParaRPr>
          </a:p>
          <a:p>
            <a:pPr marL="402336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i="1" dirty="0">
                <a:solidFill>
                  <a:schemeClr val="tx1"/>
                </a:solidFill>
              </a:rPr>
              <a:t>Parenthesizing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perkalian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A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+1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…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400" i="1" baseline="-25000" dirty="0" err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4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menjadi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E74-B3BD-4FF1-8813-48248049985D}" type="slidenum">
              <a:rPr lang="en-SG" smtClean="0"/>
              <a:pPr/>
              <a:t>7</a:t>
            </a:fld>
            <a:endParaRPr lang="en-SG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784" y="3630166"/>
            <a:ext cx="6379272" cy="590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 rotWithShape="1">
          <a:blip r:embed="rId3"/>
          <a:srcRect t="12887" r="4833"/>
          <a:stretch/>
        </p:blipFill>
        <p:spPr bwMode="auto">
          <a:xfrm>
            <a:off x="1279898" y="4777752"/>
            <a:ext cx="7344816" cy="106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517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44824"/>
            <a:ext cx="8324880" cy="45559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Step 3, </a:t>
            </a:r>
            <a:r>
              <a:rPr lang="en-US" dirty="0" err="1">
                <a:solidFill>
                  <a:schemeClr val="tx1"/>
                </a:solidFill>
              </a:rPr>
              <a:t>Menghitung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optimal cost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Jika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algoritma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rekursif</a:t>
            </a:r>
            <a:r>
              <a:rPr lang="en-US" sz="2000" dirty="0">
                <a:solidFill>
                  <a:schemeClr val="tx1"/>
                </a:solidFill>
              </a:rPr>
              <a:t>, exponential time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(2</a:t>
            </a:r>
            <a:r>
              <a:rPr lang="en-US" sz="2000" i="1" baseline="30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tidak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pada brute-force.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Total </a:t>
            </a:r>
            <a:r>
              <a:rPr lang="en-US" sz="2000" dirty="0" err="1">
                <a:solidFill>
                  <a:schemeClr val="tx1"/>
                </a:solidFill>
              </a:rPr>
              <a:t>banyaknya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subproblems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(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000" baseline="30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Algoritma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rekursif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sekali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menemui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subproblem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sama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Jika</a:t>
            </a:r>
            <a:r>
              <a:rPr lang="en-US" sz="2000" dirty="0">
                <a:solidFill>
                  <a:schemeClr val="tx1"/>
                </a:solidFill>
              </a:rPr>
              <a:t> tabling </a:t>
            </a:r>
            <a:r>
              <a:rPr lang="en-US" sz="2000" dirty="0" err="1">
                <a:solidFill>
                  <a:schemeClr val="tx1"/>
                </a:solidFill>
              </a:rPr>
              <a:t>menjawab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subproblems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setiap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subproblem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hanya</a:t>
            </a:r>
            <a:r>
              <a:rPr lang="en-US" sz="2000" dirty="0">
                <a:solidFill>
                  <a:schemeClr val="tx1"/>
                </a:solidFill>
              </a:rPr>
              <a:t> di-solving </a:t>
            </a:r>
            <a:r>
              <a:rPr lang="en-US" sz="2000" dirty="0" err="1">
                <a:solidFill>
                  <a:schemeClr val="tx1"/>
                </a:solidFill>
              </a:rPr>
              <a:t>sekali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en-US" sz="2000" dirty="0" err="1">
                <a:solidFill>
                  <a:schemeClr val="tx1"/>
                </a:solidFill>
              </a:rPr>
              <a:t>hal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khusus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DP yang </a:t>
            </a:r>
            <a:r>
              <a:rPr lang="en-US" sz="2000" dirty="0" err="1">
                <a:solidFill>
                  <a:schemeClr val="tx1"/>
                </a:solidFill>
              </a:rPr>
              <a:t>membuat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tampak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berbeda</a:t>
            </a:r>
            <a:r>
              <a:rPr lang="en-US" sz="2000" dirty="0">
                <a:solidFill>
                  <a:schemeClr val="tx1"/>
                </a:solidFill>
              </a:rPr>
              <a:t>: overlapping </a:t>
            </a:r>
            <a:r>
              <a:rPr lang="en-US" sz="2000" dirty="0" err="1">
                <a:solidFill>
                  <a:schemeClr val="tx1"/>
                </a:solidFill>
              </a:rPr>
              <a:t>subproblems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solve </a:t>
            </a:r>
            <a:r>
              <a:rPr lang="en-US" sz="2000" dirty="0" err="1">
                <a:solidFill>
                  <a:schemeClr val="tx1"/>
                </a:solidFill>
              </a:rPr>
              <a:t>setiap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subproblem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sekali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E74-B3BD-4FF1-8813-48248049985D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1AE3DE-0945-4ABD-AB42-F8820FDAE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3280420" cy="4952492"/>
          </a:xfrm>
        </p:spPr>
        <p:txBody>
          <a:bodyPr/>
          <a:lstStyle/>
          <a:p>
            <a:r>
              <a:rPr lang="en-US" sz="2800" dirty="0" err="1"/>
              <a:t>Langkah-langkah</a:t>
            </a:r>
            <a:r>
              <a:rPr lang="en-US" sz="2800" dirty="0"/>
              <a:t> MCP - DP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889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00808"/>
            <a:ext cx="8324880" cy="4699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Step 3, Algorithm,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array </a:t>
            </a:r>
            <a:r>
              <a:rPr lang="en-US" sz="2000" i="1" dirty="0">
                <a:solidFill>
                  <a:schemeClr val="tx1"/>
                </a:solidFill>
              </a:rPr>
              <a:t>m</a:t>
            </a:r>
            <a:r>
              <a:rPr lang="en-US" sz="2000" dirty="0">
                <a:solidFill>
                  <a:schemeClr val="tx1"/>
                </a:solidFill>
              </a:rPr>
              <a:t>[1..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,1..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],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m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dirty="0" err="1">
                <a:solidFill>
                  <a:schemeClr val="tx1"/>
                </a:solidFill>
              </a:rPr>
              <a:t>,</a:t>
            </a:r>
            <a:r>
              <a:rPr lang="en-US" sz="2000" i="1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] </a:t>
            </a:r>
            <a:r>
              <a:rPr lang="en-US" sz="2000" dirty="0" err="1">
                <a:solidFill>
                  <a:schemeClr val="tx1"/>
                </a:solidFill>
              </a:rPr>
              <a:t>menyimpan</a:t>
            </a:r>
            <a:r>
              <a:rPr lang="en-US" sz="2000" dirty="0">
                <a:solidFill>
                  <a:schemeClr val="tx1"/>
                </a:solidFill>
              </a:rPr>
              <a:t> optimal cost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A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sym typeface="Symbol" pitchFamily="18" charset="2"/>
              </a:rPr>
              <a:t>+1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…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i="1" baseline="-25000" dirty="0">
                <a:solidFill>
                  <a:schemeClr val="tx1"/>
                </a:solidFill>
                <a:sym typeface="Symbol" pitchFamily="18" charset="2"/>
              </a:rPr>
              <a:t> 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array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[1..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,1..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],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dirty="0" err="1">
                <a:solidFill>
                  <a:schemeClr val="tx1"/>
                </a:solidFill>
              </a:rPr>
              <a:t>,</a:t>
            </a:r>
            <a:r>
              <a:rPr lang="en-US" sz="2000" i="1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] </a:t>
            </a:r>
            <a:r>
              <a:rPr lang="en-US" sz="2000" dirty="0" err="1">
                <a:solidFill>
                  <a:schemeClr val="tx1"/>
                </a:solidFill>
              </a:rPr>
              <a:t>menyimpan</a:t>
            </a:r>
            <a:r>
              <a:rPr lang="en-US" sz="2000" dirty="0">
                <a:solidFill>
                  <a:schemeClr val="tx1"/>
                </a:solidFill>
              </a:rPr>
              <a:t> index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 yang </a:t>
            </a: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optimal cost </a:t>
            </a:r>
            <a:r>
              <a:rPr lang="en-US" sz="2000" dirty="0" err="1">
                <a:solidFill>
                  <a:schemeClr val="tx1"/>
                </a:solidFill>
              </a:rPr>
              <a:t>ketika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menghitung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m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dirty="0" err="1">
                <a:solidFill>
                  <a:schemeClr val="tx1"/>
                </a:solidFill>
              </a:rPr>
              <a:t>,</a:t>
            </a:r>
            <a:r>
              <a:rPr lang="en-US" sz="2000" i="1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]. 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Misal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input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MCP</a:t>
            </a:r>
          </a:p>
          <a:p>
            <a:pPr marL="402336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=&lt;</a:t>
            </a:r>
            <a:r>
              <a:rPr lang="en-US" sz="2000" baseline="-25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i="1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baseline="-25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i="1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,…,</a:t>
            </a:r>
            <a:r>
              <a:rPr lang="en-US" sz="2000" baseline="-25000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p</a:t>
            </a:r>
            <a:r>
              <a:rPr lang="en-US" sz="2000" i="1" baseline="-25000" dirty="0" err="1">
                <a:solidFill>
                  <a:schemeClr val="tx1"/>
                </a:solidFill>
              </a:rPr>
              <a:t>n</a:t>
            </a:r>
            <a:r>
              <a:rPr lang="en-US" sz="2000" i="1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&gt;.</a:t>
            </a:r>
            <a:endParaRPr lang="en-US" sz="2000" baseline="-25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E74-B3BD-4FF1-8813-48248049985D}" type="slidenum">
              <a:rPr lang="en-SG" smtClean="0"/>
              <a:pPr/>
              <a:t>9</a:t>
            </a:fld>
            <a:endParaRPr lang="en-SG"/>
          </a:p>
        </p:txBody>
      </p:sp>
      <p:pic>
        <p:nvPicPr>
          <p:cNvPr id="5" name="Picture 3" descr="matrix_chain_order"/>
          <p:cNvPicPr>
            <a:picLocks noChangeAspect="1" noChangeArrowheads="1"/>
          </p:cNvPicPr>
          <p:nvPr/>
        </p:nvPicPr>
        <p:blipFill rotWithShape="1">
          <a:blip r:embed="rId2"/>
          <a:srcRect l="3935"/>
          <a:stretch/>
        </p:blipFill>
        <p:spPr bwMode="auto">
          <a:xfrm>
            <a:off x="4067944" y="3802841"/>
            <a:ext cx="4219671" cy="270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3EA0DB1-E9DF-4955-9B79-1B725A2E2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3280420" cy="4952492"/>
          </a:xfrm>
        </p:spPr>
        <p:txBody>
          <a:bodyPr/>
          <a:lstStyle/>
          <a:p>
            <a:r>
              <a:rPr lang="en-US" sz="2800" dirty="0" err="1"/>
              <a:t>Langkah-langkah</a:t>
            </a:r>
            <a:r>
              <a:rPr lang="en-US" sz="2800" dirty="0"/>
              <a:t> MCP - DP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2047464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3135</TotalTime>
  <Words>777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Wingdings</vt:lpstr>
      <vt:lpstr>Headlines</vt:lpstr>
      <vt:lpstr>MCM DAN dynamic programming</vt:lpstr>
      <vt:lpstr>Matrix Chain Multiplication </vt:lpstr>
      <vt:lpstr>Matrix-chain multiplication (MCM) - DP</vt:lpstr>
      <vt:lpstr>Matrix-chain multiplication (MCM) - DP</vt:lpstr>
      <vt:lpstr>Matrix-chain multiplication (MCM) - DP</vt:lpstr>
      <vt:lpstr>Langkah-langkah MCP - DP</vt:lpstr>
      <vt:lpstr>Langkah-langkah MCP - DP</vt:lpstr>
      <vt:lpstr>Langkah-langkah MCP - DP</vt:lpstr>
      <vt:lpstr>Langkah-langkah MCP - DP</vt:lpstr>
      <vt:lpstr>Elements of dynamic programming 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Algorithm</dc:title>
  <dc:creator>Imam Cholissodin</dc:creator>
  <cp:lastModifiedBy>Patricia Joanne</cp:lastModifiedBy>
  <cp:revision>493</cp:revision>
  <dcterms:created xsi:type="dcterms:W3CDTF">2012-05-24T14:01:20Z</dcterms:created>
  <dcterms:modified xsi:type="dcterms:W3CDTF">2019-04-29T05:21:22Z</dcterms:modified>
</cp:coreProperties>
</file>