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89" r:id="rId4"/>
    <p:sldId id="290" r:id="rId5"/>
    <p:sldId id="292" r:id="rId6"/>
    <p:sldId id="293" r:id="rId7"/>
    <p:sldId id="294" r:id="rId8"/>
    <p:sldId id="296" r:id="rId9"/>
    <p:sldId id="291" r:id="rId10"/>
    <p:sldId id="298" r:id="rId11"/>
    <p:sldId id="305" r:id="rId12"/>
    <p:sldId id="306" r:id="rId13"/>
    <p:sldId id="307" r:id="rId14"/>
    <p:sldId id="308" r:id="rId15"/>
    <p:sldId id="299" r:id="rId16"/>
    <p:sldId id="297" r:id="rId17"/>
    <p:sldId id="301" r:id="rId18"/>
    <p:sldId id="302" r:id="rId19"/>
    <p:sldId id="303" r:id="rId20"/>
    <p:sldId id="30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EC7"/>
    <a:srgbClr val="0D8295"/>
    <a:srgbClr val="F59F26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1235"/>
            <a:ext cx="9144000" cy="21605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Studi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kasus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sv-SE" sz="3200" dirty="0">
                <a:solidFill>
                  <a:srgbClr val="F59F26"/>
                </a:solidFill>
              </a:rPr>
              <a:t>Analisis Penggunaan Kamar Pasien dan Jumlah Penyakit Diderita di Rumah Sakit Hasan Sadikin Jawa Barat</a:t>
            </a:r>
            <a:endParaRPr lang="en-US" dirty="0">
              <a:solidFill>
                <a:srgbClr val="F59F26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405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6E1215-45B2-4D97-BEAD-FABA25E5313D}"/>
              </a:ext>
            </a:extLst>
          </p:cNvPr>
          <p:cNvSpPr txBox="1"/>
          <p:nvPr/>
        </p:nvSpPr>
        <p:spPr>
          <a:xfrm>
            <a:off x="3741028" y="5553075"/>
            <a:ext cx="4709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Shofiyyah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Nadhiroh</a:t>
            </a:r>
            <a:r>
              <a:rPr lang="en-US" sz="2400" dirty="0">
                <a:solidFill>
                  <a:schemeClr val="bg1"/>
                </a:solidFill>
              </a:rPr>
              <a:t>	140810160057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Patricia Joanne	140811060065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CE670B-B044-498B-AE3A-9445C81F1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67" r="2425" b="12376"/>
          <a:stretch/>
        </p:blipFill>
        <p:spPr>
          <a:xfrm>
            <a:off x="147828" y="1077304"/>
            <a:ext cx="11896344" cy="4153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A57248-D149-44A5-A13A-057E31239242}"/>
              </a:ext>
            </a:extLst>
          </p:cNvPr>
          <p:cNvSpPr txBox="1"/>
          <p:nvPr/>
        </p:nvSpPr>
        <p:spPr>
          <a:xfrm>
            <a:off x="4918434" y="588873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berisi</a:t>
            </a:r>
            <a:r>
              <a:rPr lang="en-US" dirty="0"/>
              <a:t> 100 data</a:t>
            </a:r>
          </a:p>
        </p:txBody>
      </p:sp>
    </p:spTree>
    <p:extLst>
      <p:ext uri="{BB962C8B-B14F-4D97-AF65-F5344CB8AC3E}">
        <p14:creationId xmlns:p14="http://schemas.microsoft.com/office/powerpoint/2010/main" val="142227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6FF4DB7-5091-49D5-BC27-949296C9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495" y="2414016"/>
            <a:ext cx="2431482" cy="2431482"/>
          </a:xfrm>
          <a:prstGeom prst="ellipse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10257E-ED14-47B6-9D5D-DFD59E40F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0259" y="2414016"/>
            <a:ext cx="2431482" cy="2431482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EDDB5D-BA7F-46D2-9EFE-314E49263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1023" y="2414016"/>
            <a:ext cx="2431482" cy="2431482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3D603-ADC6-4449-93FF-35D7A0E3B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480977" y="3629757"/>
            <a:ext cx="139928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D0E521-14E0-4DA4-BC17-E3A97EED6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7311741" y="3629757"/>
            <a:ext cx="139928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9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71F3D49-F463-4933-9463-FC1762F8F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5024" y="320100"/>
            <a:ext cx="1901952" cy="1901952"/>
          </a:xfrm>
          <a:prstGeom prst="ellipse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81570-C943-476E-B619-36DCC5B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9" y="2520125"/>
            <a:ext cx="6291434" cy="1145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BB3A1F-6CB6-4F2E-88DE-D08C0347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9" y="3659082"/>
            <a:ext cx="3609516" cy="2676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27D86-E9F3-4BFE-A1B9-0E3E116B139A}"/>
              </a:ext>
            </a:extLst>
          </p:cNvPr>
          <p:cNvSpPr txBox="1"/>
          <p:nvPr/>
        </p:nvSpPr>
        <p:spPr>
          <a:xfrm>
            <a:off x="7343775" y="2676525"/>
            <a:ext cx="4371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Extract </a:t>
            </a:r>
            <a:r>
              <a:rPr lang="en-US" sz="2000" dirty="0" err="1"/>
              <a:t>adalah</a:t>
            </a:r>
            <a:r>
              <a:rPr lang="en-US" sz="2000" dirty="0"/>
              <a:t> proses </a:t>
            </a:r>
            <a:r>
              <a:rPr lang="en-US" sz="2000" dirty="0" err="1"/>
              <a:t>memilih</a:t>
            </a:r>
            <a:r>
              <a:rPr lang="en-US" sz="2000" dirty="0"/>
              <a:t> dan </a:t>
            </a:r>
            <a:r>
              <a:rPr lang="en-US" sz="2000" dirty="0" err="1"/>
              <a:t>mengambil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dan </a:t>
            </a:r>
            <a:r>
              <a:rPr lang="en-US" sz="2000" dirty="0" err="1"/>
              <a:t>membaca</a:t>
            </a:r>
            <a:r>
              <a:rPr lang="en-US" sz="2000" dirty="0"/>
              <a:t>  data yang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Menggunakan</a:t>
            </a:r>
            <a:r>
              <a:rPr lang="en-US" sz="2000" dirty="0"/>
              <a:t> SQL Server,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data diagnosis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299479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42989E-544A-4737-B2D1-7AA7BC962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60"/>
          <a:stretch/>
        </p:blipFill>
        <p:spPr>
          <a:xfrm>
            <a:off x="228600" y="932688"/>
            <a:ext cx="6409944" cy="310896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71F3D49-F463-4933-9463-FC1762F8F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5024" y="320100"/>
            <a:ext cx="1901952" cy="1901952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7D93A-D533-4679-BE87-168250C98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880"/>
          <a:stretch/>
        </p:blipFill>
        <p:spPr>
          <a:xfrm>
            <a:off x="5145024" y="3204150"/>
            <a:ext cx="6559296" cy="3130952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DC2A4EE3-FF8C-408F-8CF5-541AC69E1A01}"/>
              </a:ext>
            </a:extLst>
          </p:cNvPr>
          <p:cNvSpPr/>
          <p:nvPr/>
        </p:nvSpPr>
        <p:spPr>
          <a:xfrm flipV="1">
            <a:off x="2373122" y="4579112"/>
            <a:ext cx="2120900" cy="1014984"/>
          </a:xfrm>
          <a:prstGeom prst="bentArrow">
            <a:avLst/>
          </a:prstGeom>
          <a:solidFill>
            <a:srgbClr val="11AEC7"/>
          </a:solidFill>
          <a:ln>
            <a:solidFill>
              <a:srgbClr val="0D8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7558-592A-4845-950F-E3BA598ABBE0}"/>
              </a:ext>
            </a:extLst>
          </p:cNvPr>
          <p:cNvSpPr txBox="1"/>
          <p:nvPr/>
        </p:nvSpPr>
        <p:spPr>
          <a:xfrm>
            <a:off x="7289546" y="1047750"/>
            <a:ext cx="4414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Transform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</a:t>
            </a:r>
            <a:r>
              <a:rPr lang="en-US" sz="2000" dirty="0" err="1"/>
              <a:t>membersihkan</a:t>
            </a:r>
            <a:r>
              <a:rPr lang="en-US" sz="2000" dirty="0"/>
              <a:t> dan </a:t>
            </a:r>
            <a:r>
              <a:rPr lang="en-US" sz="2000" dirty="0" err="1"/>
              <a:t>mengubah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asli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data warehouse.</a:t>
            </a:r>
            <a:endParaRPr lang="en-US" sz="2000" i="1" dirty="0"/>
          </a:p>
          <a:p>
            <a:pPr algn="just"/>
            <a:endParaRPr lang="en-US" sz="2000" i="1" dirty="0"/>
          </a:p>
          <a:p>
            <a:pPr algn="just"/>
            <a:r>
              <a:rPr lang="en-US" sz="2000" dirty="0" err="1"/>
              <a:t>Menggunakan</a:t>
            </a:r>
            <a:r>
              <a:rPr lang="en-US" sz="2000" dirty="0"/>
              <a:t> SQL Server,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data </a:t>
            </a: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diextract</a:t>
            </a:r>
            <a:r>
              <a:rPr lang="en-US" sz="2000" dirty="0"/>
              <a:t>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datanya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15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71F3D49-F463-4933-9463-FC1762F8F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5024" y="320100"/>
            <a:ext cx="1901952" cy="1901952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71F230-6CFA-4D0A-AB2D-B56D860F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16" y="2771655"/>
            <a:ext cx="11149384" cy="3590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EBC4D-B20D-46E2-BCA3-9C70EE3C4F0A}"/>
              </a:ext>
            </a:extLst>
          </p:cNvPr>
          <p:cNvSpPr txBox="1"/>
          <p:nvPr/>
        </p:nvSpPr>
        <p:spPr>
          <a:xfrm>
            <a:off x="471116" y="981075"/>
            <a:ext cx="405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Load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</a:t>
            </a:r>
            <a:r>
              <a:rPr lang="en-US" sz="2000" dirty="0" err="1"/>
              <a:t>memasukkan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data warehouse.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6E38-42BA-443D-81FB-E183F95AC23F}"/>
              </a:ext>
            </a:extLst>
          </p:cNvPr>
          <p:cNvSpPr txBox="1"/>
          <p:nvPr/>
        </p:nvSpPr>
        <p:spPr>
          <a:xfrm>
            <a:off x="7567241" y="981075"/>
            <a:ext cx="405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foreign key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pada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diagpenyakit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03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>
            <a:extLst>
              <a:ext uri="{FF2B5EF4-FFF2-40B4-BE49-F238E27FC236}">
                <a16:creationId xmlns:a16="http://schemas.microsoft.com/office/drawing/2014/main" id="{7606DB95-81C9-478F-B65A-EA2C2B133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8343508-4B6A-4827-8761-67CC6FA4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D09A8406-F190-439A-9F9E-19354481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A06DF102-F556-4100-8BD4-D9578AA8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A73D8FC1-7720-4286-9700-11E5D86C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FC4C9-5CDF-4F1F-8E25-61E6E07A316F}"/>
              </a:ext>
            </a:extLst>
          </p:cNvPr>
          <p:cNvSpPr/>
          <p:nvPr/>
        </p:nvSpPr>
        <p:spPr>
          <a:xfrm>
            <a:off x="1076604" y="3429000"/>
            <a:ext cx="13716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ROLLUP/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DRILLUP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C8F8D-5811-4FF7-9F62-C9AF46ADC920}"/>
              </a:ext>
            </a:extLst>
          </p:cNvPr>
          <p:cNvSpPr/>
          <p:nvPr/>
        </p:nvSpPr>
        <p:spPr>
          <a:xfrm>
            <a:off x="3182346" y="3429000"/>
            <a:ext cx="149371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DRILLDOWN/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ROLLDOWN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87CCB-45D2-45DC-A83D-53C3CF03998A}"/>
              </a:ext>
            </a:extLst>
          </p:cNvPr>
          <p:cNvSpPr/>
          <p:nvPr/>
        </p:nvSpPr>
        <p:spPr>
          <a:xfrm>
            <a:off x="5410201" y="3429000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SLICING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AEE98-3E5D-4F73-84F3-FF2222884B74}"/>
              </a:ext>
            </a:extLst>
          </p:cNvPr>
          <p:cNvSpPr/>
          <p:nvPr/>
        </p:nvSpPr>
        <p:spPr>
          <a:xfrm>
            <a:off x="7577000" y="3429000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DICING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DF7A6-44A6-4284-B051-7F37413376B7}"/>
              </a:ext>
            </a:extLst>
          </p:cNvPr>
          <p:cNvSpPr/>
          <p:nvPr/>
        </p:nvSpPr>
        <p:spPr>
          <a:xfrm>
            <a:off x="9745956" y="3429000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CUBING</a:t>
            </a:r>
          </a:p>
        </p:txBody>
      </p:sp>
    </p:spTree>
    <p:extLst>
      <p:ext uri="{BB962C8B-B14F-4D97-AF65-F5344CB8AC3E}">
        <p14:creationId xmlns:p14="http://schemas.microsoft.com/office/powerpoint/2010/main" val="250195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Hasil OLAP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3CC5B-EDB7-44A4-80B6-14B07C786513}"/>
              </a:ext>
            </a:extLst>
          </p:cNvPr>
          <p:cNvSpPr/>
          <p:nvPr/>
        </p:nvSpPr>
        <p:spPr>
          <a:xfrm>
            <a:off x="-1641475" y="910696"/>
            <a:ext cx="3282950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+mj-lt"/>
              </a:rPr>
              <a:t>		ROLLUP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505E1-2F56-418C-AE96-6AC9D6988126}"/>
              </a:ext>
            </a:extLst>
          </p:cNvPr>
          <p:cNvSpPr txBox="1"/>
          <p:nvPr/>
        </p:nvSpPr>
        <p:spPr>
          <a:xfrm>
            <a:off x="2426065" y="10584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OLAP query script: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72033-BD56-4C59-A1A7-9130101C870D}"/>
              </a:ext>
            </a:extLst>
          </p:cNvPr>
          <p:cNvSpPr txBox="1"/>
          <p:nvPr/>
        </p:nvSpPr>
        <p:spPr>
          <a:xfrm>
            <a:off x="8172934" y="10584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18B11-D908-486C-BC89-E968335D8EF3}"/>
              </a:ext>
            </a:extLst>
          </p:cNvPr>
          <p:cNvSpPr txBox="1"/>
          <p:nvPr/>
        </p:nvSpPr>
        <p:spPr>
          <a:xfrm>
            <a:off x="659934" y="5276352"/>
            <a:ext cx="6260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diagnosisnya</a:t>
            </a:r>
            <a:endParaRPr lang="en-US" sz="2800" dirty="0"/>
          </a:p>
          <a:p>
            <a:r>
              <a:rPr lang="en-US" sz="2800" dirty="0"/>
              <a:t>dan total </a:t>
            </a:r>
            <a:r>
              <a:rPr lang="en-US" sz="2800" dirty="0" err="1"/>
              <a:t>seluruh</a:t>
            </a:r>
            <a:r>
              <a:rPr lang="en-US" sz="2800" dirty="0"/>
              <a:t> diagnosis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E1176179-6B9D-4B4F-B64C-3AD2249B05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4433"/>
          <a:stretch/>
        </p:blipFill>
        <p:spPr>
          <a:xfrm>
            <a:off x="640299" y="2017165"/>
            <a:ext cx="5157087" cy="2823669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13E28E2C-32AA-47D4-8E22-E6E1A134C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423" r="51255"/>
          <a:stretch/>
        </p:blipFill>
        <p:spPr>
          <a:xfrm>
            <a:off x="7581454" y="1774540"/>
            <a:ext cx="3691188" cy="45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863617-BDD8-4260-9BC8-F1D1D8E30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260" y="1774540"/>
            <a:ext cx="4334480" cy="24387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8E7B6-B7EB-43AE-86FA-1BAC2A826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5260" y="1575493"/>
            <a:ext cx="2582965" cy="4126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Hasil OLAP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3CC5B-EDB7-44A4-80B6-14B07C786513}"/>
              </a:ext>
            </a:extLst>
          </p:cNvPr>
          <p:cNvSpPr/>
          <p:nvPr/>
        </p:nvSpPr>
        <p:spPr>
          <a:xfrm>
            <a:off x="-1819275" y="910696"/>
            <a:ext cx="3460750" cy="664797"/>
          </a:xfrm>
          <a:prstGeom prst="roundRect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+mj-lt"/>
              </a:rPr>
              <a:t>		DRILLDOWN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505E1-2F56-418C-AE96-6AC9D6988126}"/>
              </a:ext>
            </a:extLst>
          </p:cNvPr>
          <p:cNvSpPr txBox="1"/>
          <p:nvPr/>
        </p:nvSpPr>
        <p:spPr>
          <a:xfrm>
            <a:off x="2426065" y="10584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OLAP query script: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72033-BD56-4C59-A1A7-9130101C870D}"/>
              </a:ext>
            </a:extLst>
          </p:cNvPr>
          <p:cNvSpPr txBox="1"/>
          <p:nvPr/>
        </p:nvSpPr>
        <p:spPr>
          <a:xfrm>
            <a:off x="8172934" y="10584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82A6-E835-4DA1-8753-11179B0D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21"/>
          <a:stretch/>
        </p:blipFill>
        <p:spPr>
          <a:xfrm>
            <a:off x="9323790" y="1547071"/>
            <a:ext cx="2558011" cy="292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13C6D-C973-4168-BD5B-435FB06E1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790" y="4592682"/>
            <a:ext cx="2551305" cy="1613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AC0B0A-3252-4993-B826-809210C3E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173"/>
          <a:stretch/>
        </p:blipFill>
        <p:spPr>
          <a:xfrm>
            <a:off x="6625260" y="5722126"/>
            <a:ext cx="2698530" cy="8120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DA6FDA-E79C-45CC-BCD3-2B97E272FCDF}"/>
              </a:ext>
            </a:extLst>
          </p:cNvPr>
          <p:cNvSpPr txBox="1"/>
          <p:nvPr/>
        </p:nvSpPr>
        <p:spPr>
          <a:xfrm>
            <a:off x="489144" y="4927252"/>
            <a:ext cx="56068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Rata-rata lama </a:t>
            </a:r>
            <a:r>
              <a:rPr lang="en-US" sz="2800" dirty="0" err="1"/>
              <a:t>penggunaan</a:t>
            </a:r>
            <a:endParaRPr lang="en-US" sz="2800" dirty="0"/>
          </a:p>
          <a:p>
            <a:r>
              <a:rPr lang="en-US" sz="2800" dirty="0" err="1"/>
              <a:t>kamar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diagnosis</a:t>
            </a:r>
          </a:p>
          <a:p>
            <a:r>
              <a:rPr lang="en-US" sz="2800" dirty="0"/>
              <a:t>dan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kamarnya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091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468EE6B-2B10-4854-9945-93C3568261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1262"/>
          <a:stretch/>
        </p:blipFill>
        <p:spPr>
          <a:xfrm>
            <a:off x="1254783" y="1774540"/>
            <a:ext cx="4348433" cy="36226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BDF8D-1134-484B-8B67-4732385CEB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5742"/>
          <a:stretch/>
        </p:blipFill>
        <p:spPr>
          <a:xfrm>
            <a:off x="6277984" y="1774540"/>
            <a:ext cx="5685416" cy="27624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Hasil OLAP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3CC5B-EDB7-44A4-80B6-14B07C786513}"/>
              </a:ext>
            </a:extLst>
          </p:cNvPr>
          <p:cNvSpPr/>
          <p:nvPr/>
        </p:nvSpPr>
        <p:spPr>
          <a:xfrm>
            <a:off x="-1641475" y="910696"/>
            <a:ext cx="3282950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+mj-lt"/>
              </a:rPr>
              <a:t>		SLICING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505E1-2F56-418C-AE96-6AC9D6988126}"/>
              </a:ext>
            </a:extLst>
          </p:cNvPr>
          <p:cNvSpPr txBox="1"/>
          <p:nvPr/>
        </p:nvSpPr>
        <p:spPr>
          <a:xfrm>
            <a:off x="2426065" y="10584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OLAP query script: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72033-BD56-4C59-A1A7-9130101C870D}"/>
              </a:ext>
            </a:extLst>
          </p:cNvPr>
          <p:cNvSpPr txBox="1"/>
          <p:nvPr/>
        </p:nvSpPr>
        <p:spPr>
          <a:xfrm>
            <a:off x="8172934" y="10584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C265F-70CE-4BFD-B54B-AD0686E62C90}"/>
              </a:ext>
            </a:extLst>
          </p:cNvPr>
          <p:cNvSpPr txBox="1"/>
          <p:nvPr/>
        </p:nvSpPr>
        <p:spPr>
          <a:xfrm>
            <a:off x="5926043" y="4950107"/>
            <a:ext cx="597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Waktu </a:t>
            </a:r>
            <a:r>
              <a:rPr lang="en-US" sz="2800" dirty="0" err="1"/>
              <a:t>kedatangan</a:t>
            </a:r>
            <a:r>
              <a:rPr lang="en-US" sz="2800" dirty="0"/>
              <a:t>,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dirawat</a:t>
            </a:r>
            <a:r>
              <a:rPr lang="en-US" sz="2800" dirty="0"/>
              <a:t> dan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kamar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oleh </a:t>
            </a:r>
            <a:r>
              <a:rPr lang="en-US" sz="2800" dirty="0" err="1"/>
              <a:t>dokter</a:t>
            </a:r>
            <a:r>
              <a:rPr lang="en-US" sz="2800" dirty="0"/>
              <a:t> Tania Ramadan</a:t>
            </a:r>
          </a:p>
        </p:txBody>
      </p:sp>
    </p:spTree>
    <p:extLst>
      <p:ext uri="{BB962C8B-B14F-4D97-AF65-F5344CB8AC3E}">
        <p14:creationId xmlns:p14="http://schemas.microsoft.com/office/powerpoint/2010/main" val="354221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8269E9-6E40-41E6-BF8A-A6CB0D82D3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4045"/>
          <a:stretch/>
        </p:blipFill>
        <p:spPr>
          <a:xfrm>
            <a:off x="556965" y="1963290"/>
            <a:ext cx="5744070" cy="309696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E003A-F70C-410D-9EED-CE1D589290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2442" r="51837"/>
          <a:stretch/>
        </p:blipFill>
        <p:spPr>
          <a:xfrm>
            <a:off x="7649253" y="1851945"/>
            <a:ext cx="3510216" cy="40665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Hasil OLAP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3CC5B-EDB7-44A4-80B6-14B07C786513}"/>
              </a:ext>
            </a:extLst>
          </p:cNvPr>
          <p:cNvSpPr/>
          <p:nvPr/>
        </p:nvSpPr>
        <p:spPr>
          <a:xfrm>
            <a:off x="-1504951" y="910696"/>
            <a:ext cx="3146425" cy="664797"/>
          </a:xfrm>
          <a:prstGeom prst="roundRect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+mj-lt"/>
              </a:rPr>
              <a:t>		 DICING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505E1-2F56-418C-AE96-6AC9D6988126}"/>
              </a:ext>
            </a:extLst>
          </p:cNvPr>
          <p:cNvSpPr txBox="1"/>
          <p:nvPr/>
        </p:nvSpPr>
        <p:spPr>
          <a:xfrm>
            <a:off x="2426065" y="10584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OLAP query script: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72033-BD56-4C59-A1A7-9130101C870D}"/>
              </a:ext>
            </a:extLst>
          </p:cNvPr>
          <p:cNvSpPr txBox="1"/>
          <p:nvPr/>
        </p:nvSpPr>
        <p:spPr>
          <a:xfrm>
            <a:off x="8172934" y="10584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544C6-515C-49A9-BEE7-880BA60ED2CD}"/>
              </a:ext>
            </a:extLst>
          </p:cNvPr>
          <p:cNvSpPr txBox="1"/>
          <p:nvPr/>
        </p:nvSpPr>
        <p:spPr>
          <a:xfrm>
            <a:off x="659934" y="5276352"/>
            <a:ext cx="6260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diagnosisnya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81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y Face 1">
            <a:extLst>
              <a:ext uri="{FF2B5EF4-FFF2-40B4-BE49-F238E27FC236}">
                <a16:creationId xmlns:a16="http://schemas.microsoft.com/office/drawing/2014/main" id="{03274D64-C0F2-4225-993C-7A3706FBE816}"/>
              </a:ext>
            </a:extLst>
          </p:cNvPr>
          <p:cNvSpPr/>
          <p:nvPr/>
        </p:nvSpPr>
        <p:spPr>
          <a:xfrm>
            <a:off x="990600" y="1600200"/>
            <a:ext cx="819150" cy="819150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9F26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5746A8C-1A1A-400B-8797-43435F38E36E}"/>
              </a:ext>
            </a:extLst>
          </p:cNvPr>
          <p:cNvSpPr/>
          <p:nvPr/>
        </p:nvSpPr>
        <p:spPr>
          <a:xfrm>
            <a:off x="1962150" y="1606998"/>
            <a:ext cx="819150" cy="819150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9F26"/>
              </a:solidFill>
            </a:endParaRP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19C325A9-4F9A-427D-9B74-0A072C323077}"/>
              </a:ext>
            </a:extLst>
          </p:cNvPr>
          <p:cNvSpPr/>
          <p:nvPr/>
        </p:nvSpPr>
        <p:spPr>
          <a:xfrm>
            <a:off x="2933700" y="1606998"/>
            <a:ext cx="819150" cy="819150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9F26"/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E733FDF-B83C-48B6-A1DA-0F85D61AD9A5}"/>
              </a:ext>
            </a:extLst>
          </p:cNvPr>
          <p:cNvSpPr/>
          <p:nvPr/>
        </p:nvSpPr>
        <p:spPr>
          <a:xfrm>
            <a:off x="1419224" y="3714750"/>
            <a:ext cx="1905000" cy="136207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terkelola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68DC-F7AA-4C1C-8C2D-0C0E74886368}"/>
              </a:ext>
            </a:extLst>
          </p:cNvPr>
          <p:cNvSpPr txBox="1"/>
          <p:nvPr/>
        </p:nvSpPr>
        <p:spPr>
          <a:xfrm>
            <a:off x="1416976" y="102840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orang-orang </a:t>
            </a:r>
            <a:r>
              <a:rPr lang="en-US" dirty="0" err="1"/>
              <a:t>sakit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F7E22-5C5E-4493-B21C-5CF34AE66D74}"/>
              </a:ext>
            </a:extLst>
          </p:cNvPr>
          <p:cNvSpPr txBox="1"/>
          <p:nvPr/>
        </p:nvSpPr>
        <p:spPr>
          <a:xfrm>
            <a:off x="1172517" y="3123236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orang-orang </a:t>
            </a:r>
            <a:r>
              <a:rPr lang="en-US" dirty="0" err="1"/>
              <a:t>sakit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4CA56-BD92-4F5D-81D3-646B8F39F43B}"/>
              </a:ext>
            </a:extLst>
          </p:cNvPr>
          <p:cNvCxnSpPr/>
          <p:nvPr/>
        </p:nvCxnSpPr>
        <p:spPr>
          <a:xfrm>
            <a:off x="1400175" y="2508370"/>
            <a:ext cx="626136" cy="523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E794A1-8D01-498C-B390-CD609EB8B484}"/>
              </a:ext>
            </a:extLst>
          </p:cNvPr>
          <p:cNvCxnSpPr/>
          <p:nvPr/>
        </p:nvCxnSpPr>
        <p:spPr>
          <a:xfrm>
            <a:off x="2371723" y="2621810"/>
            <a:ext cx="0" cy="349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D0829-0581-4EFC-875D-256F73AE4C03}"/>
              </a:ext>
            </a:extLst>
          </p:cNvPr>
          <p:cNvCxnSpPr>
            <a:cxnSpLocks/>
          </p:cNvCxnSpPr>
          <p:nvPr/>
        </p:nvCxnSpPr>
        <p:spPr>
          <a:xfrm flipH="1">
            <a:off x="2698088" y="2508370"/>
            <a:ext cx="626136" cy="523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EFCCE324-AF6F-4A97-80A4-04412D687D09}"/>
              </a:ext>
            </a:extLst>
          </p:cNvPr>
          <p:cNvSpPr/>
          <p:nvPr/>
        </p:nvSpPr>
        <p:spPr>
          <a:xfrm>
            <a:off x="2560320" y="5332396"/>
            <a:ext cx="2877954" cy="1201754"/>
          </a:xfrm>
          <a:prstGeom prst="curvedUpArrow">
            <a:avLst/>
          </a:prstGeom>
          <a:solidFill>
            <a:srgbClr val="5858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10D829FA-75E4-42BD-B7FA-20556E29FA91}"/>
              </a:ext>
            </a:extLst>
          </p:cNvPr>
          <p:cNvSpPr/>
          <p:nvPr/>
        </p:nvSpPr>
        <p:spPr>
          <a:xfrm>
            <a:off x="4762199" y="3982236"/>
            <a:ext cx="819150" cy="819150"/>
          </a:xfrm>
          <a:prstGeom prst="smileyFace">
            <a:avLst>
              <a:gd name="adj" fmla="val 3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9F26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3778043-9759-43F9-A44F-E6E9D432BFF3}"/>
              </a:ext>
            </a:extLst>
          </p:cNvPr>
          <p:cNvSpPr/>
          <p:nvPr/>
        </p:nvSpPr>
        <p:spPr>
          <a:xfrm flipV="1">
            <a:off x="4689475" y="3670300"/>
            <a:ext cx="958850" cy="442094"/>
          </a:xfrm>
          <a:prstGeom prst="trapezoid">
            <a:avLst>
              <a:gd name="adj" fmla="val 372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B0297426-013F-4D88-9841-8E39A7BE0080}"/>
              </a:ext>
            </a:extLst>
          </p:cNvPr>
          <p:cNvSpPr/>
          <p:nvPr/>
        </p:nvSpPr>
        <p:spPr>
          <a:xfrm>
            <a:off x="5029200" y="3756418"/>
            <a:ext cx="279400" cy="279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964D1-41C4-4BF4-9CB2-59B56E058B2F}"/>
              </a:ext>
            </a:extLst>
          </p:cNvPr>
          <p:cNvSpPr txBox="1"/>
          <p:nvPr/>
        </p:nvSpPr>
        <p:spPr>
          <a:xfrm>
            <a:off x="4382764" y="388156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EFAEF-47BE-474B-9D3E-80BE954CC6A4}"/>
              </a:ext>
            </a:extLst>
          </p:cNvPr>
          <p:cNvSpPr txBox="1"/>
          <p:nvPr/>
        </p:nvSpPr>
        <p:spPr>
          <a:xfrm>
            <a:off x="5759020" y="433972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E628D-373E-438F-AE1C-20A5F76C3296}"/>
              </a:ext>
            </a:extLst>
          </p:cNvPr>
          <p:cNvSpPr txBox="1"/>
          <p:nvPr/>
        </p:nvSpPr>
        <p:spPr>
          <a:xfrm>
            <a:off x="5670334" y="363450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696AB-2BFB-48B7-8122-984F2A972B5C}"/>
              </a:ext>
            </a:extLst>
          </p:cNvPr>
          <p:cNvSpPr txBox="1"/>
          <p:nvPr/>
        </p:nvSpPr>
        <p:spPr>
          <a:xfrm>
            <a:off x="4425670" y="44788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84A57-E4DB-4E9C-8B8A-272F88FF9404}"/>
              </a:ext>
            </a:extLst>
          </p:cNvPr>
          <p:cNvSpPr txBox="1"/>
          <p:nvPr/>
        </p:nvSpPr>
        <p:spPr>
          <a:xfrm>
            <a:off x="3916342" y="2843356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pemilik</a:t>
            </a:r>
            <a:r>
              <a:rPr lang="en-US" dirty="0"/>
              <a:t> RS </a:t>
            </a:r>
            <a:r>
              <a:rPr lang="en-US" dirty="0" err="1"/>
              <a:t>bingung</a:t>
            </a:r>
            <a:endParaRPr lang="en-US" dirty="0"/>
          </a:p>
          <a:p>
            <a:pPr algn="ctr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4A30B06-5F20-401F-8D56-E78CB7CE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57" y="1258446"/>
            <a:ext cx="2676104" cy="15118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48D20-0C08-423F-884B-7F1A3AF6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258446"/>
            <a:ext cx="2676104" cy="15118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FBA8A8-DDC2-41F5-97F3-C931A6E70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1" b="58610"/>
          <a:stretch/>
        </p:blipFill>
        <p:spPr>
          <a:xfrm>
            <a:off x="6416632" y="4437367"/>
            <a:ext cx="1444542" cy="14402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394DBD-3097-4BED-9EE6-229603086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60" r="45032" b="22245"/>
          <a:stretch/>
        </p:blipFill>
        <p:spPr>
          <a:xfrm>
            <a:off x="7831649" y="5084351"/>
            <a:ext cx="1760981" cy="15118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3046F08-667B-4E12-AD6A-8753A98B2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5" t="16805" b="48056"/>
          <a:stretch/>
        </p:blipFill>
        <p:spPr>
          <a:xfrm>
            <a:off x="9779406" y="4997308"/>
            <a:ext cx="1453291" cy="13377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BA98DE4-EFFF-4316-B53D-3E317B73E850}"/>
              </a:ext>
            </a:extLst>
          </p:cNvPr>
          <p:cNvSpPr txBox="1"/>
          <p:nvPr/>
        </p:nvSpPr>
        <p:spPr>
          <a:xfrm>
            <a:off x="6911771" y="2467979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penggunaan</a:t>
            </a:r>
            <a:endParaRPr lang="en-US" dirty="0"/>
          </a:p>
          <a:p>
            <a:pPr algn="ctr"/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94DF43-5275-4BDD-A804-7A6CC7C13DF7}"/>
              </a:ext>
            </a:extLst>
          </p:cNvPr>
          <p:cNvSpPr txBox="1"/>
          <p:nvPr/>
        </p:nvSpPr>
        <p:spPr>
          <a:xfrm>
            <a:off x="8102344" y="468597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2DB58536-DD77-4AE5-B3AC-270E6036C044}"/>
              </a:ext>
            </a:extLst>
          </p:cNvPr>
          <p:cNvSpPr/>
          <p:nvPr/>
        </p:nvSpPr>
        <p:spPr>
          <a:xfrm>
            <a:off x="6581775" y="3317105"/>
            <a:ext cx="1209675" cy="541914"/>
          </a:xfrm>
          <a:prstGeom prst="bentUpArrow">
            <a:avLst/>
          </a:prstGeom>
          <a:solidFill>
            <a:srgbClr val="5858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D08A8212-DFB1-45B3-91DF-5594E8E94AC8}"/>
              </a:ext>
            </a:extLst>
          </p:cNvPr>
          <p:cNvSpPr/>
          <p:nvPr/>
        </p:nvSpPr>
        <p:spPr>
          <a:xfrm flipV="1">
            <a:off x="6581774" y="4068764"/>
            <a:ext cx="2390153" cy="541914"/>
          </a:xfrm>
          <a:prstGeom prst="bentUpArrow">
            <a:avLst/>
          </a:prstGeom>
          <a:solidFill>
            <a:srgbClr val="5858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6B1784-920E-4BAE-908A-14A51304FC42}"/>
              </a:ext>
            </a:extLst>
          </p:cNvPr>
          <p:cNvSpPr/>
          <p:nvPr/>
        </p:nvSpPr>
        <p:spPr>
          <a:xfrm>
            <a:off x="9681638" y="2818714"/>
            <a:ext cx="2123558" cy="1496365"/>
          </a:xfrm>
          <a:prstGeom prst="ellipse">
            <a:avLst/>
          </a:prstGeom>
          <a:solidFill>
            <a:srgbClr val="11AEC7"/>
          </a:solidFill>
          <a:ln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SOLUSI:</a:t>
            </a:r>
          </a:p>
          <a:p>
            <a:pPr algn="ctr"/>
            <a:r>
              <a:rPr lang="en-US" dirty="0"/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3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5" grpId="0" animBg="1"/>
      <p:bldP spid="6" grpId="0"/>
      <p:bldP spid="12" grpId="0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45" grpId="0"/>
      <p:bldP spid="46" grpId="0"/>
      <p:bldP spid="47" grpId="0" animBg="1"/>
      <p:bldP spid="48" grpId="0" animBg="1"/>
      <p:bldP spid="3" grpId="0" animBg="1"/>
      <p:bldP spid="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06AD527-DC63-47AD-9A85-5A4D586BB7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3142" y="1922273"/>
            <a:ext cx="4021481" cy="33010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31FA6-1FBA-43EF-B03C-F1512D9D9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4548" y="984998"/>
            <a:ext cx="2422904" cy="435133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Hasil OLAP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3CC5B-EDB7-44A4-80B6-14B07C786513}"/>
              </a:ext>
            </a:extLst>
          </p:cNvPr>
          <p:cNvSpPr/>
          <p:nvPr/>
        </p:nvSpPr>
        <p:spPr>
          <a:xfrm>
            <a:off x="-1641475" y="910696"/>
            <a:ext cx="3282950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+mj-lt"/>
              </a:rPr>
              <a:t>		CUBING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505E1-2F56-418C-AE96-6AC9D6988126}"/>
              </a:ext>
            </a:extLst>
          </p:cNvPr>
          <p:cNvSpPr txBox="1"/>
          <p:nvPr/>
        </p:nvSpPr>
        <p:spPr>
          <a:xfrm>
            <a:off x="2426065" y="10584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OLAP query script: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72033-BD56-4C59-A1A7-9130101C870D}"/>
              </a:ext>
            </a:extLst>
          </p:cNvPr>
          <p:cNvSpPr txBox="1"/>
          <p:nvPr/>
        </p:nvSpPr>
        <p:spPr>
          <a:xfrm>
            <a:off x="8172934" y="10584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A960D-0C5E-4BDB-8A97-61504E5FC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43"/>
          <a:stretch/>
        </p:blipFill>
        <p:spPr>
          <a:xfrm>
            <a:off x="7145789" y="1575493"/>
            <a:ext cx="2503435" cy="3166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16CBE-EC46-4E73-AAF4-6DEC4C7ECD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005"/>
          <a:stretch/>
        </p:blipFill>
        <p:spPr>
          <a:xfrm>
            <a:off x="9400927" y="1575493"/>
            <a:ext cx="2503435" cy="25848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16EDB6-A1C9-47C3-8733-C14ABAE43A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72362"/>
          <a:stretch/>
        </p:blipFill>
        <p:spPr>
          <a:xfrm>
            <a:off x="4900964" y="5336337"/>
            <a:ext cx="2503435" cy="11978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3F9685-56F5-4AF0-BD10-FACCB86BA4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375"/>
          <a:stretch/>
        </p:blipFill>
        <p:spPr>
          <a:xfrm>
            <a:off x="7122825" y="4741689"/>
            <a:ext cx="2503435" cy="170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4AA69-EA6E-4418-8A3C-91FA02F1C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999" y="4193670"/>
            <a:ext cx="2657846" cy="590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54F2F6-2F46-4DD3-90A8-25B9EFABE64C}"/>
              </a:ext>
            </a:extLst>
          </p:cNvPr>
          <p:cNvSpPr txBox="1"/>
          <p:nvPr/>
        </p:nvSpPr>
        <p:spPr>
          <a:xfrm>
            <a:off x="834046" y="5445629"/>
            <a:ext cx="369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Cube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endParaRPr lang="en-US" sz="2000" dirty="0"/>
          </a:p>
          <a:p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kamar</a:t>
            </a:r>
            <a:r>
              <a:rPr lang="en-US" sz="2000" dirty="0"/>
              <a:t> dan </a:t>
            </a:r>
            <a:r>
              <a:rPr lang="en-US" sz="2000" dirty="0" err="1"/>
              <a:t>diagnosisnya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744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Tujuan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CEAA66-1764-4026-8E5A-36738B66C83F}"/>
              </a:ext>
            </a:extLst>
          </p:cNvPr>
          <p:cNvSpPr txBox="1"/>
          <p:nvPr/>
        </p:nvSpPr>
        <p:spPr>
          <a:xfrm>
            <a:off x="680299" y="1720840"/>
            <a:ext cx="10831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Tujuan</a:t>
            </a: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perancangan</a:t>
            </a: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data warehouse </a:t>
            </a:r>
            <a:r>
              <a:rPr lang="en-US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ini</a:t>
            </a: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sebagai</a:t>
            </a: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berikut</a:t>
            </a: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Pimpinan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menganalisis</a:t>
            </a:r>
            <a:r>
              <a:rPr lang="en-US" sz="2400" dirty="0"/>
              <a:t> </a:t>
            </a:r>
            <a:r>
              <a:rPr lang="en-US" sz="2400" dirty="0" err="1"/>
              <a:t>tren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kamar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inap</a:t>
            </a:r>
            <a:r>
              <a:rPr lang="en-US" sz="2400" dirty="0"/>
              <a:t> </a:t>
            </a:r>
            <a:r>
              <a:rPr lang="en-US" sz="2400" b="1" dirty="0" err="1"/>
              <a:t>selama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tahun</a:t>
            </a:r>
            <a:endParaRPr lang="en-US" sz="2400" b="1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Pimpinan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menganalisis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diagnosis </a:t>
            </a:r>
            <a:r>
              <a:rPr lang="en-US" sz="2400" dirty="0" err="1"/>
              <a:t>penyakit</a:t>
            </a:r>
            <a:r>
              <a:rPr lang="en-US" sz="2400" dirty="0"/>
              <a:t> </a:t>
            </a:r>
            <a:r>
              <a:rPr lang="en-US" sz="2400" dirty="0" err="1"/>
              <a:t>terbanyak</a:t>
            </a:r>
            <a:r>
              <a:rPr lang="en-US" sz="2400" dirty="0"/>
              <a:t> yang </a:t>
            </a:r>
            <a:r>
              <a:rPr lang="en-US" sz="2400" dirty="0" err="1"/>
              <a:t>diderita</a:t>
            </a:r>
            <a:r>
              <a:rPr lang="en-US" sz="2400" dirty="0"/>
              <a:t> oleh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inap</a:t>
            </a:r>
            <a:r>
              <a:rPr lang="en-US" sz="2400" dirty="0"/>
              <a:t> dan </a:t>
            </a:r>
            <a:r>
              <a:rPr lang="en-US" sz="2400" dirty="0" err="1"/>
              <a:t>rawat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b="1" dirty="0" err="1"/>
              <a:t>selama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tahun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106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BA781D-07FC-4A69-921B-C1BAA16D2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22324" y="16827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7EA2E-4A5B-4E0B-AB2C-9B4963DBA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325" y="2819400"/>
            <a:ext cx="1695450" cy="169545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KIMBALL</a:t>
            </a:r>
          </a:p>
          <a:p>
            <a:pPr algn="ctr"/>
            <a:r>
              <a:rPr lang="en-US" b="1" dirty="0">
                <a:latin typeface="+mj-lt"/>
              </a:rPr>
              <a:t>(2002)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3B1946-1D40-4FF7-A6D0-C3FBC887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900" y="1608501"/>
            <a:ext cx="94138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</a:t>
            </a:r>
            <a:r>
              <a:rPr lang="en-US" dirty="0" err="1"/>
              <a:t>Memilih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641836-02A7-4721-B427-C2BB6AF1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9775" y="150909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F54329-7FB8-455E-B952-1FB9CF745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1311" y="2641477"/>
            <a:ext cx="896346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</a:t>
            </a:r>
            <a:r>
              <a:rPr lang="en-US" dirty="0" err="1"/>
              <a:t>Menyatakan</a:t>
            </a:r>
            <a:r>
              <a:rPr lang="en-US" dirty="0"/>
              <a:t> granularity proses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276AFA-3109-4B83-8101-F71E9874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79675" y="3787652"/>
            <a:ext cx="905510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fakta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9A31ED-B901-497D-87D0-F95912BEC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8550" y="368825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CEB95-CD87-41A0-AF29-EE5359300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8550" y="25420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22E937-2902-44A8-9E3D-80B834133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900" y="4820627"/>
            <a:ext cx="9413875" cy="740997"/>
          </a:xfrm>
          <a:prstGeom prst="roundRect">
            <a:avLst>
              <a:gd name="adj" fmla="val 50000"/>
            </a:avLst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E6763E-2D44-403C-9295-CB2C3FA6A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9775" y="4721225"/>
            <a:ext cx="939800" cy="939800"/>
          </a:xfrm>
          <a:prstGeom prst="ellipse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67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BA781D-07FC-4A69-921B-C1BAA16D2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22324" y="16827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7EA2E-4A5B-4E0B-AB2C-9B4963DBA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325" y="2819400"/>
            <a:ext cx="1695450" cy="169545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KIMBALL</a:t>
            </a:r>
          </a:p>
          <a:p>
            <a:pPr algn="ctr"/>
            <a:r>
              <a:rPr lang="en-US" b="1" dirty="0">
                <a:latin typeface="+mj-lt"/>
              </a:rPr>
              <a:t>(2002)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3B1946-1D40-4FF7-A6D0-C3FBC887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900" y="1608501"/>
            <a:ext cx="94138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</a:t>
            </a:r>
            <a:r>
              <a:rPr lang="en-US" dirty="0" err="1"/>
              <a:t>Memilih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641836-02A7-4721-B427-C2BB6AF1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9775" y="150909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E02F7-053D-4D86-B7DD-E96858FBCA3A}"/>
              </a:ext>
            </a:extLst>
          </p:cNvPr>
          <p:cNvSpPr txBox="1"/>
          <p:nvPr/>
        </p:nvSpPr>
        <p:spPr>
          <a:xfrm>
            <a:off x="3571875" y="2819399"/>
            <a:ext cx="796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Pemilihan</a:t>
            </a:r>
            <a:r>
              <a:rPr lang="en-US" sz="2000" dirty="0"/>
              <a:t> proses </a:t>
            </a:r>
            <a:r>
              <a:rPr lang="en-US" sz="2000" dirty="0" err="1"/>
              <a:t>bisnis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memperjelas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data warehouse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. </a:t>
            </a:r>
            <a:r>
              <a:rPr lang="en-US" sz="2000" dirty="0" err="1"/>
              <a:t>Adapun</a:t>
            </a:r>
            <a:r>
              <a:rPr lang="en-US" sz="2000" dirty="0"/>
              <a:t> proses yang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Registrasi</a:t>
            </a:r>
            <a:r>
              <a:rPr lang="en-US" sz="2000" dirty="0"/>
              <a:t> </a:t>
            </a:r>
            <a:r>
              <a:rPr lang="en-US" sz="2000" dirty="0" err="1"/>
              <a:t>rawat</a:t>
            </a:r>
            <a:r>
              <a:rPr lang="en-US" sz="2000" dirty="0"/>
              <a:t> </a:t>
            </a:r>
            <a:r>
              <a:rPr lang="en-US" sz="2000" dirty="0" err="1"/>
              <a:t>inap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Registrasi</a:t>
            </a:r>
            <a:r>
              <a:rPr lang="en-US" sz="2000" dirty="0"/>
              <a:t> </a:t>
            </a:r>
            <a:r>
              <a:rPr lang="en-US" sz="2000" dirty="0" err="1"/>
              <a:t>rawat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Rekam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2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BA781D-07FC-4A69-921B-C1BAA16D2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22324" y="16827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7EA2E-4A5B-4E0B-AB2C-9B4963DBA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325" y="2819400"/>
            <a:ext cx="1695450" cy="169545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KIMBALL</a:t>
            </a:r>
          </a:p>
          <a:p>
            <a:pPr algn="ctr"/>
            <a:r>
              <a:rPr lang="en-US" b="1" dirty="0">
                <a:latin typeface="+mj-lt"/>
              </a:rPr>
              <a:t>(2002)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3B1946-1D40-4FF7-A6D0-C3FBC887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900" y="1608501"/>
            <a:ext cx="9413875" cy="740997"/>
          </a:xfrm>
          <a:prstGeom prst="roundRect">
            <a:avLst>
              <a:gd name="adj" fmla="val 50000"/>
            </a:avLst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 </a:t>
            </a:r>
            <a:r>
              <a:rPr lang="en-US" dirty="0" err="1"/>
              <a:t>Menyatakan</a:t>
            </a:r>
            <a:r>
              <a:rPr lang="en-US" dirty="0"/>
              <a:t> granularity proses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641836-02A7-4721-B427-C2BB6AF1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9775" y="1509099"/>
            <a:ext cx="939800" cy="939800"/>
          </a:xfrm>
          <a:prstGeom prst="ellipse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E02F7-053D-4D86-B7DD-E96858FBCA3A}"/>
              </a:ext>
            </a:extLst>
          </p:cNvPr>
          <p:cNvSpPr txBox="1"/>
          <p:nvPr/>
        </p:nvSpPr>
        <p:spPr>
          <a:xfrm>
            <a:off x="3571875" y="2819399"/>
            <a:ext cx="7962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Grain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calon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dianalisis</a:t>
            </a:r>
            <a:r>
              <a:rPr lang="en-US" sz="2000" dirty="0"/>
              <a:t>. </a:t>
            </a:r>
            <a:r>
              <a:rPr lang="en-US" sz="2000" dirty="0" err="1"/>
              <a:t>Pemilihan</a:t>
            </a:r>
            <a:r>
              <a:rPr lang="en-US" sz="2000" dirty="0"/>
              <a:t> grain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memutuskan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direpresentasikan</a:t>
            </a:r>
            <a:r>
              <a:rPr lang="en-US" sz="2000" dirty="0"/>
              <a:t> record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. Grain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data warehouse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Registrasi</a:t>
            </a:r>
            <a:r>
              <a:rPr lang="en-US" sz="2000" dirty="0"/>
              <a:t> </a:t>
            </a:r>
            <a:r>
              <a:rPr lang="en-US" sz="2000" dirty="0" err="1"/>
              <a:t>rawat</a:t>
            </a:r>
            <a:r>
              <a:rPr lang="en-US" sz="2000" dirty="0"/>
              <a:t> </a:t>
            </a:r>
            <a:r>
              <a:rPr lang="en-US" sz="2000" dirty="0" err="1"/>
              <a:t>inap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Fact_kamarpasien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Rekam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Fact_diagpenyakit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3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BA781D-07FC-4A69-921B-C1BAA16D2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22324" y="16827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7EA2E-4A5B-4E0B-AB2C-9B4963DBA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325" y="2819400"/>
            <a:ext cx="1695450" cy="169545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KIMBALL</a:t>
            </a:r>
          </a:p>
          <a:p>
            <a:pPr algn="ctr"/>
            <a:r>
              <a:rPr lang="en-US" b="1" dirty="0">
                <a:latin typeface="+mj-lt"/>
              </a:rPr>
              <a:t>(2002)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3B1946-1D40-4FF7-A6D0-C3FBC887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900" y="1608501"/>
            <a:ext cx="94138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fakta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641836-02A7-4721-B427-C2BB6AF1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9775" y="150909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E02F7-053D-4D86-B7DD-E96858FBCA3A}"/>
              </a:ext>
            </a:extLst>
          </p:cNvPr>
          <p:cNvSpPr txBox="1"/>
          <p:nvPr/>
        </p:nvSpPr>
        <p:spPr>
          <a:xfrm>
            <a:off x="3571875" y="2819399"/>
            <a:ext cx="796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identifikasi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27160F-EADD-4C3E-8377-4A1A8ADC4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34650"/>
              </p:ext>
            </p:extLst>
          </p:nvPr>
        </p:nvGraphicFramePr>
        <p:xfrm>
          <a:off x="3622674" y="3429001"/>
          <a:ext cx="7807326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2442">
                  <a:extLst>
                    <a:ext uri="{9D8B030D-6E8A-4147-A177-3AD203B41FA5}">
                      <a16:colId xmlns:a16="http://schemas.microsoft.com/office/drawing/2014/main" val="941176284"/>
                    </a:ext>
                  </a:extLst>
                </a:gridCol>
                <a:gridCol w="2602442">
                  <a:extLst>
                    <a:ext uri="{9D8B030D-6E8A-4147-A177-3AD203B41FA5}">
                      <a16:colId xmlns:a16="http://schemas.microsoft.com/office/drawing/2014/main" val="1765145848"/>
                    </a:ext>
                  </a:extLst>
                </a:gridCol>
                <a:gridCol w="2602442">
                  <a:extLst>
                    <a:ext uri="{9D8B030D-6E8A-4147-A177-3AD203B41FA5}">
                      <a16:colId xmlns:a16="http://schemas.microsoft.com/office/drawing/2014/main" val="1926495170"/>
                    </a:ext>
                  </a:extLst>
                </a:gridCol>
              </a:tblGrid>
              <a:tr h="616950">
                <a:tc>
                  <a:txBody>
                    <a:bodyPr/>
                    <a:lstStyle/>
                    <a:p>
                      <a:r>
                        <a:rPr lang="en-US" dirty="0" err="1"/>
                        <a:t>Dimensi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   Grain</a:t>
                      </a:r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Kamar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Pasien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Diagnosis </a:t>
                      </a:r>
                      <a:r>
                        <a:rPr lang="en-US" dirty="0" err="1"/>
                        <a:t>Penyakit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Pasien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08018"/>
                  </a:ext>
                </a:extLst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/>
                        <a:t>Waktu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61004"/>
                  </a:ext>
                </a:extLst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err="1"/>
                        <a:t>Dokter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81134"/>
                  </a:ext>
                </a:extLst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err="1"/>
                        <a:t>Pasien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17659"/>
                  </a:ext>
                </a:extLst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74404"/>
                  </a:ext>
                </a:extLst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err="1"/>
                        <a:t>Transaksi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02957"/>
                  </a:ext>
                </a:extLst>
              </a:tr>
              <a:tr h="327022">
                <a:tc>
                  <a:txBody>
                    <a:bodyPr/>
                    <a:lstStyle/>
                    <a:p>
                      <a:r>
                        <a:rPr lang="en-US" dirty="0" err="1"/>
                        <a:t>Kamar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2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BA781D-07FC-4A69-921B-C1BAA16D2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22324" y="16827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7EA2E-4A5B-4E0B-AB2C-9B4963DBA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325" y="2819400"/>
            <a:ext cx="1695450" cy="169545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KIMBALL</a:t>
            </a:r>
          </a:p>
          <a:p>
            <a:pPr algn="ctr"/>
            <a:r>
              <a:rPr lang="en-US" b="1" dirty="0">
                <a:latin typeface="+mj-lt"/>
              </a:rPr>
              <a:t>(2002)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3B1946-1D40-4FF7-A6D0-C3FBC887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900" y="1608501"/>
            <a:ext cx="9413875" cy="740997"/>
          </a:xfrm>
          <a:prstGeom prst="roundRect">
            <a:avLst>
              <a:gd name="adj" fmla="val 50000"/>
            </a:avLst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fakta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641836-02A7-4721-B427-C2BB6AF1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9775" y="1509099"/>
            <a:ext cx="939800" cy="939800"/>
          </a:xfrm>
          <a:prstGeom prst="ellipse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E02F7-053D-4D86-B7DD-E96858FBCA3A}"/>
              </a:ext>
            </a:extLst>
          </p:cNvPr>
          <p:cNvSpPr txBox="1"/>
          <p:nvPr/>
        </p:nvSpPr>
        <p:spPr>
          <a:xfrm>
            <a:off x="3571875" y="2819399"/>
            <a:ext cx="7962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grain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data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Registrasi</a:t>
            </a:r>
            <a:r>
              <a:rPr lang="en-US" sz="2000" dirty="0"/>
              <a:t> </a:t>
            </a:r>
            <a:r>
              <a:rPr lang="en-US" sz="2000" dirty="0" err="1"/>
              <a:t>rawat</a:t>
            </a:r>
            <a:r>
              <a:rPr lang="en-US" sz="2000" dirty="0"/>
              <a:t> </a:t>
            </a:r>
            <a:r>
              <a:rPr lang="en-US" sz="2000" dirty="0" err="1"/>
              <a:t>inap</a:t>
            </a:r>
            <a:r>
              <a:rPr lang="en-US" sz="2000" dirty="0"/>
              <a:t> / </a:t>
            </a:r>
            <a:r>
              <a:rPr lang="en-US" sz="2000" dirty="0" err="1"/>
              <a:t>kamar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rawat</a:t>
            </a:r>
            <a:r>
              <a:rPr lang="en-US" sz="2000" dirty="0"/>
              <a:t> </a:t>
            </a:r>
            <a:r>
              <a:rPr lang="en-US" sz="2000" dirty="0" err="1"/>
              <a:t>inap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kamar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jenisnya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Rata-rata lama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kamar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Rekam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/ diagnosis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diagnosisnya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78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38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Skema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7899CC-2411-4A6C-9C1A-65D500855973}"/>
              </a:ext>
            </a:extLst>
          </p:cNvPr>
          <p:cNvSpPr txBox="1"/>
          <p:nvPr/>
        </p:nvSpPr>
        <p:spPr>
          <a:xfrm>
            <a:off x="447094" y="1606457"/>
            <a:ext cx="238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 constellation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3F06BA9-73B8-48B5-81D2-C052F8E6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762" y="805921"/>
            <a:ext cx="98964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546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 Light</vt:lpstr>
      <vt:lpstr>Segoe UI Semibold</vt:lpstr>
      <vt:lpstr>Office Theme</vt:lpstr>
      <vt:lpstr>Studi kasus: Analisis Penggunaan Kamar Pasien dan Jumlah Penyakit Diderita di Rumah Sakit Hasan Sadikin Jawa Barat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2019-05-20T16:10:02Z</dcterms:created>
  <dcterms:modified xsi:type="dcterms:W3CDTF">2019-05-25T18:55:22Z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