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2" r:id="rId10"/>
    <p:sldId id="264" r:id="rId11"/>
    <p:sldId id="265" r:id="rId12"/>
    <p:sldId id="266" r:id="rId13"/>
    <p:sldId id="273" r:id="rId14"/>
    <p:sldId id="267" r:id="rId15"/>
    <p:sldId id="268" r:id="rId16"/>
    <p:sldId id="269" r:id="rId17"/>
    <p:sldId id="270" r:id="rId18"/>
    <p:sldId id="27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AF8E"/>
    <a:srgbClr val="DFB8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0" d="100"/>
          <a:sy n="60" d="100"/>
        </p:scale>
        <p:origin x="8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A201E1-1FA7-4B6D-BF2D-88623D27C8C6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250596-7294-480E-91AA-23C14733E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631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250596-7294-480E-91AA-23C14733ED4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823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250596-7294-480E-91AA-23C14733ED4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535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D8A995F-7786-4C40-9E6B-A0C1B5A412AA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40D9A3D-AFA6-462D-8E56-D71D272D6CB3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7587718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A995F-7786-4C40-9E6B-A0C1B5A412AA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D9A3D-AFA6-462D-8E56-D71D272D6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570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A995F-7786-4C40-9E6B-A0C1B5A412AA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D9A3D-AFA6-462D-8E56-D71D272D6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961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A995F-7786-4C40-9E6B-A0C1B5A412AA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D9A3D-AFA6-462D-8E56-D71D272D6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660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D8A995F-7786-4C40-9E6B-A0C1B5A412AA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40D9A3D-AFA6-462D-8E56-D71D272D6CB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5704198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A995F-7786-4C40-9E6B-A0C1B5A412AA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D9A3D-AFA6-462D-8E56-D71D272D6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940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A995F-7786-4C40-9E6B-A0C1B5A412AA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D9A3D-AFA6-462D-8E56-D71D272D6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335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A995F-7786-4C40-9E6B-A0C1B5A412AA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D9A3D-AFA6-462D-8E56-D71D272D6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607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A995F-7786-4C40-9E6B-A0C1B5A412AA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D9A3D-AFA6-462D-8E56-D71D272D6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3890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D8A995F-7786-4C40-9E6B-A0C1B5A412AA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40D9A3D-AFA6-462D-8E56-D71D272D6C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64593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D8A995F-7786-4C40-9E6B-A0C1B5A412AA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40D9A3D-AFA6-462D-8E56-D71D272D6C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60114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2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4D8A995F-7786-4C40-9E6B-A0C1B5A412AA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940D9A3D-AFA6-462D-8E56-D71D272D6C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79103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934A6-971F-46E9-89FB-E303E12CBF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b="1" dirty="0">
                <a:latin typeface="Cambria" panose="02040503050406030204" pitchFamily="18" charset="0"/>
              </a:rPr>
              <a:t>PERKEMBANGAN ISLAM </a:t>
            </a:r>
            <a:r>
              <a:rPr lang="en-US" sz="7200" b="1" dirty="0" err="1">
                <a:latin typeface="Cambria" panose="02040503050406030204" pitchFamily="18" charset="0"/>
              </a:rPr>
              <a:t>MODErn</a:t>
            </a:r>
            <a:endParaRPr lang="en-US" sz="7200" b="1" dirty="0">
              <a:latin typeface="Cambria" panose="020405030504060302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FB8DA6-D3F5-4535-94F1-C29739F8F3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9471" y="6126031"/>
            <a:ext cx="846136" cy="73196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6323E3B-26B5-4AA1-B49C-00F3595E77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5607" y="6159668"/>
            <a:ext cx="664693" cy="66469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ADCB1EF-5A98-4FC8-BE33-80A72549AD13}"/>
              </a:ext>
            </a:extLst>
          </p:cNvPr>
          <p:cNvSpPr txBox="1"/>
          <p:nvPr/>
        </p:nvSpPr>
        <p:spPr>
          <a:xfrm>
            <a:off x="8525557" y="4029740"/>
            <a:ext cx="2329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/>
              <a:t>Oleh Mia </a:t>
            </a:r>
            <a:r>
              <a:rPr lang="en-ID" dirty="0" err="1"/>
              <a:t>Melati</a:t>
            </a:r>
            <a:r>
              <a:rPr lang="en-ID" dirty="0"/>
              <a:t>, </a:t>
            </a:r>
            <a:r>
              <a:rPr lang="en-ID"/>
              <a:t>S.Pd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90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4134A-C96B-4118-B1BD-5597C3718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547577"/>
          </a:xfrm>
        </p:spPr>
        <p:txBody>
          <a:bodyPr>
            <a:normAutofit/>
          </a:bodyPr>
          <a:lstStyle/>
          <a:p>
            <a:r>
              <a:rPr lang="en-US" altLang="en-US" sz="28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TOKOH-TOKOH PEMBAHARU ISLAM yang </a:t>
            </a:r>
            <a:r>
              <a:rPr lang="en-US" altLang="en-US" sz="2800" b="1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Lainnya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4C835-EBB5-4969-A4B9-0A9D187BE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71600"/>
            <a:ext cx="9601200" cy="449580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SzPct val="65000"/>
              <a:buNone/>
            </a:pPr>
            <a:r>
              <a:rPr lang="en-US" altLang="en-US" sz="1800" b="1" dirty="0">
                <a:solidFill>
                  <a:schemeClr val="tx2">
                    <a:lumMod val="75000"/>
                  </a:schemeClr>
                </a:solidFill>
              </a:rPr>
              <a:t>Muhammad </a:t>
            </a:r>
            <a:r>
              <a:rPr lang="en-US" altLang="en-US" sz="1800" b="1" dirty="0" err="1">
                <a:solidFill>
                  <a:schemeClr val="tx2">
                    <a:lumMod val="75000"/>
                  </a:schemeClr>
                </a:solidFill>
              </a:rPr>
              <a:t>Abduh</a:t>
            </a:r>
            <a:r>
              <a:rPr lang="en-US" altLang="en-US" sz="1800" b="1" dirty="0">
                <a:solidFill>
                  <a:schemeClr val="tx2">
                    <a:lumMod val="75000"/>
                  </a:schemeClr>
                </a:solidFill>
              </a:rPr>
              <a:t> (</a:t>
            </a:r>
            <a:r>
              <a:rPr lang="en-US" altLang="en-US" sz="1800" b="1" dirty="0" err="1">
                <a:solidFill>
                  <a:schemeClr val="tx2">
                    <a:lumMod val="75000"/>
                  </a:schemeClr>
                </a:solidFill>
              </a:rPr>
              <a:t>Mesir</a:t>
            </a:r>
            <a:r>
              <a:rPr lang="en-US" altLang="en-US" sz="1800" b="1" dirty="0">
                <a:solidFill>
                  <a:schemeClr val="tx2">
                    <a:lumMod val="75000"/>
                  </a:schemeClr>
                </a:solidFill>
              </a:rPr>
              <a:t> 1849-1905) dan Muhammad </a:t>
            </a:r>
            <a:r>
              <a:rPr lang="en-US" altLang="en-US" sz="1800" b="1" dirty="0" err="1">
                <a:solidFill>
                  <a:schemeClr val="tx2">
                    <a:lumMod val="75000"/>
                  </a:schemeClr>
                </a:solidFill>
              </a:rPr>
              <a:t>Rasyd</a:t>
            </a:r>
            <a:r>
              <a:rPr lang="en-US" altLang="en-US" sz="18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sz="1800" b="1" dirty="0" err="1">
                <a:solidFill>
                  <a:schemeClr val="tx2">
                    <a:lumMod val="75000"/>
                  </a:schemeClr>
                </a:solidFill>
              </a:rPr>
              <a:t>Rida</a:t>
            </a:r>
            <a:r>
              <a:rPr lang="en-US" altLang="en-US" sz="1800" b="1" dirty="0">
                <a:solidFill>
                  <a:schemeClr val="tx2">
                    <a:lumMod val="75000"/>
                  </a:schemeClr>
                </a:solidFill>
              </a:rPr>
              <a:t> (</a:t>
            </a:r>
            <a:r>
              <a:rPr lang="en-US" altLang="en-US" sz="1800" b="1" dirty="0" err="1">
                <a:solidFill>
                  <a:schemeClr val="tx2">
                    <a:lumMod val="75000"/>
                  </a:schemeClr>
                </a:solidFill>
              </a:rPr>
              <a:t>Suriah</a:t>
            </a:r>
            <a:r>
              <a:rPr lang="en-US" altLang="en-US" sz="1800" b="1" dirty="0">
                <a:solidFill>
                  <a:schemeClr val="tx2">
                    <a:lumMod val="75000"/>
                  </a:schemeClr>
                </a:solidFill>
              </a:rPr>
              <a:t> 1865-1935)</a:t>
            </a:r>
            <a:br>
              <a:rPr lang="en-US" altLang="en-US" sz="1800" b="1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en-US" sz="1800" b="1" dirty="0">
                <a:solidFill>
                  <a:schemeClr val="tx2">
                    <a:lumMod val="75000"/>
                  </a:schemeClr>
                </a:solidFill>
              </a:rPr>
              <a:t>Guru dan murid </a:t>
            </a:r>
            <a:r>
              <a:rPr lang="en-US" altLang="en-US" sz="1800" b="1" dirty="0" err="1">
                <a:solidFill>
                  <a:schemeClr val="tx2">
                    <a:lumMod val="75000"/>
                  </a:schemeClr>
                </a:solidFill>
              </a:rPr>
              <a:t>tersebut</a:t>
            </a:r>
            <a:r>
              <a:rPr lang="en-US" altLang="en-US" sz="18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sz="1800" b="1" dirty="0" err="1">
                <a:solidFill>
                  <a:schemeClr val="tx2">
                    <a:lumMod val="75000"/>
                  </a:schemeClr>
                </a:solidFill>
              </a:rPr>
              <a:t>sempat</a:t>
            </a:r>
            <a:r>
              <a:rPr lang="en-US" altLang="en-US" sz="18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sz="1800" b="1" dirty="0" err="1">
                <a:solidFill>
                  <a:schemeClr val="tx2">
                    <a:lumMod val="75000"/>
                  </a:schemeClr>
                </a:solidFill>
              </a:rPr>
              <a:t>mengunjungi</a:t>
            </a:r>
            <a:r>
              <a:rPr lang="en-US" altLang="en-US" sz="18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sz="1800" b="1" dirty="0" err="1">
                <a:solidFill>
                  <a:schemeClr val="tx2">
                    <a:lumMod val="75000"/>
                  </a:schemeClr>
                </a:solidFill>
              </a:rPr>
              <a:t>beberapa</a:t>
            </a:r>
            <a:r>
              <a:rPr lang="en-US" altLang="en-US" sz="1800" b="1" dirty="0">
                <a:solidFill>
                  <a:schemeClr val="tx2">
                    <a:lumMod val="75000"/>
                  </a:schemeClr>
                </a:solidFill>
              </a:rPr>
              <a:t> negara </a:t>
            </a:r>
            <a:r>
              <a:rPr lang="en-US" altLang="en-US" sz="1800" b="1" dirty="0" err="1">
                <a:solidFill>
                  <a:schemeClr val="tx2">
                    <a:lumMod val="75000"/>
                  </a:schemeClr>
                </a:solidFill>
              </a:rPr>
              <a:t>Eropa</a:t>
            </a:r>
            <a:r>
              <a:rPr lang="en-US" altLang="en-US" sz="1800" b="1" dirty="0">
                <a:solidFill>
                  <a:schemeClr val="tx2">
                    <a:lumMod val="75000"/>
                  </a:schemeClr>
                </a:solidFill>
              </a:rPr>
              <a:t> dan </a:t>
            </a:r>
            <a:r>
              <a:rPr lang="en-US" altLang="en-US" sz="1800" b="1" dirty="0" err="1">
                <a:solidFill>
                  <a:schemeClr val="tx2">
                    <a:lumMod val="75000"/>
                  </a:schemeClr>
                </a:solidFill>
              </a:rPr>
              <a:t>amat</a:t>
            </a:r>
            <a:r>
              <a:rPr lang="en-US" altLang="en-US" sz="18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sz="1800" b="1" dirty="0" err="1">
                <a:solidFill>
                  <a:schemeClr val="tx2">
                    <a:lumMod val="75000"/>
                  </a:schemeClr>
                </a:solidFill>
              </a:rPr>
              <a:t>terkesan</a:t>
            </a:r>
            <a:r>
              <a:rPr lang="en-US" altLang="en-US" sz="18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sz="1800" b="1" dirty="0" err="1">
                <a:solidFill>
                  <a:schemeClr val="tx2">
                    <a:lumMod val="75000"/>
                  </a:schemeClr>
                </a:solidFill>
              </a:rPr>
              <a:t>dengan</a:t>
            </a:r>
            <a:r>
              <a:rPr lang="en-US" altLang="en-US" sz="18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sz="1800" b="1" dirty="0" err="1">
                <a:solidFill>
                  <a:schemeClr val="tx2">
                    <a:lumMod val="75000"/>
                  </a:schemeClr>
                </a:solidFill>
              </a:rPr>
              <a:t>pengalaman</a:t>
            </a:r>
            <a:r>
              <a:rPr lang="en-US" altLang="en-US" sz="18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sz="1800" b="1" dirty="0" err="1">
                <a:solidFill>
                  <a:schemeClr val="tx2">
                    <a:lumMod val="75000"/>
                  </a:schemeClr>
                </a:solidFill>
              </a:rPr>
              <a:t>mereka</a:t>
            </a:r>
            <a:r>
              <a:rPr lang="en-US" altLang="en-US" sz="18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sz="1800" b="1" dirty="0" err="1">
                <a:solidFill>
                  <a:schemeClr val="tx2">
                    <a:lumMod val="75000"/>
                  </a:schemeClr>
                </a:solidFill>
              </a:rPr>
              <a:t>disana</a:t>
            </a:r>
            <a:r>
              <a:rPr lang="en-US" altLang="en-US" sz="1800" b="1" dirty="0">
                <a:solidFill>
                  <a:schemeClr val="tx2">
                    <a:lumMod val="75000"/>
                  </a:schemeClr>
                </a:solidFill>
              </a:rPr>
              <a:t>. </a:t>
            </a:r>
            <a:r>
              <a:rPr lang="en-US" altLang="en-US" sz="1800" b="1" dirty="0" err="1">
                <a:solidFill>
                  <a:schemeClr val="tx2">
                    <a:lumMod val="75000"/>
                  </a:schemeClr>
                </a:solidFill>
              </a:rPr>
              <a:t>Rasyd</a:t>
            </a:r>
            <a:r>
              <a:rPr lang="en-US" altLang="en-US" sz="18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sz="1800" b="1" dirty="0" err="1">
                <a:solidFill>
                  <a:schemeClr val="tx2">
                    <a:lumMod val="75000"/>
                  </a:schemeClr>
                </a:solidFill>
              </a:rPr>
              <a:t>Rida</a:t>
            </a:r>
            <a:r>
              <a:rPr lang="en-US" altLang="en-US" sz="18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sz="1800" b="1" dirty="0" err="1">
                <a:solidFill>
                  <a:schemeClr val="tx2">
                    <a:lumMod val="75000"/>
                  </a:schemeClr>
                </a:solidFill>
              </a:rPr>
              <a:t>mendapat</a:t>
            </a:r>
            <a:r>
              <a:rPr lang="en-US" altLang="en-US" sz="18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sz="1800" b="1" dirty="0" err="1">
                <a:solidFill>
                  <a:schemeClr val="tx2">
                    <a:lumMod val="75000"/>
                  </a:schemeClr>
                </a:solidFill>
              </a:rPr>
              <a:t>pendidikan</a:t>
            </a:r>
            <a:r>
              <a:rPr lang="en-US" altLang="en-US" sz="1800" b="1" dirty="0">
                <a:solidFill>
                  <a:schemeClr val="tx2">
                    <a:lumMod val="75000"/>
                  </a:schemeClr>
                </a:solidFill>
              </a:rPr>
              <a:t> Islam </a:t>
            </a:r>
            <a:r>
              <a:rPr lang="en-US" altLang="en-US" sz="1800" b="1" dirty="0" err="1">
                <a:solidFill>
                  <a:schemeClr val="tx2">
                    <a:lumMod val="75000"/>
                  </a:schemeClr>
                </a:solidFill>
              </a:rPr>
              <a:t>tradisional</a:t>
            </a:r>
            <a:r>
              <a:rPr lang="en-US" altLang="en-US" sz="1800" b="1" dirty="0">
                <a:solidFill>
                  <a:schemeClr val="tx2">
                    <a:lumMod val="75000"/>
                  </a:schemeClr>
                </a:solidFill>
              </a:rPr>
              <a:t> dan </a:t>
            </a:r>
            <a:r>
              <a:rPr lang="en-US" altLang="en-US" sz="1800" b="1" dirty="0" err="1">
                <a:solidFill>
                  <a:schemeClr val="tx2">
                    <a:lumMod val="75000"/>
                  </a:schemeClr>
                </a:solidFill>
              </a:rPr>
              <a:t>menguasai</a:t>
            </a:r>
            <a:r>
              <a:rPr lang="en-US" altLang="en-US" sz="18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sz="1800" b="1" dirty="0" err="1">
                <a:solidFill>
                  <a:schemeClr val="tx2">
                    <a:lumMod val="75000"/>
                  </a:schemeClr>
                </a:solidFill>
              </a:rPr>
              <a:t>bahasa</a:t>
            </a:r>
            <a:r>
              <a:rPr lang="en-US" altLang="en-US" sz="18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sz="1800" b="1" dirty="0" err="1">
                <a:solidFill>
                  <a:schemeClr val="tx2">
                    <a:lumMod val="75000"/>
                  </a:schemeClr>
                </a:solidFill>
              </a:rPr>
              <a:t>asing</a:t>
            </a:r>
            <a:r>
              <a:rPr lang="en-US" altLang="en-US" sz="1800" b="1" dirty="0">
                <a:solidFill>
                  <a:schemeClr val="tx2">
                    <a:lumMod val="75000"/>
                  </a:schemeClr>
                </a:solidFill>
              </a:rPr>
              <a:t> (</a:t>
            </a:r>
            <a:r>
              <a:rPr lang="en-US" altLang="en-US" sz="1800" b="1" dirty="0" err="1">
                <a:solidFill>
                  <a:schemeClr val="tx2">
                    <a:lumMod val="75000"/>
                  </a:schemeClr>
                </a:solidFill>
              </a:rPr>
              <a:t>Perancis</a:t>
            </a:r>
            <a:r>
              <a:rPr lang="en-US" altLang="en-US" sz="1800" b="1" dirty="0">
                <a:solidFill>
                  <a:schemeClr val="tx2">
                    <a:lumMod val="75000"/>
                  </a:schemeClr>
                </a:solidFill>
              </a:rPr>
              <a:t> dan </a:t>
            </a:r>
            <a:r>
              <a:rPr lang="en-US" altLang="en-US" sz="1800" b="1" dirty="0" err="1">
                <a:solidFill>
                  <a:schemeClr val="tx2">
                    <a:lumMod val="75000"/>
                  </a:schemeClr>
                </a:solidFill>
              </a:rPr>
              <a:t>Turki</a:t>
            </a:r>
            <a:r>
              <a:rPr lang="en-US" altLang="en-US" sz="1800" b="1" dirty="0">
                <a:solidFill>
                  <a:schemeClr val="tx2">
                    <a:lumMod val="75000"/>
                  </a:schemeClr>
                </a:solidFill>
              </a:rPr>
              <a:t>) yang </a:t>
            </a:r>
            <a:r>
              <a:rPr lang="en-US" altLang="en-US" sz="1800" b="1" dirty="0" err="1">
                <a:solidFill>
                  <a:schemeClr val="tx2">
                    <a:lumMod val="75000"/>
                  </a:schemeClr>
                </a:solidFill>
              </a:rPr>
              <a:t>menjadi</a:t>
            </a:r>
            <a:r>
              <a:rPr lang="en-US" altLang="en-US" sz="18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sz="1800" b="1" dirty="0" err="1">
                <a:solidFill>
                  <a:schemeClr val="tx2">
                    <a:lumMod val="75000"/>
                  </a:schemeClr>
                </a:solidFill>
              </a:rPr>
              <a:t>jalan</a:t>
            </a:r>
            <a:r>
              <a:rPr lang="en-US" altLang="en-US" sz="18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sz="1800" b="1" dirty="0" err="1">
                <a:solidFill>
                  <a:schemeClr val="tx2">
                    <a:lumMod val="75000"/>
                  </a:schemeClr>
                </a:solidFill>
              </a:rPr>
              <a:t>masuknya</a:t>
            </a:r>
            <a:r>
              <a:rPr lang="en-US" altLang="en-US" sz="18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sz="1800" b="1" dirty="0" err="1">
                <a:solidFill>
                  <a:schemeClr val="tx2">
                    <a:lumMod val="75000"/>
                  </a:schemeClr>
                </a:solidFill>
              </a:rPr>
              <a:t>untuk</a:t>
            </a:r>
            <a:r>
              <a:rPr lang="en-US" altLang="en-US" sz="18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sz="1800" b="1" dirty="0" err="1">
                <a:solidFill>
                  <a:schemeClr val="tx2">
                    <a:lumMod val="75000"/>
                  </a:schemeClr>
                </a:solidFill>
              </a:rPr>
              <a:t>mempelajari</a:t>
            </a:r>
            <a:r>
              <a:rPr lang="en-US" altLang="en-US" sz="18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sz="1800" b="1" dirty="0" err="1">
                <a:solidFill>
                  <a:schemeClr val="tx2">
                    <a:lumMod val="75000"/>
                  </a:schemeClr>
                </a:solidFill>
              </a:rPr>
              <a:t>ilmu</a:t>
            </a:r>
            <a:r>
              <a:rPr lang="en-US" altLang="en-US" sz="18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sz="1800" b="1" dirty="0" err="1">
                <a:solidFill>
                  <a:schemeClr val="tx2">
                    <a:lumMod val="75000"/>
                  </a:schemeClr>
                </a:solidFill>
              </a:rPr>
              <a:t>pengetahuan</a:t>
            </a:r>
            <a:r>
              <a:rPr lang="en-US" altLang="en-US" sz="18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sz="1800" b="1" dirty="0" err="1">
                <a:solidFill>
                  <a:schemeClr val="tx2">
                    <a:lumMod val="75000"/>
                  </a:schemeClr>
                </a:solidFill>
              </a:rPr>
              <a:t>secara</a:t>
            </a:r>
            <a:r>
              <a:rPr lang="en-US" altLang="en-US" sz="18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sz="1800" b="1" dirty="0" err="1">
                <a:solidFill>
                  <a:schemeClr val="tx2">
                    <a:lumMod val="75000"/>
                  </a:schemeClr>
                </a:solidFill>
              </a:rPr>
              <a:t>umum</a:t>
            </a:r>
            <a:r>
              <a:rPr lang="en-US" altLang="en-US" sz="1800" b="1" dirty="0">
                <a:solidFill>
                  <a:schemeClr val="tx2">
                    <a:lumMod val="75000"/>
                  </a:schemeClr>
                </a:solidFill>
              </a:rPr>
              <a:t>. Oleh </a:t>
            </a:r>
            <a:r>
              <a:rPr lang="en-US" altLang="en-US" sz="1800" b="1" dirty="0" err="1">
                <a:solidFill>
                  <a:schemeClr val="tx2">
                    <a:lumMod val="75000"/>
                  </a:schemeClr>
                </a:solidFill>
              </a:rPr>
              <a:t>karena</a:t>
            </a:r>
            <a:r>
              <a:rPr lang="en-US" altLang="en-US" sz="18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sz="1800" b="1" dirty="0" err="1">
                <a:solidFill>
                  <a:schemeClr val="tx2">
                    <a:lumMod val="75000"/>
                  </a:schemeClr>
                </a:solidFill>
              </a:rPr>
              <a:t>itu</a:t>
            </a:r>
            <a:r>
              <a:rPr lang="en-US" altLang="en-US" sz="1800" b="1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altLang="en-US" sz="1800" b="1" dirty="0" err="1">
                <a:solidFill>
                  <a:schemeClr val="tx2">
                    <a:lumMod val="75000"/>
                  </a:schemeClr>
                </a:solidFill>
              </a:rPr>
              <a:t>tidak</a:t>
            </a:r>
            <a:r>
              <a:rPr lang="en-US" altLang="en-US" sz="18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sz="1800" b="1" dirty="0" err="1">
                <a:solidFill>
                  <a:schemeClr val="tx2">
                    <a:lumMod val="75000"/>
                  </a:schemeClr>
                </a:solidFill>
              </a:rPr>
              <a:t>sulit</a:t>
            </a:r>
            <a:r>
              <a:rPr lang="en-US" altLang="en-US" sz="18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sz="1800" b="1" dirty="0" err="1">
                <a:solidFill>
                  <a:schemeClr val="tx2">
                    <a:lumMod val="75000"/>
                  </a:schemeClr>
                </a:solidFill>
              </a:rPr>
              <a:t>bagi</a:t>
            </a:r>
            <a:r>
              <a:rPr lang="en-US" altLang="en-US" sz="18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sz="1800" b="1" dirty="0" err="1">
                <a:solidFill>
                  <a:schemeClr val="tx2">
                    <a:lumMod val="75000"/>
                  </a:schemeClr>
                </a:solidFill>
              </a:rPr>
              <a:t>Rida</a:t>
            </a:r>
            <a:r>
              <a:rPr lang="en-US" altLang="en-US" sz="18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sz="1800" b="1" dirty="0" err="1">
                <a:solidFill>
                  <a:schemeClr val="tx2">
                    <a:lumMod val="75000"/>
                  </a:schemeClr>
                </a:solidFill>
              </a:rPr>
              <a:t>untuk</a:t>
            </a:r>
            <a:r>
              <a:rPr lang="en-US" altLang="en-US" sz="18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sz="1800" b="1" dirty="0" err="1">
                <a:solidFill>
                  <a:schemeClr val="tx2">
                    <a:lumMod val="75000"/>
                  </a:schemeClr>
                </a:solidFill>
              </a:rPr>
              <a:t>bergabung</a:t>
            </a:r>
            <a:r>
              <a:rPr lang="en-US" altLang="en-US" sz="18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sz="1800" b="1" dirty="0" err="1">
                <a:solidFill>
                  <a:schemeClr val="tx2">
                    <a:lumMod val="75000"/>
                  </a:schemeClr>
                </a:solidFill>
              </a:rPr>
              <a:t>dengan</a:t>
            </a:r>
            <a:r>
              <a:rPr lang="en-US" altLang="en-US" sz="18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sz="1800" b="1" dirty="0" err="1">
                <a:solidFill>
                  <a:schemeClr val="tx2">
                    <a:lumMod val="75000"/>
                  </a:schemeClr>
                </a:solidFill>
              </a:rPr>
              <a:t>gerakan</a:t>
            </a:r>
            <a:r>
              <a:rPr lang="en-US" altLang="en-US" sz="18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sz="1800" b="1" dirty="0" err="1">
                <a:solidFill>
                  <a:schemeClr val="tx2">
                    <a:lumMod val="75000"/>
                  </a:schemeClr>
                </a:solidFill>
              </a:rPr>
              <a:t>pembaruan</a:t>
            </a:r>
            <a:r>
              <a:rPr lang="en-US" altLang="en-US" sz="1800" b="1" dirty="0">
                <a:solidFill>
                  <a:schemeClr val="tx2">
                    <a:lumMod val="75000"/>
                  </a:schemeClr>
                </a:solidFill>
              </a:rPr>
              <a:t> Al </a:t>
            </a:r>
            <a:r>
              <a:rPr lang="en-US" altLang="en-US" sz="1800" b="1" dirty="0" err="1">
                <a:solidFill>
                  <a:schemeClr val="tx2">
                    <a:lumMod val="75000"/>
                  </a:schemeClr>
                </a:solidFill>
              </a:rPr>
              <a:t>Afgani</a:t>
            </a:r>
            <a:r>
              <a:rPr lang="en-US" altLang="en-US" sz="1800" b="1" dirty="0">
                <a:solidFill>
                  <a:schemeClr val="tx2">
                    <a:lumMod val="75000"/>
                  </a:schemeClr>
                </a:solidFill>
              </a:rPr>
              <a:t> dan Muhammad </a:t>
            </a:r>
            <a:r>
              <a:rPr lang="en-US" altLang="en-US" sz="1800" b="1" dirty="0" err="1">
                <a:solidFill>
                  <a:schemeClr val="tx2">
                    <a:lumMod val="75000"/>
                  </a:schemeClr>
                </a:solidFill>
              </a:rPr>
              <a:t>Abduh</a:t>
            </a:r>
            <a:r>
              <a:rPr lang="en-US" altLang="en-US" sz="1800" b="1" dirty="0">
                <a:solidFill>
                  <a:schemeClr val="tx2">
                    <a:lumMod val="75000"/>
                  </a:schemeClr>
                </a:solidFill>
              </a:rPr>
              <a:t> di </a:t>
            </a:r>
            <a:r>
              <a:rPr lang="en-US" altLang="en-US" sz="1800" b="1" dirty="0" err="1">
                <a:solidFill>
                  <a:schemeClr val="tx2">
                    <a:lumMod val="75000"/>
                  </a:schemeClr>
                </a:solidFill>
              </a:rPr>
              <a:t>antaranya</a:t>
            </a:r>
            <a:r>
              <a:rPr lang="en-US" altLang="en-US" sz="18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sz="1800" b="1" dirty="0" err="1">
                <a:solidFill>
                  <a:schemeClr val="tx2">
                    <a:lumMod val="75000"/>
                  </a:schemeClr>
                </a:solidFill>
              </a:rPr>
              <a:t>melalui</a:t>
            </a:r>
            <a:r>
              <a:rPr lang="en-US" altLang="en-US" sz="18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sz="1800" b="1" dirty="0" err="1">
                <a:solidFill>
                  <a:schemeClr val="tx2">
                    <a:lumMod val="75000"/>
                  </a:schemeClr>
                </a:solidFill>
              </a:rPr>
              <a:t>penerbitan</a:t>
            </a:r>
            <a:r>
              <a:rPr lang="en-US" altLang="en-US" sz="18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sz="1800" b="1" dirty="0" err="1">
                <a:solidFill>
                  <a:schemeClr val="tx2">
                    <a:lumMod val="75000"/>
                  </a:schemeClr>
                </a:solidFill>
              </a:rPr>
              <a:t>jurnal</a:t>
            </a:r>
            <a:r>
              <a:rPr lang="en-US" altLang="en-US" sz="1800" b="1" dirty="0">
                <a:solidFill>
                  <a:schemeClr val="tx2">
                    <a:lumMod val="75000"/>
                  </a:schemeClr>
                </a:solidFill>
              </a:rPr>
              <a:t> Al </a:t>
            </a:r>
            <a:r>
              <a:rPr lang="en-US" altLang="en-US" sz="1800" b="1" dirty="0" err="1">
                <a:solidFill>
                  <a:schemeClr val="tx2">
                    <a:lumMod val="75000"/>
                  </a:schemeClr>
                </a:solidFill>
              </a:rPr>
              <a:t>Urwah</a:t>
            </a:r>
            <a:r>
              <a:rPr lang="en-US" altLang="en-US" sz="1800" b="1" dirty="0">
                <a:solidFill>
                  <a:schemeClr val="tx2">
                    <a:lumMod val="75000"/>
                  </a:schemeClr>
                </a:solidFill>
              </a:rPr>
              <a:t> Al </a:t>
            </a:r>
            <a:r>
              <a:rPr lang="en-US" altLang="en-US" sz="1800" b="1" dirty="0" err="1">
                <a:solidFill>
                  <a:schemeClr val="tx2">
                    <a:lumMod val="75000"/>
                  </a:schemeClr>
                </a:solidFill>
              </a:rPr>
              <a:t>Wustha</a:t>
            </a:r>
            <a:r>
              <a:rPr lang="en-US" altLang="en-US" sz="1800" b="1" dirty="0">
                <a:solidFill>
                  <a:schemeClr val="tx2">
                    <a:lumMod val="75000"/>
                  </a:schemeClr>
                </a:solidFill>
              </a:rPr>
              <a:t> yang </a:t>
            </a:r>
            <a:r>
              <a:rPr lang="en-US" altLang="en-US" sz="1800" b="1" dirty="0" err="1">
                <a:solidFill>
                  <a:schemeClr val="tx2">
                    <a:lumMod val="75000"/>
                  </a:schemeClr>
                </a:solidFill>
              </a:rPr>
              <a:t>diterbitkan</a:t>
            </a:r>
            <a:r>
              <a:rPr lang="en-US" altLang="en-US" sz="1800" b="1" dirty="0">
                <a:solidFill>
                  <a:schemeClr val="tx2">
                    <a:lumMod val="75000"/>
                  </a:schemeClr>
                </a:solidFill>
              </a:rPr>
              <a:t> di Paris dan </a:t>
            </a:r>
            <a:r>
              <a:rPr lang="en-US" altLang="en-US" sz="1800" b="1" dirty="0" err="1">
                <a:solidFill>
                  <a:schemeClr val="tx2">
                    <a:lumMod val="75000"/>
                  </a:schemeClr>
                </a:solidFill>
              </a:rPr>
              <a:t>disebarkan</a:t>
            </a:r>
            <a:r>
              <a:rPr lang="en-US" altLang="en-US" sz="1800" b="1" dirty="0">
                <a:solidFill>
                  <a:schemeClr val="tx2">
                    <a:lumMod val="75000"/>
                  </a:schemeClr>
                </a:solidFill>
              </a:rPr>
              <a:t> di </a:t>
            </a:r>
            <a:r>
              <a:rPr lang="en-US" altLang="en-US" sz="1800" b="1" dirty="0" err="1">
                <a:solidFill>
                  <a:schemeClr val="tx2">
                    <a:lumMod val="75000"/>
                  </a:schemeClr>
                </a:solidFill>
              </a:rPr>
              <a:t>Mesir</a:t>
            </a:r>
            <a:r>
              <a:rPr lang="en-US" altLang="en-US" sz="1800" b="1" dirty="0">
                <a:solidFill>
                  <a:schemeClr val="tx2">
                    <a:lumMod val="75000"/>
                  </a:schemeClr>
                </a:solidFill>
              </a:rPr>
              <a:t>. Muhammad </a:t>
            </a:r>
            <a:r>
              <a:rPr lang="en-US" altLang="en-US" sz="1800" b="1" dirty="0" err="1">
                <a:solidFill>
                  <a:schemeClr val="tx2">
                    <a:lumMod val="75000"/>
                  </a:schemeClr>
                </a:solidFill>
              </a:rPr>
              <a:t>Abduh</a:t>
            </a:r>
            <a:r>
              <a:rPr lang="en-US" altLang="en-US" sz="18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sz="1800" b="1" dirty="0" err="1">
                <a:solidFill>
                  <a:schemeClr val="tx2">
                    <a:lumMod val="75000"/>
                  </a:schemeClr>
                </a:solidFill>
              </a:rPr>
              <a:t>sebagaimana</a:t>
            </a:r>
            <a:r>
              <a:rPr lang="en-US" altLang="en-US" sz="1800" b="1" dirty="0">
                <a:solidFill>
                  <a:schemeClr val="tx2">
                    <a:lumMod val="75000"/>
                  </a:schemeClr>
                </a:solidFill>
              </a:rPr>
              <a:t> Muhammad Abdul Wahab dan </a:t>
            </a:r>
            <a:r>
              <a:rPr lang="en-US" altLang="en-US" sz="1800" b="1" dirty="0" err="1">
                <a:solidFill>
                  <a:schemeClr val="tx2">
                    <a:lumMod val="75000"/>
                  </a:schemeClr>
                </a:solidFill>
              </a:rPr>
              <a:t>Jamaludin</a:t>
            </a:r>
            <a:r>
              <a:rPr lang="en-US" altLang="en-US" sz="1800" b="1" dirty="0">
                <a:solidFill>
                  <a:schemeClr val="tx2">
                    <a:lumMod val="75000"/>
                  </a:schemeClr>
                </a:solidFill>
              </a:rPr>
              <a:t> Al </a:t>
            </a:r>
            <a:r>
              <a:rPr lang="en-US" altLang="en-US" sz="1800" b="1" dirty="0" err="1">
                <a:solidFill>
                  <a:schemeClr val="tx2">
                    <a:lumMod val="75000"/>
                  </a:schemeClr>
                </a:solidFill>
              </a:rPr>
              <a:t>Afgani</a:t>
            </a:r>
            <a:r>
              <a:rPr lang="en-US" altLang="en-US" sz="1800" b="1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altLang="en-US" sz="1800" b="1" dirty="0" err="1">
                <a:solidFill>
                  <a:schemeClr val="tx2">
                    <a:lumMod val="75000"/>
                  </a:schemeClr>
                </a:solidFill>
              </a:rPr>
              <a:t>berpendapat</a:t>
            </a:r>
            <a:r>
              <a:rPr lang="en-US" altLang="en-US" sz="18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sz="1800" b="1" dirty="0" err="1">
                <a:solidFill>
                  <a:schemeClr val="tx2">
                    <a:lumMod val="75000"/>
                  </a:schemeClr>
                </a:solidFill>
              </a:rPr>
              <a:t>bahwa</a:t>
            </a:r>
            <a:r>
              <a:rPr lang="en-US" altLang="en-US" sz="18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sz="1800" b="1" dirty="0" err="1">
                <a:solidFill>
                  <a:schemeClr val="tx2">
                    <a:lumMod val="75000"/>
                  </a:schemeClr>
                </a:solidFill>
              </a:rPr>
              <a:t>masuknya</a:t>
            </a:r>
            <a:r>
              <a:rPr lang="en-US" altLang="en-US" sz="18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sz="1800" b="1" dirty="0" err="1">
                <a:solidFill>
                  <a:schemeClr val="tx2">
                    <a:lumMod val="75000"/>
                  </a:schemeClr>
                </a:solidFill>
              </a:rPr>
              <a:t>bermacam</a:t>
            </a:r>
            <a:r>
              <a:rPr lang="en-US" altLang="en-US" sz="18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sz="1800" b="1" dirty="0" err="1">
                <a:solidFill>
                  <a:schemeClr val="tx2">
                    <a:lumMod val="75000"/>
                  </a:schemeClr>
                </a:solidFill>
              </a:rPr>
              <a:t>bid’ah</a:t>
            </a:r>
            <a:r>
              <a:rPr lang="en-US" altLang="en-US" sz="18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sz="1800" b="1" dirty="0" err="1">
                <a:solidFill>
                  <a:schemeClr val="tx2">
                    <a:lumMod val="75000"/>
                  </a:schemeClr>
                </a:solidFill>
              </a:rPr>
              <a:t>ke</a:t>
            </a:r>
            <a:r>
              <a:rPr lang="en-US" altLang="en-US" sz="18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sz="1800" b="1" dirty="0" err="1">
                <a:solidFill>
                  <a:schemeClr val="tx2">
                    <a:lumMod val="75000"/>
                  </a:schemeClr>
                </a:solidFill>
              </a:rPr>
              <a:t>dalam</a:t>
            </a:r>
            <a:r>
              <a:rPr lang="en-US" altLang="en-US" sz="18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sz="1800" b="1" dirty="0" err="1">
                <a:solidFill>
                  <a:schemeClr val="tx2">
                    <a:lumMod val="75000"/>
                  </a:schemeClr>
                </a:solidFill>
              </a:rPr>
              <a:t>ajaran</a:t>
            </a:r>
            <a:r>
              <a:rPr lang="en-US" altLang="en-US" sz="1800" b="1" dirty="0">
                <a:solidFill>
                  <a:schemeClr val="tx2">
                    <a:lumMod val="75000"/>
                  </a:schemeClr>
                </a:solidFill>
              </a:rPr>
              <a:t> Islam </a:t>
            </a:r>
            <a:r>
              <a:rPr lang="en-US" altLang="en-US" sz="1800" b="1" dirty="0" err="1">
                <a:solidFill>
                  <a:schemeClr val="tx2">
                    <a:lumMod val="75000"/>
                  </a:schemeClr>
                </a:solidFill>
              </a:rPr>
              <a:t>membuat</a:t>
            </a:r>
            <a:r>
              <a:rPr lang="en-US" altLang="en-US" sz="18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sz="1800" b="1" dirty="0" err="1">
                <a:solidFill>
                  <a:schemeClr val="tx2">
                    <a:lumMod val="75000"/>
                  </a:schemeClr>
                </a:solidFill>
              </a:rPr>
              <a:t>umat</a:t>
            </a:r>
            <a:r>
              <a:rPr lang="en-US" altLang="en-US" sz="1800" b="1" dirty="0">
                <a:solidFill>
                  <a:schemeClr val="tx2">
                    <a:lumMod val="75000"/>
                  </a:schemeClr>
                </a:solidFill>
              </a:rPr>
              <a:t> Islam </a:t>
            </a:r>
            <a:r>
              <a:rPr lang="en-US" altLang="en-US" sz="1800" b="1" dirty="0" err="1">
                <a:solidFill>
                  <a:schemeClr val="tx2">
                    <a:lumMod val="75000"/>
                  </a:schemeClr>
                </a:solidFill>
              </a:rPr>
              <a:t>lupa</a:t>
            </a:r>
            <a:r>
              <a:rPr lang="en-US" altLang="en-US" sz="18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sz="1800" b="1" dirty="0" err="1">
                <a:solidFill>
                  <a:schemeClr val="tx2">
                    <a:lumMod val="75000"/>
                  </a:schemeClr>
                </a:solidFill>
              </a:rPr>
              <a:t>akan</a:t>
            </a:r>
            <a:r>
              <a:rPr lang="en-US" altLang="en-US" sz="18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sz="1800" b="1" dirty="0" err="1">
                <a:solidFill>
                  <a:schemeClr val="tx2">
                    <a:lumMod val="75000"/>
                  </a:schemeClr>
                </a:solidFill>
              </a:rPr>
              <a:t>ajaran-ajaran</a:t>
            </a:r>
            <a:r>
              <a:rPr lang="en-US" altLang="en-US" sz="1800" b="1" dirty="0">
                <a:solidFill>
                  <a:schemeClr val="tx2">
                    <a:lumMod val="75000"/>
                  </a:schemeClr>
                </a:solidFill>
              </a:rPr>
              <a:t> Islam yang </a:t>
            </a:r>
            <a:r>
              <a:rPr lang="en-US" altLang="en-US" sz="1800" b="1" dirty="0" err="1">
                <a:solidFill>
                  <a:schemeClr val="tx2">
                    <a:lumMod val="75000"/>
                  </a:schemeClr>
                </a:solidFill>
              </a:rPr>
              <a:t>sebenarnya</a:t>
            </a:r>
            <a:r>
              <a:rPr lang="en-US" altLang="en-US" sz="1800" b="1" dirty="0">
                <a:solidFill>
                  <a:schemeClr val="tx2">
                    <a:lumMod val="75000"/>
                  </a:schemeClr>
                </a:solidFill>
              </a:rPr>
              <a:t>. </a:t>
            </a:r>
            <a:r>
              <a:rPr lang="en-US" altLang="en-US" sz="1800" b="1" dirty="0" err="1">
                <a:solidFill>
                  <a:schemeClr val="tx2">
                    <a:lumMod val="75000"/>
                  </a:schemeClr>
                </a:solidFill>
              </a:rPr>
              <a:t>Bid’ah</a:t>
            </a:r>
            <a:r>
              <a:rPr lang="en-US" altLang="en-US" sz="18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sz="1800" b="1" dirty="0" err="1">
                <a:solidFill>
                  <a:schemeClr val="tx2">
                    <a:lumMod val="75000"/>
                  </a:schemeClr>
                </a:solidFill>
              </a:rPr>
              <a:t>itulah</a:t>
            </a:r>
            <a:r>
              <a:rPr lang="en-US" altLang="en-US" sz="1800" b="1" dirty="0">
                <a:solidFill>
                  <a:schemeClr val="tx2">
                    <a:lumMod val="75000"/>
                  </a:schemeClr>
                </a:solidFill>
              </a:rPr>
              <a:t> yang </a:t>
            </a:r>
            <a:r>
              <a:rPr lang="en-US" altLang="en-US" sz="1800" b="1" dirty="0" err="1">
                <a:solidFill>
                  <a:schemeClr val="tx2">
                    <a:lumMod val="75000"/>
                  </a:schemeClr>
                </a:solidFill>
              </a:rPr>
              <a:t>menjauhkan</a:t>
            </a:r>
            <a:r>
              <a:rPr lang="en-US" altLang="en-US" sz="18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sz="1800" b="1" dirty="0" err="1">
                <a:solidFill>
                  <a:schemeClr val="tx2">
                    <a:lumMod val="75000"/>
                  </a:schemeClr>
                </a:solidFill>
              </a:rPr>
              <a:t>masyarakat</a:t>
            </a:r>
            <a:r>
              <a:rPr lang="en-US" altLang="en-US" sz="1800" b="1" dirty="0">
                <a:solidFill>
                  <a:schemeClr val="tx2">
                    <a:lumMod val="75000"/>
                  </a:schemeClr>
                </a:solidFill>
              </a:rPr>
              <a:t> Islam </a:t>
            </a:r>
            <a:r>
              <a:rPr lang="en-US" altLang="en-US" sz="1800" b="1" dirty="0" err="1">
                <a:solidFill>
                  <a:schemeClr val="tx2">
                    <a:lumMod val="75000"/>
                  </a:schemeClr>
                </a:solidFill>
              </a:rPr>
              <a:t>dari</a:t>
            </a:r>
            <a:r>
              <a:rPr lang="en-US" altLang="en-US" sz="18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sz="1800" b="1" dirty="0" err="1">
                <a:solidFill>
                  <a:schemeClr val="tx2">
                    <a:lumMod val="75000"/>
                  </a:schemeClr>
                </a:solidFill>
              </a:rPr>
              <a:t>jalan</a:t>
            </a:r>
            <a:r>
              <a:rPr lang="en-US" altLang="en-US" sz="1800" b="1" dirty="0">
                <a:solidFill>
                  <a:schemeClr val="tx2">
                    <a:lumMod val="75000"/>
                  </a:schemeClr>
                </a:solidFill>
              </a:rPr>
              <a:t> yang </a:t>
            </a:r>
            <a:r>
              <a:rPr lang="en-US" altLang="en-US" sz="1800" b="1" dirty="0" err="1">
                <a:solidFill>
                  <a:schemeClr val="tx2">
                    <a:lumMod val="75000"/>
                  </a:schemeClr>
                </a:solidFill>
              </a:rPr>
              <a:t>sebenarnya</a:t>
            </a:r>
            <a:r>
              <a:rPr lang="en-US" altLang="en-US" sz="1600" b="1" dirty="0">
                <a:solidFill>
                  <a:schemeClr val="tx2">
                    <a:lumMod val="75000"/>
                  </a:schemeClr>
                </a:solidFill>
              </a:rPr>
              <a:t>.</a:t>
            </a:r>
            <a:endParaRPr lang="en-US" altLang="en-US" sz="1600" b="1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188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41317-7173-4169-A9D4-0D40E9626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>
                <a:solidFill>
                  <a:schemeClr val="tx2">
                    <a:lumMod val="75000"/>
                  </a:schemeClr>
                </a:solidFill>
              </a:rPr>
              <a:t>Lanjutan</a:t>
            </a:r>
            <a:r>
              <a:rPr lang="en-US" altLang="en-US" dirty="0">
                <a:solidFill>
                  <a:schemeClr val="tx2">
                    <a:lumMod val="75000"/>
                  </a:schemeClr>
                </a:solidFill>
              </a:rPr>
              <a:t> ….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FB392-4A1C-4C59-99D0-6D03ADB0A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82233"/>
            <a:ext cx="9601200" cy="4485167"/>
          </a:xfrm>
        </p:spPr>
        <p:txBody>
          <a:bodyPr>
            <a:normAutofit fontScale="92500" lnSpcReduction="10000"/>
          </a:bodyPr>
          <a:lstStyle/>
          <a:p>
            <a:pPr marL="609600" indent="-609600" algn="just">
              <a:lnSpc>
                <a:spcPct val="150000"/>
              </a:lnSpc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</a:pPr>
            <a:r>
              <a:rPr lang="en-US" altLang="en-US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Muhammad Iqbal di Pakistan (1876 – 1938 M)  </a:t>
            </a:r>
            <a:r>
              <a:rPr lang="en-US" altLang="en-US" dirty="0" err="1">
                <a:solidFill>
                  <a:schemeClr val="tx2">
                    <a:lumMod val="75000"/>
                  </a:schemeClr>
                </a:solidFill>
              </a:rPr>
              <a:t>Generasi</a:t>
            </a:r>
            <a:r>
              <a:rPr lang="en-US" alt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dirty="0" err="1">
                <a:solidFill>
                  <a:schemeClr val="tx2">
                    <a:lumMod val="75000"/>
                  </a:schemeClr>
                </a:solidFill>
              </a:rPr>
              <a:t>awal</a:t>
            </a:r>
            <a:r>
              <a:rPr lang="en-US" alt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dirty="0" err="1">
                <a:solidFill>
                  <a:schemeClr val="tx2">
                    <a:lumMod val="75000"/>
                  </a:schemeClr>
                </a:solidFill>
              </a:rPr>
              <a:t>abad</a:t>
            </a:r>
            <a:r>
              <a:rPr lang="en-US" altLang="en-US" dirty="0">
                <a:solidFill>
                  <a:schemeClr val="tx2">
                    <a:lumMod val="75000"/>
                  </a:schemeClr>
                </a:solidFill>
              </a:rPr>
              <a:t> ke-20 </a:t>
            </a:r>
            <a:r>
              <a:rPr lang="en-US" altLang="en-US" dirty="0" err="1">
                <a:solidFill>
                  <a:schemeClr val="tx2">
                    <a:lumMod val="75000"/>
                  </a:schemeClr>
                </a:solidFill>
              </a:rPr>
              <a:t>adalah</a:t>
            </a:r>
            <a:r>
              <a:rPr lang="en-US" altLang="en-US" dirty="0">
                <a:solidFill>
                  <a:schemeClr val="tx2">
                    <a:lumMod val="75000"/>
                  </a:schemeClr>
                </a:solidFill>
              </a:rPr>
              <a:t> Muhammad Iqbal yang </a:t>
            </a:r>
            <a:r>
              <a:rPr lang="en-US" altLang="en-US" dirty="0" err="1">
                <a:solidFill>
                  <a:schemeClr val="tx2">
                    <a:lumMod val="75000"/>
                  </a:schemeClr>
                </a:solidFill>
              </a:rPr>
              <a:t>merupakan</a:t>
            </a:r>
            <a:r>
              <a:rPr lang="en-US" altLang="en-US" dirty="0">
                <a:solidFill>
                  <a:schemeClr val="tx2">
                    <a:lumMod val="75000"/>
                  </a:schemeClr>
                </a:solidFill>
              </a:rPr>
              <a:t> salah </a:t>
            </a:r>
            <a:r>
              <a:rPr lang="en-US" altLang="en-US" dirty="0" err="1">
                <a:solidFill>
                  <a:schemeClr val="tx2">
                    <a:lumMod val="75000"/>
                  </a:schemeClr>
                </a:solidFill>
              </a:rPr>
              <a:t>seorang</a:t>
            </a:r>
            <a:r>
              <a:rPr lang="en-US" alt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dirty="0" err="1">
                <a:solidFill>
                  <a:schemeClr val="tx2">
                    <a:lumMod val="75000"/>
                  </a:schemeClr>
                </a:solidFill>
              </a:rPr>
              <a:t>muslim</a:t>
            </a:r>
            <a:r>
              <a:rPr lang="en-US" alt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dirty="0" err="1">
                <a:solidFill>
                  <a:schemeClr val="tx2">
                    <a:lumMod val="75000"/>
                  </a:schemeClr>
                </a:solidFill>
              </a:rPr>
              <a:t>pertama</a:t>
            </a:r>
            <a:r>
              <a:rPr lang="en-US" altLang="en-US" dirty="0">
                <a:solidFill>
                  <a:schemeClr val="tx2">
                    <a:lumMod val="75000"/>
                  </a:schemeClr>
                </a:solidFill>
              </a:rPr>
              <a:t> di </a:t>
            </a:r>
            <a:r>
              <a:rPr lang="en-US" altLang="en-US" dirty="0" err="1">
                <a:solidFill>
                  <a:schemeClr val="tx2">
                    <a:lumMod val="75000"/>
                  </a:schemeClr>
                </a:solidFill>
              </a:rPr>
              <a:t>anak</a:t>
            </a:r>
            <a:r>
              <a:rPr lang="en-US" alt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dirty="0" err="1">
                <a:solidFill>
                  <a:schemeClr val="tx2">
                    <a:lumMod val="75000"/>
                  </a:schemeClr>
                </a:solidFill>
              </a:rPr>
              <a:t>benua</a:t>
            </a:r>
            <a:r>
              <a:rPr lang="en-US" altLang="en-US" dirty="0">
                <a:solidFill>
                  <a:schemeClr val="tx2">
                    <a:lumMod val="75000"/>
                  </a:schemeClr>
                </a:solidFill>
              </a:rPr>
              <a:t> India yang </a:t>
            </a:r>
            <a:r>
              <a:rPr lang="en-US" altLang="en-US" dirty="0" err="1">
                <a:solidFill>
                  <a:schemeClr val="tx2">
                    <a:lumMod val="75000"/>
                  </a:schemeClr>
                </a:solidFill>
              </a:rPr>
              <a:t>sempat</a:t>
            </a:r>
            <a:r>
              <a:rPr lang="en-US" alt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dirty="0" err="1">
                <a:solidFill>
                  <a:schemeClr val="tx2">
                    <a:lumMod val="75000"/>
                  </a:schemeClr>
                </a:solidFill>
              </a:rPr>
              <a:t>mendalami</a:t>
            </a:r>
            <a:r>
              <a:rPr lang="en-US" alt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dirty="0" err="1">
                <a:solidFill>
                  <a:schemeClr val="tx2">
                    <a:lumMod val="75000"/>
                  </a:schemeClr>
                </a:solidFill>
              </a:rPr>
              <a:t>pemikiran</a:t>
            </a:r>
            <a:r>
              <a:rPr lang="en-US" alt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dirty="0" err="1">
                <a:solidFill>
                  <a:schemeClr val="tx2">
                    <a:lumMod val="75000"/>
                  </a:schemeClr>
                </a:solidFill>
              </a:rPr>
              <a:t>barat</a:t>
            </a:r>
            <a:r>
              <a:rPr lang="en-US" altLang="en-US" dirty="0">
                <a:solidFill>
                  <a:schemeClr val="tx2">
                    <a:lumMod val="75000"/>
                  </a:schemeClr>
                </a:solidFill>
              </a:rPr>
              <a:t> modern dan </a:t>
            </a:r>
            <a:r>
              <a:rPr lang="en-US" altLang="en-US" dirty="0" err="1">
                <a:solidFill>
                  <a:schemeClr val="tx2">
                    <a:lumMod val="75000"/>
                  </a:schemeClr>
                </a:solidFill>
              </a:rPr>
              <a:t>mempunyai</a:t>
            </a:r>
            <a:r>
              <a:rPr lang="en-US" alt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dirty="0" err="1">
                <a:solidFill>
                  <a:schemeClr val="tx2">
                    <a:lumMod val="75000"/>
                  </a:schemeClr>
                </a:solidFill>
              </a:rPr>
              <a:t>latar</a:t>
            </a:r>
            <a:r>
              <a:rPr lang="en-US" alt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dirty="0" err="1">
                <a:solidFill>
                  <a:schemeClr val="tx2">
                    <a:lumMod val="75000"/>
                  </a:schemeClr>
                </a:solidFill>
              </a:rPr>
              <a:t>belakang</a:t>
            </a:r>
            <a:r>
              <a:rPr lang="en-US" alt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dirty="0" err="1">
                <a:solidFill>
                  <a:schemeClr val="tx2">
                    <a:lumMod val="75000"/>
                  </a:schemeClr>
                </a:solidFill>
              </a:rPr>
              <a:t>pendidikan</a:t>
            </a:r>
            <a:r>
              <a:rPr lang="en-US" altLang="en-US" dirty="0">
                <a:solidFill>
                  <a:schemeClr val="tx2">
                    <a:lumMod val="75000"/>
                  </a:schemeClr>
                </a:solidFill>
              </a:rPr>
              <a:t> yang </a:t>
            </a:r>
            <a:r>
              <a:rPr lang="en-US" altLang="en-US" dirty="0" err="1">
                <a:solidFill>
                  <a:schemeClr val="tx2">
                    <a:lumMod val="75000"/>
                  </a:schemeClr>
                </a:solidFill>
              </a:rPr>
              <a:t>bercorak</a:t>
            </a:r>
            <a:r>
              <a:rPr lang="en-US" alt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dirty="0" err="1">
                <a:solidFill>
                  <a:schemeClr val="tx2">
                    <a:lumMod val="75000"/>
                  </a:schemeClr>
                </a:solidFill>
              </a:rPr>
              <a:t>tradisional</a:t>
            </a:r>
            <a:r>
              <a:rPr lang="en-US" altLang="en-US" dirty="0">
                <a:solidFill>
                  <a:schemeClr val="tx2">
                    <a:lumMod val="75000"/>
                  </a:schemeClr>
                </a:solidFill>
              </a:rPr>
              <a:t> Islam. </a:t>
            </a:r>
            <a:r>
              <a:rPr lang="en-US" altLang="en-US" dirty="0" err="1">
                <a:solidFill>
                  <a:schemeClr val="tx2">
                    <a:lumMod val="75000"/>
                  </a:schemeClr>
                </a:solidFill>
              </a:rPr>
              <a:t>Kedua</a:t>
            </a:r>
            <a:r>
              <a:rPr lang="en-US" alt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dirty="0" err="1">
                <a:solidFill>
                  <a:schemeClr val="tx2">
                    <a:lumMod val="75000"/>
                  </a:schemeClr>
                </a:solidFill>
              </a:rPr>
              <a:t>hal</a:t>
            </a:r>
            <a:r>
              <a:rPr lang="en-US" alt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dirty="0" err="1">
                <a:solidFill>
                  <a:schemeClr val="tx2">
                    <a:lumMod val="75000"/>
                  </a:schemeClr>
                </a:solidFill>
              </a:rPr>
              <a:t>ini</a:t>
            </a:r>
            <a:r>
              <a:rPr lang="en-US" alt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dirty="0" err="1">
                <a:solidFill>
                  <a:schemeClr val="tx2">
                    <a:lumMod val="75000"/>
                  </a:schemeClr>
                </a:solidFill>
              </a:rPr>
              <a:t>muncul</a:t>
            </a:r>
            <a:r>
              <a:rPr lang="en-US" alt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dirty="0" err="1">
                <a:solidFill>
                  <a:schemeClr val="tx2">
                    <a:lumMod val="75000"/>
                  </a:schemeClr>
                </a:solidFill>
              </a:rPr>
              <a:t>dari</a:t>
            </a:r>
            <a:r>
              <a:rPr lang="en-US" alt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dirty="0" err="1">
                <a:solidFill>
                  <a:schemeClr val="tx2">
                    <a:lumMod val="75000"/>
                  </a:schemeClr>
                </a:solidFill>
              </a:rPr>
              <a:t>karya</a:t>
            </a:r>
            <a:r>
              <a:rPr lang="en-US" alt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dirty="0" err="1">
                <a:solidFill>
                  <a:schemeClr val="tx2">
                    <a:lumMod val="75000"/>
                  </a:schemeClr>
                </a:solidFill>
              </a:rPr>
              <a:t>utamanya</a:t>
            </a:r>
            <a:r>
              <a:rPr lang="en-US" altLang="en-US" dirty="0">
                <a:solidFill>
                  <a:schemeClr val="tx2">
                    <a:lumMod val="75000"/>
                  </a:schemeClr>
                </a:solidFill>
              </a:rPr>
              <a:t> di </a:t>
            </a:r>
            <a:r>
              <a:rPr lang="en-US" altLang="en-US" dirty="0" err="1">
                <a:solidFill>
                  <a:schemeClr val="tx2">
                    <a:lumMod val="75000"/>
                  </a:schemeClr>
                </a:solidFill>
              </a:rPr>
              <a:t>tahun</a:t>
            </a:r>
            <a:r>
              <a:rPr lang="en-US" altLang="en-US" dirty="0">
                <a:solidFill>
                  <a:schemeClr val="tx2">
                    <a:lumMod val="75000"/>
                  </a:schemeClr>
                </a:solidFill>
              </a:rPr>
              <a:t> 1930 yang </a:t>
            </a:r>
            <a:r>
              <a:rPr lang="en-US" altLang="en-US" dirty="0" err="1">
                <a:solidFill>
                  <a:schemeClr val="tx2">
                    <a:lumMod val="75000"/>
                  </a:schemeClr>
                </a:solidFill>
              </a:rPr>
              <a:t>berjudul</a:t>
            </a:r>
            <a:r>
              <a:rPr lang="en-US" altLang="en-US" dirty="0">
                <a:solidFill>
                  <a:schemeClr val="tx2">
                    <a:lumMod val="75000"/>
                  </a:schemeClr>
                </a:solidFill>
              </a:rPr>
              <a:t> The Reconstruction of Religious Thought in Islam (Pembangunan </a:t>
            </a:r>
            <a:r>
              <a:rPr lang="en-US" altLang="en-US" dirty="0" err="1">
                <a:solidFill>
                  <a:schemeClr val="tx2">
                    <a:lumMod val="75000"/>
                  </a:schemeClr>
                </a:solidFill>
              </a:rPr>
              <a:t>Kembali</a:t>
            </a:r>
            <a:r>
              <a:rPr lang="en-US" alt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dirty="0" err="1">
                <a:solidFill>
                  <a:schemeClr val="tx2">
                    <a:lumMod val="75000"/>
                  </a:schemeClr>
                </a:solidFill>
              </a:rPr>
              <a:t>Pemikiran</a:t>
            </a:r>
            <a:r>
              <a:rPr lang="en-US" alt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dirty="0" err="1">
                <a:solidFill>
                  <a:schemeClr val="tx2">
                    <a:lumMod val="75000"/>
                  </a:schemeClr>
                </a:solidFill>
              </a:rPr>
              <a:t>Keagamaan</a:t>
            </a:r>
            <a:r>
              <a:rPr lang="en-US" alt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dirty="0" err="1">
                <a:solidFill>
                  <a:schemeClr val="tx2">
                    <a:lumMod val="75000"/>
                  </a:schemeClr>
                </a:solidFill>
              </a:rPr>
              <a:t>dalam</a:t>
            </a:r>
            <a:r>
              <a:rPr lang="en-US" altLang="en-US" dirty="0">
                <a:solidFill>
                  <a:schemeClr val="tx2">
                    <a:lumMod val="75000"/>
                  </a:schemeClr>
                </a:solidFill>
              </a:rPr>
              <a:t> Islam). </a:t>
            </a:r>
            <a:r>
              <a:rPr lang="en-US" altLang="en-US" dirty="0" err="1">
                <a:solidFill>
                  <a:schemeClr val="tx2">
                    <a:lumMod val="75000"/>
                  </a:schemeClr>
                </a:solidFill>
              </a:rPr>
              <a:t>Melalui</a:t>
            </a:r>
            <a:r>
              <a:rPr lang="en-US" alt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dirty="0" err="1">
                <a:solidFill>
                  <a:schemeClr val="tx2">
                    <a:lumMod val="75000"/>
                  </a:schemeClr>
                </a:solidFill>
              </a:rPr>
              <a:t>penggunaan</a:t>
            </a:r>
            <a:r>
              <a:rPr lang="en-US" alt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dirty="0" err="1">
                <a:solidFill>
                  <a:schemeClr val="tx2">
                    <a:lumMod val="75000"/>
                  </a:schemeClr>
                </a:solidFill>
              </a:rPr>
              <a:t>istilah</a:t>
            </a:r>
            <a:r>
              <a:rPr lang="en-US" alt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dirty="0" err="1">
                <a:solidFill>
                  <a:schemeClr val="tx2">
                    <a:lumMod val="75000"/>
                  </a:schemeClr>
                </a:solidFill>
              </a:rPr>
              <a:t>recontruction</a:t>
            </a:r>
            <a:r>
              <a:rPr lang="en-US" altLang="en-US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altLang="en-US" dirty="0" err="1">
                <a:solidFill>
                  <a:schemeClr val="tx2">
                    <a:lumMod val="75000"/>
                  </a:schemeClr>
                </a:solidFill>
              </a:rPr>
              <a:t>ia</a:t>
            </a:r>
            <a:r>
              <a:rPr lang="en-US" alt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dirty="0" err="1">
                <a:solidFill>
                  <a:schemeClr val="tx2">
                    <a:lumMod val="75000"/>
                  </a:schemeClr>
                </a:solidFill>
              </a:rPr>
              <a:t>mengungkapkan</a:t>
            </a:r>
            <a:r>
              <a:rPr lang="en-US" alt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dirty="0" err="1">
                <a:solidFill>
                  <a:schemeClr val="tx2">
                    <a:lumMod val="75000"/>
                  </a:schemeClr>
                </a:solidFill>
              </a:rPr>
              <a:t>kembali</a:t>
            </a:r>
            <a:r>
              <a:rPr lang="en-US" alt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dirty="0" err="1">
                <a:solidFill>
                  <a:schemeClr val="tx2">
                    <a:lumMod val="75000"/>
                  </a:schemeClr>
                </a:solidFill>
              </a:rPr>
              <a:t>pemikiran</a:t>
            </a:r>
            <a:r>
              <a:rPr lang="en-US" alt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dirty="0" err="1">
                <a:solidFill>
                  <a:schemeClr val="tx2">
                    <a:lumMod val="75000"/>
                  </a:schemeClr>
                </a:solidFill>
              </a:rPr>
              <a:t>keagamaan</a:t>
            </a:r>
            <a:r>
              <a:rPr lang="en-US" altLang="en-US" dirty="0">
                <a:solidFill>
                  <a:schemeClr val="tx2">
                    <a:lumMod val="75000"/>
                  </a:schemeClr>
                </a:solidFill>
              </a:rPr>
              <a:t> Islam </a:t>
            </a:r>
            <a:r>
              <a:rPr lang="en-US" altLang="en-US" dirty="0" err="1">
                <a:solidFill>
                  <a:schemeClr val="tx2">
                    <a:lumMod val="75000"/>
                  </a:schemeClr>
                </a:solidFill>
              </a:rPr>
              <a:t>dalam</a:t>
            </a:r>
            <a:r>
              <a:rPr lang="en-US" alt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dirty="0" err="1">
                <a:solidFill>
                  <a:schemeClr val="tx2">
                    <a:lumMod val="75000"/>
                  </a:schemeClr>
                </a:solidFill>
              </a:rPr>
              <a:t>bahasa</a:t>
            </a:r>
            <a:r>
              <a:rPr lang="en-US" altLang="en-US" dirty="0">
                <a:solidFill>
                  <a:schemeClr val="tx2">
                    <a:lumMod val="75000"/>
                  </a:schemeClr>
                </a:solidFill>
              </a:rPr>
              <a:t> modern </a:t>
            </a:r>
            <a:r>
              <a:rPr lang="en-US" altLang="en-US" dirty="0" err="1">
                <a:solidFill>
                  <a:schemeClr val="tx2">
                    <a:lumMod val="75000"/>
                  </a:schemeClr>
                </a:solidFill>
              </a:rPr>
              <a:t>untuk</a:t>
            </a:r>
            <a:r>
              <a:rPr lang="en-US" alt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dirty="0" err="1">
                <a:solidFill>
                  <a:schemeClr val="tx2">
                    <a:lumMod val="75000"/>
                  </a:schemeClr>
                </a:solidFill>
              </a:rPr>
              <a:t>dikonsumsi</a:t>
            </a:r>
            <a:r>
              <a:rPr lang="en-US" alt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dirty="0" err="1">
                <a:solidFill>
                  <a:schemeClr val="tx2">
                    <a:lumMod val="75000"/>
                  </a:schemeClr>
                </a:solidFill>
              </a:rPr>
              <a:t>generasi</a:t>
            </a:r>
            <a:r>
              <a:rPr lang="en-US" alt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dirty="0" err="1">
                <a:solidFill>
                  <a:schemeClr val="tx2">
                    <a:lumMod val="75000"/>
                  </a:schemeClr>
                </a:solidFill>
              </a:rPr>
              <a:t>baru</a:t>
            </a:r>
            <a:r>
              <a:rPr lang="en-US" alt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dirty="0" err="1">
                <a:solidFill>
                  <a:schemeClr val="tx2">
                    <a:lumMod val="75000"/>
                  </a:schemeClr>
                </a:solidFill>
              </a:rPr>
              <a:t>muslim</a:t>
            </a:r>
            <a:r>
              <a:rPr lang="en-US" altLang="en-US" dirty="0">
                <a:solidFill>
                  <a:schemeClr val="tx2">
                    <a:lumMod val="75000"/>
                  </a:schemeClr>
                </a:solidFill>
              </a:rPr>
              <a:t> yang </a:t>
            </a:r>
            <a:r>
              <a:rPr lang="en-US" altLang="en-US" dirty="0" err="1">
                <a:solidFill>
                  <a:schemeClr val="tx2">
                    <a:lumMod val="75000"/>
                  </a:schemeClr>
                </a:solidFill>
              </a:rPr>
              <a:t>telah</a:t>
            </a:r>
            <a:r>
              <a:rPr lang="en-US" alt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dirty="0" err="1">
                <a:solidFill>
                  <a:schemeClr val="tx2">
                    <a:lumMod val="75000"/>
                  </a:schemeClr>
                </a:solidFill>
              </a:rPr>
              <a:t>berkenalan</a:t>
            </a:r>
            <a:r>
              <a:rPr lang="en-US" alt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dirty="0" err="1">
                <a:solidFill>
                  <a:schemeClr val="tx2">
                    <a:lumMod val="75000"/>
                  </a:schemeClr>
                </a:solidFill>
              </a:rPr>
              <a:t>dengan</a:t>
            </a:r>
            <a:r>
              <a:rPr lang="en-US" alt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dirty="0" err="1">
                <a:solidFill>
                  <a:schemeClr val="tx2">
                    <a:lumMod val="75000"/>
                  </a:schemeClr>
                </a:solidFill>
              </a:rPr>
              <a:t>perkembangan</a:t>
            </a:r>
            <a:r>
              <a:rPr lang="en-US" alt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dirty="0" err="1">
                <a:solidFill>
                  <a:schemeClr val="tx2">
                    <a:lumMod val="75000"/>
                  </a:schemeClr>
                </a:solidFill>
              </a:rPr>
              <a:t>mutakhir</a:t>
            </a:r>
            <a:r>
              <a:rPr lang="en-US" alt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dirty="0" err="1">
                <a:solidFill>
                  <a:schemeClr val="tx2">
                    <a:lumMod val="75000"/>
                  </a:schemeClr>
                </a:solidFill>
              </a:rPr>
              <a:t>ilmu</a:t>
            </a:r>
            <a:r>
              <a:rPr lang="en-US" alt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dirty="0" err="1">
                <a:solidFill>
                  <a:schemeClr val="tx2">
                    <a:lumMod val="75000"/>
                  </a:schemeClr>
                </a:solidFill>
              </a:rPr>
              <a:t>pengetahuan</a:t>
            </a:r>
            <a:r>
              <a:rPr lang="en-US" altLang="en-US" dirty="0">
                <a:solidFill>
                  <a:schemeClr val="tx2">
                    <a:lumMod val="75000"/>
                  </a:schemeClr>
                </a:solidFill>
              </a:rPr>
              <a:t> dan </a:t>
            </a:r>
            <a:r>
              <a:rPr lang="en-US" altLang="en-US" dirty="0" err="1">
                <a:solidFill>
                  <a:schemeClr val="tx2">
                    <a:lumMod val="75000"/>
                  </a:schemeClr>
                </a:solidFill>
              </a:rPr>
              <a:t>filsafat</a:t>
            </a:r>
            <a:r>
              <a:rPr lang="en-US" alt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dirty="0" err="1">
                <a:solidFill>
                  <a:schemeClr val="tx2">
                    <a:lumMod val="75000"/>
                  </a:schemeClr>
                </a:solidFill>
              </a:rPr>
              <a:t>barat</a:t>
            </a:r>
            <a:r>
              <a:rPr lang="en-US" alt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dirty="0" err="1">
                <a:solidFill>
                  <a:schemeClr val="tx2">
                    <a:lumMod val="75000"/>
                  </a:schemeClr>
                </a:solidFill>
              </a:rPr>
              <a:t>abad</a:t>
            </a:r>
            <a:r>
              <a:rPr lang="en-US" altLang="en-US" dirty="0">
                <a:solidFill>
                  <a:schemeClr val="tx2">
                    <a:lumMod val="75000"/>
                  </a:schemeClr>
                </a:solidFill>
              </a:rPr>
              <a:t> ke-20</a:t>
            </a:r>
            <a:endParaRPr lang="en-US" altLang="en-US" b="1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 algn="just">
              <a:lnSpc>
                <a:spcPct val="150000"/>
              </a:lnSpc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</a:pPr>
            <a:r>
              <a:rPr lang="en-US" altLang="en-US" b="1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Sayid</a:t>
            </a:r>
            <a:r>
              <a:rPr lang="en-US" altLang="en-US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Ahmad Khan di India ( 1817 – 1898 M</a:t>
            </a:r>
            <a:endParaRPr lang="en-US" alt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6237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65A92-87E7-46AF-B2AC-90F606A62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11372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PERKEMBANGAN UMAT ISLAM DI DUNIA</a:t>
            </a:r>
            <a:endParaRPr lang="en-US" sz="3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A02B0-563F-43F5-91B7-132093E7E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31088"/>
            <a:ext cx="9601200" cy="4336312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altLang="en-US" sz="2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Berdasarkan</a:t>
            </a:r>
            <a:r>
              <a:rPr lang="en-US" altLang="en-US" sz="2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altLang="en-US" sz="2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penduduk</a:t>
            </a:r>
            <a:r>
              <a:rPr lang="en-US" altLang="en-US" sz="2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tahun</a:t>
            </a:r>
            <a:r>
              <a:rPr lang="en-US" altLang="en-US" sz="2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1991 M, negara-negara yang </a:t>
            </a:r>
            <a:r>
              <a:rPr lang="en-US" altLang="en-US" sz="2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penduduk</a:t>
            </a:r>
            <a:r>
              <a:rPr lang="en-US" altLang="en-US" sz="2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Muslimnya</a:t>
            </a:r>
            <a:r>
              <a:rPr lang="en-US" altLang="en-US" sz="2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altLang="en-US" sz="2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altLang="en-US" sz="2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90% </a:t>
            </a:r>
            <a:r>
              <a:rPr lang="en-US" altLang="en-US" sz="2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altLang="en-US" sz="2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Mauritania, Sahara Barat, </a:t>
            </a:r>
            <a:r>
              <a:rPr lang="en-US" altLang="en-US" sz="2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Maroko</a:t>
            </a:r>
            <a:r>
              <a:rPr lang="en-US" altLang="en-US" sz="2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Aljazair</a:t>
            </a:r>
            <a:r>
              <a:rPr lang="en-US" altLang="en-US" sz="2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Tunisia, </a:t>
            </a:r>
            <a:r>
              <a:rPr lang="en-US" altLang="en-US" sz="2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Libia</a:t>
            </a:r>
            <a:r>
              <a:rPr lang="en-US" altLang="en-US" sz="2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Mesir</a:t>
            </a:r>
            <a:r>
              <a:rPr lang="en-US" altLang="en-US" sz="2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Somalia, </a:t>
            </a:r>
            <a:r>
              <a:rPr lang="en-US" altLang="en-US" sz="2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Turki</a:t>
            </a:r>
            <a:r>
              <a:rPr lang="en-US" altLang="en-US" sz="2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Irak</a:t>
            </a:r>
            <a:r>
              <a:rPr lang="en-US" altLang="en-US" sz="2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Yordania</a:t>
            </a:r>
            <a:r>
              <a:rPr lang="en-US" altLang="en-US" sz="2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Arab Saudi, </a:t>
            </a:r>
            <a:r>
              <a:rPr lang="en-US" altLang="en-US" sz="2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Yaman</a:t>
            </a:r>
            <a:r>
              <a:rPr lang="en-US" altLang="en-US" sz="2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Oman, Qatar, Bahrain, Iran, Afghanistan, dan Pakistan.</a:t>
            </a:r>
          </a:p>
          <a:p>
            <a:pPr marL="0" indent="0" algn="just">
              <a:buNone/>
            </a:pPr>
            <a:r>
              <a:rPr lang="en-US" altLang="en-US" sz="2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Sedangkan</a:t>
            </a:r>
            <a:r>
              <a:rPr lang="en-US" altLang="en-US" sz="2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negara yang </a:t>
            </a:r>
            <a:r>
              <a:rPr lang="en-US" altLang="en-US" sz="2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jumlah</a:t>
            </a:r>
            <a:r>
              <a:rPr lang="en-US" altLang="en-US" sz="2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umat</a:t>
            </a:r>
            <a:r>
              <a:rPr lang="en-US" altLang="en-US" sz="2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Islamnya</a:t>
            </a:r>
            <a:r>
              <a:rPr lang="en-US" altLang="en-US" sz="2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mencapai</a:t>
            </a:r>
            <a:r>
              <a:rPr lang="en-US" altLang="en-US" sz="2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50-90% </a:t>
            </a:r>
            <a:r>
              <a:rPr lang="en-US" altLang="en-US" sz="2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altLang="en-US" sz="2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Tanzania, </a:t>
            </a:r>
            <a:r>
              <a:rPr lang="en-US" altLang="en-US" sz="2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Turkemenistan</a:t>
            </a:r>
            <a:r>
              <a:rPr lang="en-US" altLang="en-US" sz="2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Uzbakistan</a:t>
            </a:r>
            <a:r>
              <a:rPr lang="en-US" altLang="en-US" sz="2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Kirghistan</a:t>
            </a:r>
            <a:r>
              <a:rPr lang="en-US" altLang="en-US" sz="2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Tajikistan, </a:t>
            </a:r>
            <a:r>
              <a:rPr lang="en-US" altLang="en-US" sz="2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Banglaadesh</a:t>
            </a:r>
            <a:r>
              <a:rPr lang="en-US" altLang="en-US" sz="2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Malaysia, Singapura, Indonesia, Brunei, dan </a:t>
            </a:r>
            <a:r>
              <a:rPr lang="en-US" altLang="en-US" sz="2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Kepulauan</a:t>
            </a:r>
            <a:r>
              <a:rPr lang="en-US" altLang="en-US" sz="2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Mandanao</a:t>
            </a:r>
            <a:r>
              <a:rPr lang="en-US" altLang="en-US" sz="2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r>
              <a:rPr lang="en-US" altLang="en-US" sz="2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Negara-negara yang </a:t>
            </a:r>
            <a:r>
              <a:rPr lang="en-US" altLang="en-US" sz="2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umat</a:t>
            </a:r>
            <a:r>
              <a:rPr lang="en-US" altLang="en-US" sz="2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Islamnya</a:t>
            </a:r>
            <a:r>
              <a:rPr lang="en-US" altLang="en-US" sz="2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10-50% </a:t>
            </a:r>
            <a:r>
              <a:rPr lang="en-US" altLang="en-US" sz="2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antara</a:t>
            </a:r>
            <a:r>
              <a:rPr lang="en-US" altLang="en-US" sz="2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lain </a:t>
            </a:r>
            <a:r>
              <a:rPr lang="en-US" altLang="en-US" sz="2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US" altLang="en-US" sz="2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Guinea, Albania, </a:t>
            </a:r>
            <a:r>
              <a:rPr lang="en-US" altLang="en-US" sz="2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Suriah</a:t>
            </a:r>
            <a:r>
              <a:rPr lang="en-US" altLang="en-US" sz="2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India, </a:t>
            </a:r>
            <a:r>
              <a:rPr lang="en-US" altLang="en-US" sz="2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Cina</a:t>
            </a:r>
            <a:r>
              <a:rPr lang="en-US" altLang="en-US" sz="2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dan Myanmar. </a:t>
            </a:r>
          </a:p>
        </p:txBody>
      </p:sp>
    </p:spTree>
    <p:extLst>
      <p:ext uri="{BB962C8B-B14F-4D97-AF65-F5344CB8AC3E}">
        <p14:creationId xmlns:p14="http://schemas.microsoft.com/office/powerpoint/2010/main" val="471493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8FA6A-6997-4830-95AD-DBD6A1499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ORGANISASI ISLAM DUNIA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49D04-A4F2-4FFA-9438-04F1EE609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01209"/>
            <a:ext cx="9601200" cy="4369982"/>
          </a:xfrm>
        </p:spPr>
        <p:txBody>
          <a:bodyPr/>
          <a:lstStyle/>
          <a:p>
            <a:pPr algn="just">
              <a:spcBef>
                <a:spcPct val="50000"/>
              </a:spcBef>
            </a:pPr>
            <a:r>
              <a:rPr lang="en-US" altLang="en-US" sz="2400" i="1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Rabithah</a:t>
            </a:r>
            <a:r>
              <a:rPr lang="en-US" altLang="en-US" sz="2400" i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Al-’</a:t>
            </a:r>
            <a:r>
              <a:rPr lang="en-US" altLang="en-US" sz="2400" i="1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Alam</a:t>
            </a:r>
            <a:r>
              <a:rPr lang="en-US" altLang="en-US" sz="2400" i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Al-</a:t>
            </a:r>
            <a:r>
              <a:rPr lang="en-US" altLang="en-US" sz="2400" i="1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Islami</a:t>
            </a:r>
            <a:r>
              <a:rPr lang="en-US" altLang="en-US" sz="2400" i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i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(Muslim World League </a:t>
            </a:r>
            <a:r>
              <a:rPr lang="en-US" altLang="en-US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altLang="en-US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Liga Dunia Islam) </a:t>
            </a:r>
            <a:r>
              <a:rPr lang="en-US" altLang="en-US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bulan</a:t>
            </a:r>
            <a:r>
              <a:rPr lang="en-US" altLang="en-US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Zulhijjah</a:t>
            </a:r>
            <a:r>
              <a:rPr lang="en-US" altLang="en-US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tahun</a:t>
            </a:r>
            <a:r>
              <a:rPr lang="en-US" altLang="en-US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1381 H (Mei 1962), </a:t>
            </a:r>
          </a:p>
          <a:p>
            <a:pPr algn="just">
              <a:spcBef>
                <a:spcPct val="50000"/>
              </a:spcBef>
            </a:pPr>
            <a:r>
              <a:rPr lang="en-US" altLang="en-US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Liga Dunia Islam </a:t>
            </a:r>
            <a:r>
              <a:rPr lang="en-US" altLang="en-US" b="1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altLang="en-US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berkantor</a:t>
            </a:r>
            <a:r>
              <a:rPr lang="en-US" altLang="en-US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pusat</a:t>
            </a:r>
            <a:r>
              <a:rPr lang="en-US" altLang="en-US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altLang="en-US" b="1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Mekah</a:t>
            </a:r>
            <a:r>
              <a:rPr lang="en-US" altLang="en-US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(Saudi Arabia), </a:t>
            </a:r>
            <a:r>
              <a:rPr lang="en-US" altLang="en-US" b="1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sedangkan</a:t>
            </a:r>
            <a:r>
              <a:rPr lang="en-US" altLang="en-US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kantor</a:t>
            </a:r>
            <a:r>
              <a:rPr lang="en-US" altLang="en-US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perwakilannya</a:t>
            </a:r>
            <a:r>
              <a:rPr lang="en-US" altLang="en-US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tersebar</a:t>
            </a:r>
            <a:r>
              <a:rPr lang="en-US" altLang="en-US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diseluruh</a:t>
            </a:r>
            <a:r>
              <a:rPr lang="en-US" altLang="en-US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dunia, </a:t>
            </a:r>
            <a:r>
              <a:rPr lang="en-US" altLang="en-US" b="1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US" altLang="en-US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Indonesia, Amerika, </a:t>
            </a:r>
            <a:r>
              <a:rPr lang="en-US" altLang="en-US" b="1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Kanada</a:t>
            </a:r>
            <a:r>
              <a:rPr lang="en-US" altLang="en-US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Denmark, Malaysia, dan </a:t>
            </a:r>
            <a:r>
              <a:rPr lang="en-US" altLang="en-US" b="1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Perancis</a:t>
            </a:r>
            <a:r>
              <a:rPr lang="en-US" altLang="en-US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en-US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algn="just"/>
            <a:r>
              <a:rPr lang="en-US" altLang="en-US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 </a:t>
            </a:r>
            <a:r>
              <a:rPr lang="en-US" altLang="en-US" b="1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Benua</a:t>
            </a:r>
            <a:r>
              <a:rPr lang="en-US" altLang="en-US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Eropa</a:t>
            </a:r>
            <a:r>
              <a:rPr lang="en-US" altLang="en-US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altLang="en-US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i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Conference of Islamic Cultural Centre and Organization of Europe </a:t>
            </a:r>
            <a:r>
              <a:rPr lang="en-US" altLang="en-US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b="1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Konferensi</a:t>
            </a:r>
            <a:r>
              <a:rPr lang="en-US" altLang="en-US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Pusat </a:t>
            </a:r>
            <a:r>
              <a:rPr lang="en-US" altLang="en-US" b="1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Kebudayaan</a:t>
            </a:r>
            <a:r>
              <a:rPr lang="en-US" altLang="en-US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altLang="en-US" b="1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Organisasi</a:t>
            </a:r>
            <a:r>
              <a:rPr lang="en-US" altLang="en-US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Islam </a:t>
            </a:r>
            <a:r>
              <a:rPr lang="en-US" altLang="en-US" b="1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Eropa</a:t>
            </a:r>
            <a:r>
              <a:rPr lang="en-US" altLang="en-US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di London pada </a:t>
            </a:r>
            <a:r>
              <a:rPr lang="en-US" altLang="en-US" b="1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bulan</a:t>
            </a:r>
            <a:r>
              <a:rPr lang="en-US" altLang="en-US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Mei 1973, </a:t>
            </a:r>
            <a:r>
              <a:rPr lang="en-US" altLang="en-US" b="1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altLang="en-US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diprakarsai</a:t>
            </a:r>
            <a:r>
              <a:rPr lang="en-US" altLang="en-US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oleh </a:t>
            </a:r>
            <a:r>
              <a:rPr lang="en-US" altLang="en-US" b="1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Sekretariat</a:t>
            </a:r>
            <a:r>
              <a:rPr lang="en-US" altLang="en-US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Islam di Jeddah </a:t>
            </a:r>
            <a:r>
              <a:rPr lang="en-US" altLang="en-US" b="1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telah</a:t>
            </a:r>
            <a:r>
              <a:rPr lang="en-US" altLang="en-US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didirikan</a:t>
            </a:r>
            <a:r>
              <a:rPr lang="en-US" altLang="en-US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Dewan Islam </a:t>
            </a:r>
            <a:r>
              <a:rPr lang="en-US" altLang="en-US" b="1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Eropa</a:t>
            </a:r>
            <a:r>
              <a:rPr lang="en-US" altLang="en-US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yang </a:t>
            </a:r>
            <a:r>
              <a:rPr lang="en-US" altLang="en-US" b="1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bertujuan</a:t>
            </a:r>
            <a:r>
              <a:rPr lang="en-US" altLang="en-US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altLang="en-US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mengorganisir</a:t>
            </a:r>
            <a:r>
              <a:rPr lang="en-US" altLang="en-US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altLang="en-US" b="1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memajukan</a:t>
            </a:r>
            <a:r>
              <a:rPr lang="en-US" altLang="en-US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usaha-usaha</a:t>
            </a:r>
            <a:r>
              <a:rPr lang="en-US" altLang="en-US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dakwah</a:t>
            </a:r>
            <a:r>
              <a:rPr lang="en-US" altLang="en-US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islamiah</a:t>
            </a:r>
            <a:r>
              <a:rPr lang="en-US" altLang="en-US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02279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3496F-1E7E-4E8E-97F1-C20B3F992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C.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Perkembangan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Ilmu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Pengetahuan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 pada Masa Modern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E9582-65ED-4CF1-9DA6-1E4802457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92075" indent="-92075" algn="just">
              <a:lnSpc>
                <a:spcPct val="90000"/>
              </a:lnSpc>
              <a:buNone/>
            </a:pPr>
            <a:r>
              <a:rPr lang="en-US" altLang="en-US" sz="28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31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Pada masa </a:t>
            </a:r>
            <a:r>
              <a:rPr lang="en-US" altLang="en-US" sz="3100" b="1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pembaharuan</a:t>
            </a:r>
            <a:r>
              <a:rPr lang="en-US" altLang="en-US" sz="31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3100" b="1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perkembangan</a:t>
            </a:r>
            <a:r>
              <a:rPr lang="en-US" altLang="en-US" sz="31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100" b="1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ilmu</a:t>
            </a:r>
            <a:r>
              <a:rPr lang="en-US" altLang="en-US" sz="31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100" b="1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pengetahuan</a:t>
            </a:r>
            <a:r>
              <a:rPr lang="en-US" altLang="en-US" sz="31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100" b="1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mengalami</a:t>
            </a:r>
            <a:r>
              <a:rPr lang="en-US" altLang="en-US" sz="31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100" b="1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kemajuan</a:t>
            </a:r>
            <a:r>
              <a:rPr lang="en-US" altLang="en-US" sz="31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100" b="1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US" altLang="en-US" sz="31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di </a:t>
            </a:r>
            <a:r>
              <a:rPr lang="en-US" altLang="en-US" sz="3100" b="1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Turki</a:t>
            </a:r>
            <a:r>
              <a:rPr lang="en-US" altLang="en-US" sz="31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India, dan </a:t>
            </a:r>
            <a:r>
              <a:rPr lang="en-US" altLang="en-US" sz="3100" b="1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Mesir</a:t>
            </a:r>
            <a:r>
              <a:rPr lang="en-US" altLang="en-US" sz="31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92075" indent="-92075" algn="just">
              <a:lnSpc>
                <a:spcPct val="90000"/>
              </a:lnSpc>
              <a:buNone/>
            </a:pPr>
            <a:r>
              <a:rPr lang="en-US" altLang="en-US" sz="31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Sultan Muhammad II </a:t>
            </a:r>
            <a:r>
              <a:rPr lang="en-US" altLang="en-US" sz="3100" b="1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altLang="en-US" sz="31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100" b="1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kesultanan</a:t>
            </a:r>
            <a:r>
              <a:rPr lang="en-US" altLang="en-US" sz="31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100" b="1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Turki</a:t>
            </a:r>
            <a:r>
              <a:rPr lang="en-US" altLang="en-US" sz="31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100" b="1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Usmani</a:t>
            </a:r>
            <a:r>
              <a:rPr lang="en-US" altLang="en-US" sz="31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3100" b="1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lang="en-US" altLang="en-US" sz="31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100" b="1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berbagai</a:t>
            </a:r>
            <a:r>
              <a:rPr lang="en-US" altLang="en-US" sz="31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100" b="1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usaha</a:t>
            </a:r>
            <a:r>
              <a:rPr lang="en-US" altLang="en-US" sz="31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agar </a:t>
            </a:r>
            <a:r>
              <a:rPr lang="en-US" altLang="en-US" sz="3100" b="1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umat</a:t>
            </a:r>
            <a:r>
              <a:rPr lang="en-US" altLang="en-US" sz="31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Islam di </a:t>
            </a:r>
            <a:r>
              <a:rPr lang="en-US" altLang="en-US" sz="3100" b="1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negaranya</a:t>
            </a:r>
            <a:r>
              <a:rPr lang="en-US" altLang="en-US" sz="31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100" b="1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altLang="en-US" sz="31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100" b="1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menguasai</a:t>
            </a:r>
            <a:r>
              <a:rPr lang="en-US" altLang="en-US" sz="31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100" b="1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ilmu</a:t>
            </a:r>
            <a:r>
              <a:rPr lang="en-US" altLang="en-US" sz="31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100" b="1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pengetahuan</a:t>
            </a:r>
            <a:r>
              <a:rPr lang="en-US" altLang="en-US" sz="31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altLang="en-US" sz="3100" b="1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teknologi</a:t>
            </a:r>
            <a:r>
              <a:rPr lang="en-US" altLang="en-US" sz="31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92075" indent="-92075" algn="just">
              <a:lnSpc>
                <a:spcPct val="90000"/>
              </a:lnSpc>
              <a:buNone/>
            </a:pPr>
            <a:r>
              <a:rPr lang="en-US" altLang="en-US" sz="31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Usaha-</a:t>
            </a:r>
            <a:r>
              <a:rPr lang="en-US" altLang="en-US" sz="3100" b="1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usaha</a:t>
            </a:r>
            <a:r>
              <a:rPr lang="en-US" altLang="en-US" sz="31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100" b="1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US" altLang="en-US" sz="31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100" b="1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antara</a:t>
            </a:r>
            <a:r>
              <a:rPr lang="en-US" altLang="en-US" sz="31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lain:  </a:t>
            </a:r>
          </a:p>
          <a:p>
            <a:pPr marL="92075" indent="-92075" algn="just">
              <a:lnSpc>
                <a:spcPct val="90000"/>
              </a:lnSpc>
              <a:buNone/>
            </a:pPr>
            <a:endParaRPr lang="en-US" altLang="en-US" sz="3100" b="1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79500" lvl="1" indent="-533400" algn="just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altLang="en-US" sz="3100" b="1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lang="en-US" altLang="en-US" sz="31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100" b="1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modernisasi</a:t>
            </a:r>
            <a:r>
              <a:rPr lang="en-US" altLang="en-US" sz="31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100" b="1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dibidang</a:t>
            </a:r>
            <a:r>
              <a:rPr lang="en-US" altLang="en-US" sz="31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100" b="1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pendidikan</a:t>
            </a:r>
            <a:r>
              <a:rPr lang="en-US" altLang="en-US" sz="31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altLang="en-US" sz="3100" b="1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pengajaran</a:t>
            </a:r>
            <a:r>
              <a:rPr lang="en-US" altLang="en-US" sz="31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3100" b="1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altLang="en-US" sz="31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100" b="1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memasukkan</a:t>
            </a:r>
            <a:r>
              <a:rPr lang="en-US" altLang="en-US" sz="31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100" b="1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kurikulum</a:t>
            </a:r>
            <a:r>
              <a:rPr lang="en-US" altLang="en-US" sz="31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100" b="1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pengetahuan</a:t>
            </a:r>
            <a:r>
              <a:rPr lang="en-US" altLang="en-US" sz="31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100" b="1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umum</a:t>
            </a:r>
            <a:r>
              <a:rPr lang="en-US" altLang="en-US" sz="31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100" b="1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kepada</a:t>
            </a:r>
            <a:r>
              <a:rPr lang="en-US" altLang="en-US" sz="31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100" b="1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lembaga-lembaga</a:t>
            </a:r>
            <a:r>
              <a:rPr lang="en-US" altLang="en-US" sz="31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Pendidikan Islam (Madrasah)</a:t>
            </a:r>
          </a:p>
        </p:txBody>
      </p:sp>
    </p:spTree>
    <p:extLst>
      <p:ext uri="{BB962C8B-B14F-4D97-AF65-F5344CB8AC3E}">
        <p14:creationId xmlns:p14="http://schemas.microsoft.com/office/powerpoint/2010/main" val="36878838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D8CF3-E024-4479-A12E-293A96913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i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c. </a:t>
            </a:r>
            <a:r>
              <a:rPr lang="en-US" sz="3600" b="1" i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Lanjutan</a:t>
            </a:r>
            <a:r>
              <a:rPr lang="en-US" sz="3600" b="1" i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….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Perkembangan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Ilmu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Pengetahuan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 pada Masa Modern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5CEDC-02E9-4CB0-9D6C-A64666495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9600" indent="-609600" algn="just"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marL="990600" lvl="1" indent="-533400" algn="just"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ü"/>
              <a:defRPr/>
            </a:pP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Mendirikan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Lembaga Pendidikan “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Mektebi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Ma’arif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”,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mencetak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tenaga-tenaga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ahli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dibidang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administrasi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, juga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membangun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lembaga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“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Mektebi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Ulummi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Edebiyet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,”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menyediakan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tenaga-tenaga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ahli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dibidang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penterjemah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990600" lvl="1" indent="-533400" algn="just">
              <a:spcAft>
                <a:spcPts val="0"/>
              </a:spcAft>
              <a:buClr>
                <a:schemeClr val="tx1"/>
              </a:buClr>
              <a:buNone/>
              <a:defRPr/>
            </a:pPr>
            <a:endParaRPr lang="en-US" sz="2400" b="1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990600" lvl="1" indent="-533400" algn="just"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ü"/>
              <a:defRPr/>
            </a:pP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Mendirikan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perguruan-perguruan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tinggi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di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bidang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kedokteran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militer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, dan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teknologi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2508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77D12-C91C-447C-B853-329FAD623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 </a:t>
            </a:r>
            <a:r>
              <a:rPr lang="en-US" altLang="en-US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lanjutan</a:t>
            </a:r>
            <a:r>
              <a:rPr lang="en-US" altLang="en-US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…</a:t>
            </a:r>
            <a:r>
              <a:rPr lang="en-US" altLang="en-US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Perkembangan</a:t>
            </a:r>
            <a:r>
              <a:rPr lang="en-US" altLang="en-US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Kebudayaan</a:t>
            </a:r>
            <a:r>
              <a:rPr lang="en-US" altLang="en-US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Islam Masa Modern 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44A27-5DA6-4E17-BAF2-008D198F2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4253023"/>
          </a:xfrm>
        </p:spPr>
        <p:txBody>
          <a:bodyPr>
            <a:normAutofit fontScale="85000" lnSpcReduction="20000"/>
          </a:bodyPr>
          <a:lstStyle/>
          <a:p>
            <a:pPr marL="457200" lvl="1" indent="0"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en-US" sz="26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altLang="en-US" sz="26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Arsitektur</a:t>
            </a:r>
            <a:r>
              <a:rPr lang="en-US" altLang="en-US" sz="26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990600" lvl="1" indent="-533400"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en-US" sz="26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6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Arsitektur</a:t>
            </a:r>
            <a:r>
              <a:rPr lang="en-US" altLang="en-US" sz="26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altLang="en-US" sz="26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melayani</a:t>
            </a:r>
            <a:r>
              <a:rPr lang="en-US" altLang="en-US" sz="26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sarana</a:t>
            </a:r>
            <a:r>
              <a:rPr lang="en-US" altLang="en-US" sz="26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keagamaan</a:t>
            </a:r>
            <a:r>
              <a:rPr lang="en-US" altLang="en-US" sz="26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6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US" altLang="en-US" sz="26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masjid, </a:t>
            </a:r>
            <a:r>
              <a:rPr lang="en-US" altLang="en-US" sz="26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makam</a:t>
            </a:r>
            <a:r>
              <a:rPr lang="en-US" altLang="en-US" sz="26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madrasah, dan </a:t>
            </a:r>
            <a:r>
              <a:rPr lang="en-US" altLang="en-US" sz="26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US" altLang="en-US" sz="26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pula yang </a:t>
            </a:r>
            <a:r>
              <a:rPr lang="en-US" altLang="en-US" sz="26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berfungsi</a:t>
            </a:r>
            <a:r>
              <a:rPr lang="en-US" altLang="en-US" sz="26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altLang="en-US" sz="26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kepentingan</a:t>
            </a:r>
            <a:r>
              <a:rPr lang="en-US" altLang="en-US" sz="26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sekuler</a:t>
            </a:r>
            <a:r>
              <a:rPr lang="en-US" altLang="en-US" sz="26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6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US" altLang="en-US" sz="26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istana</a:t>
            </a:r>
            <a:r>
              <a:rPr lang="en-US" altLang="en-US" sz="26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6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benteng</a:t>
            </a:r>
            <a:r>
              <a:rPr lang="en-US" altLang="en-US" sz="26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pasar, </a:t>
            </a:r>
            <a:r>
              <a:rPr lang="en-US" altLang="en-US" sz="26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jalan-jalan</a:t>
            </a:r>
            <a:r>
              <a:rPr lang="en-US" altLang="en-US" sz="26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raya</a:t>
            </a:r>
            <a:r>
              <a:rPr lang="en-US" altLang="en-US" sz="26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6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rel-rel</a:t>
            </a:r>
            <a:r>
              <a:rPr lang="en-US" altLang="en-US" sz="26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kereta</a:t>
            </a:r>
            <a:r>
              <a:rPr lang="en-US" altLang="en-US" sz="26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US" altLang="en-US" sz="26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dan lain-lain. </a:t>
            </a:r>
          </a:p>
          <a:p>
            <a:pPr marL="990600" lvl="1" indent="-533400"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en-US" sz="26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</a:p>
          <a:p>
            <a:pPr marL="990600" lvl="1" indent="-533400"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en-US" sz="26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Sastra </a:t>
            </a:r>
          </a:p>
          <a:p>
            <a:pPr marL="990600" lvl="1" indent="-533400"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en-US" sz="26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en-US" sz="26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Banyaklah</a:t>
            </a:r>
            <a:r>
              <a:rPr lang="en-US" altLang="en-US" sz="26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lahir</a:t>
            </a:r>
            <a:r>
              <a:rPr lang="en-US" altLang="en-US" sz="26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sastrawan</a:t>
            </a:r>
            <a:r>
              <a:rPr lang="en-US" altLang="en-US" sz="26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muslim</a:t>
            </a:r>
            <a:r>
              <a:rPr lang="en-US" altLang="en-US" sz="26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US" altLang="en-US" sz="26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</a:p>
          <a:p>
            <a:pPr marL="990600" lvl="1" indent="-533400"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en-US" sz="26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-  Muhammad Iqbal ( Pakistan)</a:t>
            </a:r>
          </a:p>
          <a:p>
            <a:pPr marL="990600" lvl="1" indent="-533400"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en-US" sz="26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-  Mustafa </a:t>
            </a:r>
            <a:r>
              <a:rPr lang="en-US" altLang="en-US" sz="26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Lutfi</a:t>
            </a:r>
            <a:r>
              <a:rPr lang="en-US" altLang="en-US" sz="26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Al-</a:t>
            </a:r>
            <a:r>
              <a:rPr lang="en-US" altLang="en-US" sz="26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Manfaluti</a:t>
            </a:r>
            <a:r>
              <a:rPr lang="en-US" altLang="en-US" sz="26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(  </a:t>
            </a:r>
            <a:r>
              <a:rPr lang="en-US" altLang="en-US" sz="26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Mesir</a:t>
            </a:r>
            <a:r>
              <a:rPr lang="en-US" altLang="en-US" sz="26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990600" lvl="1" indent="-533400"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en-US" sz="26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-  Dr. Muhammad Husain </a:t>
            </a:r>
            <a:r>
              <a:rPr lang="en-US" altLang="en-US" sz="26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Haekal</a:t>
            </a:r>
            <a:r>
              <a:rPr lang="en-US" altLang="en-US" sz="26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 </a:t>
            </a:r>
            <a:r>
              <a:rPr lang="en-US" altLang="en-US" sz="26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Mesir</a:t>
            </a:r>
            <a:r>
              <a:rPr lang="en-US" altLang="en-US" sz="26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990600" lvl="1" indent="-533400"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en-US" sz="26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-  Jamil </a:t>
            </a:r>
            <a:r>
              <a:rPr lang="en-US" altLang="en-US" sz="26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Sidqi</a:t>
            </a:r>
            <a:r>
              <a:rPr lang="en-US" altLang="en-US" sz="26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Az </a:t>
            </a:r>
            <a:r>
              <a:rPr lang="en-US" altLang="en-US" sz="26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Zahawi</a:t>
            </a:r>
            <a:r>
              <a:rPr lang="en-US" altLang="en-US" sz="26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 </a:t>
            </a:r>
            <a:r>
              <a:rPr lang="en-US" altLang="en-US" sz="26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Irak</a:t>
            </a:r>
            <a:r>
              <a:rPr lang="en-US" altLang="en-US" sz="26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990600" lvl="1" indent="-533400"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en-US" sz="26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-  </a:t>
            </a:r>
            <a:r>
              <a:rPr lang="en-US" altLang="en-US" sz="26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Abdus</a:t>
            </a:r>
            <a:r>
              <a:rPr lang="en-US" altLang="en-US" sz="26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Salam Al-</a:t>
            </a:r>
            <a:r>
              <a:rPr lang="en-US" altLang="en-US" sz="26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Ujaili</a:t>
            </a:r>
            <a:r>
              <a:rPr lang="en-US" altLang="en-US" sz="26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26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Suriah</a:t>
            </a:r>
            <a:r>
              <a:rPr lang="en-US" altLang="en-US" sz="26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" name="photoimg" descr="nabawi">
            <a:extLst>
              <a:ext uri="{FF2B5EF4-FFF2-40B4-BE49-F238E27FC236}">
                <a16:creationId xmlns:a16="http://schemas.microsoft.com/office/drawing/2014/main" id="{D1A425B8-8D3B-4F1F-821F-3C76CC0969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4587" y="3772343"/>
            <a:ext cx="2286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hotoimg" descr="kaabah">
            <a:extLst>
              <a:ext uri="{FF2B5EF4-FFF2-40B4-BE49-F238E27FC236}">
                <a16:creationId xmlns:a16="http://schemas.microsoft.com/office/drawing/2014/main" id="{91CE6ACC-1E95-4A1B-BAD9-8D6D8143C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087" y="3845368"/>
            <a:ext cx="1574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hotoimg" descr="26">
            <a:extLst>
              <a:ext uri="{FF2B5EF4-FFF2-40B4-BE49-F238E27FC236}">
                <a16:creationId xmlns:a16="http://schemas.microsoft.com/office/drawing/2014/main" id="{B9E45630-0AF6-448F-BF63-3592AA3E6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1297" y="5192195"/>
            <a:ext cx="152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6269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77D89-9F2B-4757-B137-35AA17D97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b="1" i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Lanjutan</a:t>
            </a:r>
            <a:r>
              <a:rPr lang="en-US" sz="3200" b="1" i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….</a:t>
            </a:r>
            <a:r>
              <a:rPr lang="en-US" b="1" i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Perkembangan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Kebudayaan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Islam Masa Modern 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5E6B4-8FF3-4DE2-9755-687349DFE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en-US" dirty="0">
                <a:solidFill>
                  <a:schemeClr val="tx2">
                    <a:lumMod val="75000"/>
                  </a:schemeClr>
                </a:solidFill>
              </a:rPr>
              <a:t>3. </a:t>
            </a:r>
            <a:r>
              <a:rPr lang="en-US" altLang="en-US" dirty="0" err="1">
                <a:solidFill>
                  <a:schemeClr val="tx2">
                    <a:lumMod val="75000"/>
                  </a:schemeClr>
                </a:solidFill>
              </a:rPr>
              <a:t>Kaligrafi</a:t>
            </a:r>
            <a:endParaRPr lang="en-US" alt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en-US" dirty="0" err="1">
                <a:solidFill>
                  <a:schemeClr val="tx2">
                    <a:lumMod val="75000"/>
                  </a:schemeClr>
                </a:solidFill>
              </a:rPr>
              <a:t>Kaligrafi</a:t>
            </a:r>
            <a:r>
              <a:rPr lang="en-US" alt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dirty="0" err="1">
                <a:solidFill>
                  <a:schemeClr val="tx2">
                    <a:lumMod val="75000"/>
                  </a:schemeClr>
                </a:solidFill>
              </a:rPr>
              <a:t>adalah</a:t>
            </a:r>
            <a:r>
              <a:rPr lang="en-US" alt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dirty="0" err="1">
                <a:solidFill>
                  <a:schemeClr val="tx2">
                    <a:lumMod val="75000"/>
                  </a:schemeClr>
                </a:solidFill>
              </a:rPr>
              <a:t>seni</a:t>
            </a:r>
            <a:r>
              <a:rPr lang="en-US" alt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dirty="0" err="1">
                <a:solidFill>
                  <a:schemeClr val="tx2">
                    <a:lumMod val="75000"/>
                  </a:schemeClr>
                </a:solidFill>
              </a:rPr>
              <a:t>tulisan</a:t>
            </a:r>
            <a:r>
              <a:rPr lang="en-US" alt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dirty="0" err="1">
                <a:solidFill>
                  <a:schemeClr val="tx2">
                    <a:lumMod val="75000"/>
                  </a:schemeClr>
                </a:solidFill>
              </a:rPr>
              <a:t>indah</a:t>
            </a:r>
            <a:r>
              <a:rPr lang="en-US" altLang="en-US" dirty="0">
                <a:solidFill>
                  <a:schemeClr val="tx2">
                    <a:lumMod val="75000"/>
                  </a:schemeClr>
                </a:solidFill>
              </a:rPr>
              <a:t> yang </a:t>
            </a:r>
            <a:r>
              <a:rPr lang="en-US" altLang="en-US" dirty="0" err="1">
                <a:solidFill>
                  <a:schemeClr val="tx2">
                    <a:lumMod val="75000"/>
                  </a:schemeClr>
                </a:solidFill>
              </a:rPr>
              <a:t>murn</a:t>
            </a:r>
            <a:r>
              <a:rPr lang="en-US" alt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dirty="0" err="1">
                <a:solidFill>
                  <a:schemeClr val="tx2">
                    <a:lumMod val="75000"/>
                  </a:schemeClr>
                </a:solidFill>
              </a:rPr>
              <a:t>dilahirkan</a:t>
            </a:r>
            <a:r>
              <a:rPr lang="en-US" altLang="en-US" dirty="0">
                <a:solidFill>
                  <a:schemeClr val="tx2">
                    <a:lumMod val="75000"/>
                  </a:schemeClr>
                </a:solidFill>
              </a:rPr>
              <a:t> oleh orang Islam. </a:t>
            </a:r>
            <a:r>
              <a:rPr lang="en-US" altLang="en-US" dirty="0" err="1">
                <a:solidFill>
                  <a:schemeClr val="tx2">
                    <a:lumMod val="75000"/>
                  </a:schemeClr>
                </a:solidFill>
              </a:rPr>
              <a:t>Biasanya</a:t>
            </a:r>
            <a:r>
              <a:rPr lang="en-US" alt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dirty="0" err="1">
                <a:solidFill>
                  <a:schemeClr val="tx2">
                    <a:lumMod val="75000"/>
                  </a:schemeClr>
                </a:solidFill>
              </a:rPr>
              <a:t>untuk</a:t>
            </a:r>
            <a:r>
              <a:rPr lang="en-US" alt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dirty="0" err="1">
                <a:solidFill>
                  <a:schemeClr val="tx2">
                    <a:lumMod val="75000"/>
                  </a:schemeClr>
                </a:solidFill>
              </a:rPr>
              <a:t>menulis</a:t>
            </a:r>
            <a:r>
              <a:rPr lang="en-US" alt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dirty="0" err="1">
                <a:solidFill>
                  <a:schemeClr val="tx2">
                    <a:lumMod val="75000"/>
                  </a:schemeClr>
                </a:solidFill>
              </a:rPr>
              <a:t>ayat-ayat</a:t>
            </a:r>
            <a:r>
              <a:rPr lang="en-US" altLang="en-US" dirty="0">
                <a:solidFill>
                  <a:schemeClr val="tx2">
                    <a:lumMod val="75000"/>
                  </a:schemeClr>
                </a:solidFill>
              </a:rPr>
              <a:t> Al Qur’an</a:t>
            </a:r>
          </a:p>
          <a:p>
            <a:pPr marL="0" indent="0">
              <a:buNone/>
            </a:pPr>
            <a:r>
              <a:rPr lang="en-US" altLang="en-US" dirty="0">
                <a:solidFill>
                  <a:schemeClr val="tx2">
                    <a:lumMod val="75000"/>
                  </a:schemeClr>
                </a:solidFill>
              </a:rPr>
              <a:t>Ada </a:t>
            </a:r>
            <a:r>
              <a:rPr lang="en-US" altLang="en-US" dirty="0" err="1">
                <a:solidFill>
                  <a:schemeClr val="tx2">
                    <a:lumMod val="75000"/>
                  </a:schemeClr>
                </a:solidFill>
              </a:rPr>
              <a:t>bermacam-macam</a:t>
            </a:r>
            <a:r>
              <a:rPr lang="en-US" alt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dirty="0" err="1">
                <a:solidFill>
                  <a:schemeClr val="tx2">
                    <a:lumMod val="75000"/>
                  </a:schemeClr>
                </a:solidFill>
              </a:rPr>
              <a:t>gaya</a:t>
            </a:r>
            <a:r>
              <a:rPr lang="en-US" alt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dirty="0" err="1">
                <a:solidFill>
                  <a:schemeClr val="tx2">
                    <a:lumMod val="75000"/>
                  </a:schemeClr>
                </a:solidFill>
              </a:rPr>
              <a:t>seni</a:t>
            </a:r>
            <a:r>
              <a:rPr lang="en-US" alt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dirty="0" err="1">
                <a:solidFill>
                  <a:schemeClr val="tx2">
                    <a:lumMod val="75000"/>
                  </a:schemeClr>
                </a:solidFill>
              </a:rPr>
              <a:t>kaligrafi</a:t>
            </a:r>
            <a:r>
              <a:rPr lang="en-US" altLang="en-US" dirty="0">
                <a:solidFill>
                  <a:schemeClr val="tx2">
                    <a:lumMod val="75000"/>
                  </a:schemeClr>
                </a:solidFill>
              </a:rPr>
              <a:t> :</a:t>
            </a:r>
          </a:p>
          <a:p>
            <a:pPr>
              <a:buFontTx/>
              <a:buChar char="-"/>
            </a:pPr>
            <a:r>
              <a:rPr lang="en-US" altLang="en-US" dirty="0" err="1">
                <a:solidFill>
                  <a:schemeClr val="tx2">
                    <a:lumMod val="75000"/>
                  </a:schemeClr>
                </a:solidFill>
              </a:rPr>
              <a:t>Diwani</a:t>
            </a:r>
            <a:endParaRPr lang="en-US" alt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FontTx/>
              <a:buChar char="-"/>
            </a:pPr>
            <a:r>
              <a:rPr lang="en-US" altLang="en-US" dirty="0" err="1">
                <a:solidFill>
                  <a:schemeClr val="tx2">
                    <a:lumMod val="75000"/>
                  </a:schemeClr>
                </a:solidFill>
              </a:rPr>
              <a:t>Diwani</a:t>
            </a:r>
            <a:r>
              <a:rPr lang="en-US" alt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dirty="0" err="1">
                <a:solidFill>
                  <a:schemeClr val="tx2">
                    <a:lumMod val="75000"/>
                  </a:schemeClr>
                </a:solidFill>
              </a:rPr>
              <a:t>Mulamma</a:t>
            </a:r>
            <a:endParaRPr lang="en-US" alt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FontTx/>
              <a:buChar char="-"/>
            </a:pPr>
            <a:r>
              <a:rPr lang="en-US" altLang="en-US" dirty="0" err="1">
                <a:solidFill>
                  <a:schemeClr val="tx2">
                    <a:lumMod val="75000"/>
                  </a:schemeClr>
                </a:solidFill>
              </a:rPr>
              <a:t>Musalsil</a:t>
            </a:r>
            <a:endParaRPr lang="en-US" alt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FontTx/>
              <a:buChar char="-"/>
            </a:pPr>
            <a:r>
              <a:rPr lang="en-US" altLang="en-US" dirty="0" err="1">
                <a:solidFill>
                  <a:schemeClr val="tx2">
                    <a:lumMod val="75000"/>
                  </a:schemeClr>
                </a:solidFill>
              </a:rPr>
              <a:t>Raihani</a:t>
            </a:r>
            <a:endParaRPr lang="en-US" alt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FontTx/>
              <a:buChar char="-"/>
            </a:pPr>
            <a:r>
              <a:rPr lang="en-US" altLang="en-US" dirty="0" err="1">
                <a:solidFill>
                  <a:schemeClr val="tx2">
                    <a:lumMod val="75000"/>
                  </a:schemeClr>
                </a:solidFill>
              </a:rPr>
              <a:t>Sulus</a:t>
            </a:r>
            <a:endParaRPr lang="en-US" alt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" name="photoimg" descr="kaligrafi2">
            <a:extLst>
              <a:ext uri="{FF2B5EF4-FFF2-40B4-BE49-F238E27FC236}">
                <a16:creationId xmlns:a16="http://schemas.microsoft.com/office/drawing/2014/main" id="{244A1895-F534-4F5B-8DCA-8E6EF921BB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4549000"/>
            <a:ext cx="2286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hotoimg" descr="basmallah1">
            <a:extLst>
              <a:ext uri="{FF2B5EF4-FFF2-40B4-BE49-F238E27FC236}">
                <a16:creationId xmlns:a16="http://schemas.microsoft.com/office/drawing/2014/main" id="{3E6B3D9F-4605-4451-AF1A-2183FB6747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5026" y="4549000"/>
            <a:ext cx="2286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10185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3EA25-63C1-4F1E-A829-FE6F48CD8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D" sz="5400" dirty="0"/>
              <a:t>TERIMA KASIH</a:t>
            </a:r>
          </a:p>
          <a:p>
            <a:pPr marL="0" indent="0" algn="ctr">
              <a:buNone/>
            </a:pPr>
            <a:r>
              <a:rPr lang="en-ID" sz="5400" dirty="0"/>
              <a:t>SESI BERAKHIR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220816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81DCB-2A9C-4929-B1A2-28A8289DF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spcBef>
                <a:spcPct val="50000"/>
              </a:spcBef>
            </a:pPr>
            <a:r>
              <a:rPr lang="ar-SA" altLang="en-US" b="1" dirty="0">
                <a:solidFill>
                  <a:schemeClr val="tx2">
                    <a:lumMod val="75000"/>
                  </a:schemeClr>
                </a:solidFill>
                <a:ea typeface="Traditional Arabic"/>
                <a:cs typeface="Traditional Arabic"/>
              </a:rPr>
              <a:t>بِسْمِ اللَّهِ الرَّحْمَنِ الرَّحِيمِ</a:t>
            </a:r>
            <a:r>
              <a:rPr lang="en-US" alt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br>
              <a:rPr lang="en-US" altLang="en-U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en-US" sz="3600" dirty="0">
                <a:solidFill>
                  <a:schemeClr val="tx2">
                    <a:lumMod val="75000"/>
                  </a:schemeClr>
                </a:solidFill>
                <a:latin typeface="Aharoni"/>
                <a:ea typeface="Aharoni"/>
                <a:cs typeface="Aharoni"/>
              </a:rPr>
              <a:t>ASPEK TARIKH DAN KEBUDAYAAN ISLAM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587E9-6336-4749-97E2-04E1878B3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en-US" sz="3200" dirty="0">
                <a:solidFill>
                  <a:schemeClr val="tx2">
                    <a:lumMod val="75000"/>
                  </a:schemeClr>
                </a:solidFill>
                <a:latin typeface="Aharoni"/>
                <a:ea typeface="Aharoni"/>
                <a:cs typeface="Aharoni"/>
              </a:rPr>
              <a:t>STANDAR KOMPETENSI : </a:t>
            </a:r>
            <a:br>
              <a:rPr lang="en-US" altLang="en-US" sz="2800" dirty="0">
                <a:solidFill>
                  <a:schemeClr val="tx2">
                    <a:lumMod val="75000"/>
                  </a:schemeClr>
                </a:solidFill>
                <a:latin typeface="Aharoni"/>
                <a:ea typeface="Aharoni"/>
                <a:cs typeface="Aharoni"/>
              </a:rPr>
            </a:br>
            <a:r>
              <a:rPr lang="en-US" altLang="en-US" sz="2800" dirty="0" err="1">
                <a:solidFill>
                  <a:schemeClr val="tx2">
                    <a:lumMod val="75000"/>
                  </a:schemeClr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  <a:t>Memahami</a:t>
            </a:r>
            <a:r>
              <a:rPr lang="en-US" altLang="en-US" sz="2800" dirty="0">
                <a:solidFill>
                  <a:schemeClr val="tx2">
                    <a:lumMod val="75000"/>
                  </a:schemeClr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chemeClr val="tx2">
                    <a:lumMod val="75000"/>
                  </a:schemeClr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  <a:t>perkembangan</a:t>
            </a:r>
            <a:r>
              <a:rPr lang="en-US" altLang="en-US" sz="2800" dirty="0">
                <a:solidFill>
                  <a:schemeClr val="tx2">
                    <a:lumMod val="75000"/>
                  </a:schemeClr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  <a:t> Islam pada masa modern (1800-sekarang)</a:t>
            </a:r>
            <a:r>
              <a:rPr lang="en-US" altLang="en-US" sz="2400" dirty="0">
                <a:solidFill>
                  <a:schemeClr val="tx2">
                    <a:lumMod val="75000"/>
                  </a:schemeClr>
                </a:solidFill>
                <a:latin typeface="Algerian" panose="04020705040A02060702" pitchFamily="82" charset="0"/>
              </a:rPr>
              <a:t> </a:t>
            </a:r>
          </a:p>
          <a:p>
            <a:pPr marL="0" indent="0">
              <a:buNone/>
            </a:pPr>
            <a:endParaRPr lang="en-ID" sz="2400" b="1" u="sng" dirty="0">
              <a:solidFill>
                <a:schemeClr val="tx2">
                  <a:lumMod val="75000"/>
                </a:schemeClr>
              </a:solidFill>
              <a:latin typeface="Algerian" panose="04020705040A02060702" pitchFamily="82" charset="0"/>
            </a:endParaRP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en-US" sz="28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KOMPETENSI DASAR: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en-US" sz="2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altLang="en-US" sz="2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Menjelaskan</a:t>
            </a:r>
            <a:r>
              <a:rPr lang="en-US" altLang="en-US" sz="2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perkembangan</a:t>
            </a:r>
            <a:r>
              <a:rPr lang="en-US" altLang="en-US" sz="2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Islam pada masa modern </a:t>
            </a:r>
          </a:p>
          <a:p>
            <a:pPr marL="361950" indent="-361950">
              <a:lnSpc>
                <a:spcPct val="80000"/>
              </a:lnSpc>
              <a:buNone/>
            </a:pPr>
            <a:r>
              <a:rPr lang="en-US" altLang="en-US" sz="2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altLang="en-US" sz="2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Menyebutkan</a:t>
            </a:r>
            <a:r>
              <a:rPr lang="en-US" altLang="en-US" sz="2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contoh</a:t>
            </a:r>
            <a:r>
              <a:rPr lang="en-US" altLang="en-US" sz="2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peristiwa</a:t>
            </a:r>
            <a:r>
              <a:rPr lang="en-US" altLang="en-US" sz="2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perkembangan</a:t>
            </a:r>
            <a:r>
              <a:rPr lang="en-US" altLang="en-US" sz="2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Islam pada masa modern</a:t>
            </a:r>
          </a:p>
          <a:p>
            <a:pPr marL="0" indent="0">
              <a:buNone/>
            </a:pPr>
            <a:endParaRPr lang="en-US" sz="2800" b="1" u="sng" dirty="0">
              <a:solidFill>
                <a:schemeClr val="tx2">
                  <a:lumMod val="75000"/>
                </a:schemeClr>
              </a:solidFill>
              <a:latin typeface="Cambria" panose="020405030504060302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2750E8-5AC8-40FC-A314-AFAD0B15EB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9471" y="6126031"/>
            <a:ext cx="846136" cy="7319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2F8474-A2BF-464B-AAF4-E1B923B0C7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5607" y="6159668"/>
            <a:ext cx="664693" cy="66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672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8E91B-3DB8-413D-87AF-54342DB6F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42925" indent="-542925" algn="ctr"/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 </a:t>
            </a: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Sekilas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tentang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Dunia Islam pada Masa Modern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484B0-FEDD-46AF-9942-748B22769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74320" indent="-274320" algn="just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Masa </a:t>
            </a:r>
            <a:r>
              <a:rPr lang="en-US" sz="2800" b="1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pembaharuan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(modern) Islam </a:t>
            </a:r>
            <a:r>
              <a:rPr lang="en-US" sz="2800" b="1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masa yang </a:t>
            </a:r>
            <a:r>
              <a:rPr lang="en-US" sz="2800" b="1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dimulai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tahun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1800 M </a:t>
            </a:r>
            <a:r>
              <a:rPr lang="en-US" sz="2800" b="1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sampai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sekarang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. Masa </a:t>
            </a:r>
            <a:r>
              <a:rPr lang="en-US" sz="2800" b="1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pembaharuan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ditandai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adanya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kesadaran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umat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Islam </a:t>
            </a:r>
            <a:r>
              <a:rPr lang="en-US" sz="2800" b="1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terhadap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kelemahan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dirinya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dan </a:t>
            </a:r>
            <a:r>
              <a:rPr lang="en-US" sz="2800" b="1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adanya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dorongan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memperoleh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kemajuan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berbagai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bidang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74320" indent="-274320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None/>
              <a:defRPr/>
            </a:pPr>
            <a:endParaRPr lang="en-US" sz="2800" b="1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274320" indent="-274320" algn="just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Pada </a:t>
            </a:r>
            <a:r>
              <a:rPr lang="en-US" sz="2800" b="1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awal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masa </a:t>
            </a:r>
            <a:r>
              <a:rPr lang="en-US" sz="2800" b="1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pembaharuan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kondisi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dunia Islam </a:t>
            </a:r>
            <a:r>
              <a:rPr lang="en-US" sz="2800" b="1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berada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dibawah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penetrasi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kolonialisme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800" b="1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Baru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pada </a:t>
            </a:r>
            <a:r>
              <a:rPr lang="en-US" sz="2800" b="1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abad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ke-20 M, dunia Islam </a:t>
            </a:r>
            <a:r>
              <a:rPr lang="en-US" sz="2800" b="1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bangkit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memerdekakan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negaranya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penjajahan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bangsa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Barat (</a:t>
            </a:r>
            <a:r>
              <a:rPr lang="en-US" sz="2800" b="1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Eropa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095752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57C7D-BE43-4449-8078-591DC3241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41251"/>
            <a:ext cx="9601200" cy="1485900"/>
          </a:xfrm>
        </p:spPr>
        <p:txBody>
          <a:bodyPr>
            <a:noAutofit/>
          </a:bodyPr>
          <a:lstStyle/>
          <a:p>
            <a:pPr algn="ctr"/>
            <a:r>
              <a:rPr lang="en-US" altLang="en-US" sz="36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Negara-negara Islam </a:t>
            </a:r>
            <a:r>
              <a:rPr lang="en-US" altLang="en-US" sz="3600" b="1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altLang="en-US" sz="36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b="1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mayoritas</a:t>
            </a:r>
            <a:r>
              <a:rPr lang="en-US" altLang="en-US" sz="36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b="1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penduduknya</a:t>
            </a:r>
            <a:r>
              <a:rPr lang="en-US" altLang="en-US" sz="36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Muslim, yang </a:t>
            </a:r>
            <a:r>
              <a:rPr lang="en-US" altLang="en-US" sz="3600" b="1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memerdekakan</a:t>
            </a:r>
            <a:r>
              <a:rPr lang="en-US" altLang="en-US" sz="36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b="1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diri</a:t>
            </a:r>
            <a:r>
              <a:rPr lang="en-US" altLang="en-US" sz="36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b="1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altLang="en-US" sz="36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b="1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penjajahan</a:t>
            </a:r>
            <a:endParaRPr lang="en-US" sz="3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BD96F-E2E1-4367-98C1-B9C61DDD1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en-US" sz="1800" b="1" dirty="0">
                <a:solidFill>
                  <a:schemeClr val="tx2">
                    <a:lumMod val="75000"/>
                  </a:schemeClr>
                </a:solidFill>
              </a:rPr>
              <a:t>Indonesia, </a:t>
            </a:r>
            <a:r>
              <a:rPr lang="en-US" altLang="en-US" sz="1800" b="1" dirty="0" err="1">
                <a:solidFill>
                  <a:schemeClr val="tx2">
                    <a:lumMod val="75000"/>
                  </a:schemeClr>
                </a:solidFill>
              </a:rPr>
              <a:t>merdeka</a:t>
            </a:r>
            <a:r>
              <a:rPr lang="en-US" altLang="en-US" sz="1800" b="1" dirty="0">
                <a:solidFill>
                  <a:schemeClr val="tx2">
                    <a:lumMod val="75000"/>
                  </a:schemeClr>
                </a:solidFill>
              </a:rPr>
              <a:t> pada </a:t>
            </a:r>
            <a:r>
              <a:rPr lang="en-US" altLang="en-US" sz="1800" b="1" dirty="0" err="1">
                <a:solidFill>
                  <a:schemeClr val="tx2">
                    <a:lumMod val="75000"/>
                  </a:schemeClr>
                </a:solidFill>
              </a:rPr>
              <a:t>tanggal</a:t>
            </a:r>
            <a:r>
              <a:rPr lang="en-US" altLang="en-US" sz="1800" b="1" dirty="0">
                <a:solidFill>
                  <a:schemeClr val="tx2">
                    <a:lumMod val="75000"/>
                  </a:schemeClr>
                </a:solidFill>
              </a:rPr>
              <a:t> 17 </a:t>
            </a:r>
            <a:r>
              <a:rPr lang="en-US" altLang="en-US" sz="1800" b="1" dirty="0" err="1">
                <a:solidFill>
                  <a:schemeClr val="tx2">
                    <a:lumMod val="75000"/>
                  </a:schemeClr>
                </a:solidFill>
              </a:rPr>
              <a:t>Agustus</a:t>
            </a:r>
            <a:r>
              <a:rPr lang="en-US" altLang="en-US" sz="1800" b="1" dirty="0">
                <a:solidFill>
                  <a:schemeClr val="tx2">
                    <a:lumMod val="75000"/>
                  </a:schemeClr>
                </a:solidFill>
              </a:rPr>
              <a:t> 1945 M</a:t>
            </a:r>
          </a:p>
          <a:p>
            <a:r>
              <a:rPr lang="en-US" altLang="en-US" sz="1800" b="1" dirty="0">
                <a:solidFill>
                  <a:schemeClr val="tx2">
                    <a:lumMod val="75000"/>
                  </a:schemeClr>
                </a:solidFill>
              </a:rPr>
              <a:t>Pakistan </a:t>
            </a:r>
            <a:r>
              <a:rPr lang="en-US" altLang="en-US" sz="1800" b="1" dirty="0" err="1">
                <a:solidFill>
                  <a:schemeClr val="tx2">
                    <a:lumMod val="75000"/>
                  </a:schemeClr>
                </a:solidFill>
              </a:rPr>
              <a:t>merdeka</a:t>
            </a:r>
            <a:r>
              <a:rPr lang="en-US" altLang="en-US" sz="1800" b="1" dirty="0">
                <a:solidFill>
                  <a:schemeClr val="tx2">
                    <a:lumMod val="75000"/>
                  </a:schemeClr>
                </a:solidFill>
              </a:rPr>
              <a:t> pada </a:t>
            </a:r>
            <a:r>
              <a:rPr lang="en-US" altLang="en-US" sz="1800" b="1" dirty="0" err="1">
                <a:solidFill>
                  <a:schemeClr val="tx2">
                    <a:lumMod val="75000"/>
                  </a:schemeClr>
                </a:solidFill>
              </a:rPr>
              <a:t>tanggal</a:t>
            </a:r>
            <a:r>
              <a:rPr lang="en-US" altLang="en-US" sz="1800" b="1" dirty="0">
                <a:solidFill>
                  <a:schemeClr val="tx2">
                    <a:lumMod val="75000"/>
                  </a:schemeClr>
                </a:solidFill>
              </a:rPr>
              <a:t> 15 </a:t>
            </a:r>
            <a:r>
              <a:rPr lang="en-US" altLang="en-US" sz="1800" b="1" dirty="0" err="1">
                <a:solidFill>
                  <a:schemeClr val="tx2">
                    <a:lumMod val="75000"/>
                  </a:schemeClr>
                </a:solidFill>
              </a:rPr>
              <a:t>Agustus</a:t>
            </a:r>
            <a:r>
              <a:rPr lang="en-US" altLang="en-US" sz="1800" b="1" dirty="0">
                <a:solidFill>
                  <a:schemeClr val="tx2">
                    <a:lumMod val="75000"/>
                  </a:schemeClr>
                </a:solidFill>
              </a:rPr>
              <a:t> 1947 M </a:t>
            </a:r>
          </a:p>
          <a:p>
            <a:r>
              <a:rPr lang="en-US" altLang="en-US" sz="1800" b="1" dirty="0" err="1">
                <a:solidFill>
                  <a:schemeClr val="tx2">
                    <a:lumMod val="75000"/>
                  </a:schemeClr>
                </a:solidFill>
              </a:rPr>
              <a:t>Mesir</a:t>
            </a:r>
            <a:r>
              <a:rPr lang="en-US" altLang="en-US" sz="18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sz="1800" b="1" dirty="0" err="1">
                <a:solidFill>
                  <a:schemeClr val="tx2">
                    <a:lumMod val="75000"/>
                  </a:schemeClr>
                </a:solidFill>
              </a:rPr>
              <a:t>merdeka</a:t>
            </a:r>
            <a:r>
              <a:rPr lang="en-US" altLang="en-US" sz="18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sz="1800" b="1" dirty="0" err="1">
                <a:solidFill>
                  <a:schemeClr val="tx2">
                    <a:lumMod val="75000"/>
                  </a:schemeClr>
                </a:solidFill>
              </a:rPr>
              <a:t>dari</a:t>
            </a:r>
            <a:r>
              <a:rPr lang="en-US" altLang="en-US" sz="18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sz="1800" b="1" dirty="0" err="1">
                <a:solidFill>
                  <a:schemeClr val="tx2">
                    <a:lumMod val="75000"/>
                  </a:schemeClr>
                </a:solidFill>
              </a:rPr>
              <a:t>Inggris</a:t>
            </a:r>
            <a:r>
              <a:rPr lang="en-US" altLang="en-US" sz="18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sz="1800" b="1" dirty="0" err="1">
                <a:solidFill>
                  <a:schemeClr val="tx2">
                    <a:lumMod val="75000"/>
                  </a:schemeClr>
                </a:solidFill>
              </a:rPr>
              <a:t>tahun</a:t>
            </a:r>
            <a:r>
              <a:rPr lang="en-US" altLang="en-US" sz="1800" b="1" dirty="0">
                <a:solidFill>
                  <a:schemeClr val="tx2">
                    <a:lumMod val="75000"/>
                  </a:schemeClr>
                </a:solidFill>
              </a:rPr>
              <a:t> 1922 M</a:t>
            </a:r>
          </a:p>
          <a:p>
            <a:r>
              <a:rPr lang="en-US" altLang="en-US" sz="1800" b="1" dirty="0" err="1">
                <a:solidFill>
                  <a:schemeClr val="tx2">
                    <a:lumMod val="75000"/>
                  </a:schemeClr>
                </a:solidFill>
              </a:rPr>
              <a:t>Irak</a:t>
            </a:r>
            <a:r>
              <a:rPr lang="en-US" altLang="en-US" sz="18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sz="1800" b="1" dirty="0" err="1">
                <a:solidFill>
                  <a:schemeClr val="tx2">
                    <a:lumMod val="75000"/>
                  </a:schemeClr>
                </a:solidFill>
              </a:rPr>
              <a:t>merdeka</a:t>
            </a:r>
            <a:r>
              <a:rPr lang="en-US" altLang="en-US" sz="18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sz="1800" b="1" dirty="0" err="1">
                <a:solidFill>
                  <a:schemeClr val="tx2">
                    <a:lumMod val="75000"/>
                  </a:schemeClr>
                </a:solidFill>
              </a:rPr>
              <a:t>dari</a:t>
            </a:r>
            <a:r>
              <a:rPr lang="en-US" altLang="en-US" sz="18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sz="1800" b="1" dirty="0" err="1">
                <a:solidFill>
                  <a:schemeClr val="tx2">
                    <a:lumMod val="75000"/>
                  </a:schemeClr>
                </a:solidFill>
              </a:rPr>
              <a:t>Inggris</a:t>
            </a:r>
            <a:r>
              <a:rPr lang="en-US" altLang="en-US" sz="1800" b="1" dirty="0">
                <a:solidFill>
                  <a:schemeClr val="tx2">
                    <a:lumMod val="75000"/>
                  </a:schemeClr>
                </a:solidFill>
              </a:rPr>
              <a:t> 1932 M</a:t>
            </a:r>
          </a:p>
          <a:p>
            <a:r>
              <a:rPr lang="en-US" altLang="en-US" sz="1800" b="1" dirty="0" err="1">
                <a:solidFill>
                  <a:schemeClr val="tx2">
                    <a:lumMod val="75000"/>
                  </a:schemeClr>
                </a:solidFill>
              </a:rPr>
              <a:t>Syiria</a:t>
            </a:r>
            <a:r>
              <a:rPr lang="en-US" altLang="en-US" sz="1800" b="1" dirty="0">
                <a:solidFill>
                  <a:schemeClr val="tx2">
                    <a:lumMod val="75000"/>
                  </a:schemeClr>
                </a:solidFill>
              </a:rPr>
              <a:t> dan Lebanon </a:t>
            </a:r>
            <a:r>
              <a:rPr lang="en-US" altLang="en-US" sz="1800" b="1" dirty="0" err="1">
                <a:solidFill>
                  <a:schemeClr val="tx2">
                    <a:lumMod val="75000"/>
                  </a:schemeClr>
                </a:solidFill>
              </a:rPr>
              <a:t>merdeka</a:t>
            </a:r>
            <a:r>
              <a:rPr lang="en-US" altLang="en-US" sz="18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sz="1800" b="1" dirty="0" err="1">
                <a:solidFill>
                  <a:schemeClr val="tx2">
                    <a:lumMod val="75000"/>
                  </a:schemeClr>
                </a:solidFill>
              </a:rPr>
              <a:t>dari</a:t>
            </a:r>
            <a:r>
              <a:rPr lang="en-US" altLang="en-US" sz="18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sz="1800" b="1" dirty="0" err="1">
                <a:solidFill>
                  <a:schemeClr val="tx2">
                    <a:lumMod val="75000"/>
                  </a:schemeClr>
                </a:solidFill>
              </a:rPr>
              <a:t>prancis</a:t>
            </a:r>
            <a:r>
              <a:rPr lang="en-US" altLang="en-US" sz="1800" b="1" dirty="0">
                <a:solidFill>
                  <a:schemeClr val="tx2">
                    <a:lumMod val="75000"/>
                  </a:schemeClr>
                </a:solidFill>
              </a:rPr>
              <a:t>  1946 M</a:t>
            </a:r>
          </a:p>
          <a:p>
            <a:r>
              <a:rPr lang="en-US" altLang="en-US" sz="1800" b="1" dirty="0">
                <a:solidFill>
                  <a:schemeClr val="tx2">
                    <a:lumMod val="75000"/>
                  </a:schemeClr>
                </a:solidFill>
              </a:rPr>
              <a:t>Negara-negara Afrika </a:t>
            </a:r>
            <a:r>
              <a:rPr lang="en-US" altLang="en-US" sz="1800" b="1" dirty="0" err="1">
                <a:solidFill>
                  <a:schemeClr val="tx2">
                    <a:lumMod val="75000"/>
                  </a:schemeClr>
                </a:solidFill>
              </a:rPr>
              <a:t>seperti</a:t>
            </a:r>
            <a:r>
              <a:rPr lang="en-US" altLang="en-US" sz="1800" b="1" dirty="0">
                <a:solidFill>
                  <a:schemeClr val="tx2">
                    <a:lumMod val="75000"/>
                  </a:schemeClr>
                </a:solidFill>
              </a:rPr>
              <a:t>: </a:t>
            </a:r>
            <a:r>
              <a:rPr lang="en-US" altLang="en-US" sz="1800" b="1" dirty="0" err="1">
                <a:solidFill>
                  <a:schemeClr val="tx2">
                    <a:lumMod val="75000"/>
                  </a:schemeClr>
                </a:solidFill>
              </a:rPr>
              <a:t>Lybia</a:t>
            </a:r>
            <a:r>
              <a:rPr lang="en-US" altLang="en-US" sz="18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sz="1800" b="1" dirty="0" err="1">
                <a:solidFill>
                  <a:schemeClr val="tx2">
                    <a:lumMod val="75000"/>
                  </a:schemeClr>
                </a:solidFill>
              </a:rPr>
              <a:t>merdeka</a:t>
            </a:r>
            <a:r>
              <a:rPr lang="en-US" altLang="en-US" sz="1800" b="1" dirty="0">
                <a:solidFill>
                  <a:schemeClr val="tx2">
                    <a:lumMod val="75000"/>
                  </a:schemeClr>
                </a:solidFill>
              </a:rPr>
              <a:t> 1951M, Sudan dan </a:t>
            </a:r>
            <a:r>
              <a:rPr lang="en-US" altLang="en-US" sz="1800" b="1" dirty="0" err="1">
                <a:solidFill>
                  <a:schemeClr val="tx2">
                    <a:lumMod val="75000"/>
                  </a:schemeClr>
                </a:solidFill>
              </a:rPr>
              <a:t>maroko</a:t>
            </a:r>
            <a:r>
              <a:rPr lang="en-US" altLang="en-US" sz="1800" b="1" dirty="0">
                <a:solidFill>
                  <a:schemeClr val="tx2">
                    <a:lumMod val="75000"/>
                  </a:schemeClr>
                </a:solidFill>
              </a:rPr>
              <a:t> 1956 M, dan </a:t>
            </a:r>
            <a:r>
              <a:rPr lang="en-US" altLang="en-US" sz="1800" b="1" dirty="0" err="1">
                <a:solidFill>
                  <a:schemeClr val="tx2">
                    <a:lumMod val="75000"/>
                  </a:schemeClr>
                </a:solidFill>
              </a:rPr>
              <a:t>Aljazair</a:t>
            </a:r>
            <a:r>
              <a:rPr lang="en-US" altLang="en-US" sz="1800" b="1" dirty="0">
                <a:solidFill>
                  <a:schemeClr val="tx2">
                    <a:lumMod val="75000"/>
                  </a:schemeClr>
                </a:solidFill>
              </a:rPr>
              <a:t> 1962 M</a:t>
            </a:r>
          </a:p>
          <a:p>
            <a:r>
              <a:rPr lang="en-US" altLang="en-US" sz="1800" b="1" dirty="0">
                <a:solidFill>
                  <a:schemeClr val="tx2">
                    <a:lumMod val="75000"/>
                  </a:schemeClr>
                </a:solidFill>
              </a:rPr>
              <a:t>Negara-negara di Asia </a:t>
            </a:r>
            <a:r>
              <a:rPr lang="en-US" altLang="en-US" sz="1800" b="1" dirty="0" err="1">
                <a:solidFill>
                  <a:schemeClr val="tx2">
                    <a:lumMod val="75000"/>
                  </a:schemeClr>
                </a:solidFill>
              </a:rPr>
              <a:t>tenggara</a:t>
            </a:r>
            <a:r>
              <a:rPr lang="en-US" altLang="en-US" sz="1800" b="1" dirty="0">
                <a:solidFill>
                  <a:schemeClr val="tx2">
                    <a:lumMod val="75000"/>
                  </a:schemeClr>
                </a:solidFill>
              </a:rPr>
              <a:t> yang </a:t>
            </a:r>
            <a:r>
              <a:rPr lang="en-US" altLang="en-US" sz="1800" b="1" dirty="0" err="1">
                <a:solidFill>
                  <a:schemeClr val="tx2">
                    <a:lumMod val="75000"/>
                  </a:schemeClr>
                </a:solidFill>
              </a:rPr>
              <a:t>merdeka</a:t>
            </a:r>
            <a:r>
              <a:rPr lang="en-US" altLang="en-US" sz="18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sz="1800" b="1" dirty="0" err="1">
                <a:solidFill>
                  <a:schemeClr val="tx2">
                    <a:lumMod val="75000"/>
                  </a:schemeClr>
                </a:solidFill>
              </a:rPr>
              <a:t>dari</a:t>
            </a:r>
            <a:r>
              <a:rPr lang="en-US" altLang="en-US" sz="18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sz="1800" b="1" dirty="0" err="1">
                <a:solidFill>
                  <a:schemeClr val="tx2">
                    <a:lumMod val="75000"/>
                  </a:schemeClr>
                </a:solidFill>
              </a:rPr>
              <a:t>jajahan</a:t>
            </a:r>
            <a:r>
              <a:rPr lang="en-US" altLang="en-US" sz="18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sz="1800" b="1" dirty="0" err="1">
                <a:solidFill>
                  <a:schemeClr val="tx2">
                    <a:lumMod val="75000"/>
                  </a:schemeClr>
                </a:solidFill>
              </a:rPr>
              <a:t>Inggris</a:t>
            </a:r>
            <a:r>
              <a:rPr lang="en-US" altLang="en-US" sz="18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sz="1800" b="1" dirty="0" err="1">
                <a:solidFill>
                  <a:schemeClr val="tx2">
                    <a:lumMod val="75000"/>
                  </a:schemeClr>
                </a:solidFill>
              </a:rPr>
              <a:t>adalah</a:t>
            </a:r>
            <a:r>
              <a:rPr lang="en-US" altLang="en-US" sz="1800" b="1" dirty="0">
                <a:solidFill>
                  <a:schemeClr val="tx2">
                    <a:lumMod val="75000"/>
                  </a:schemeClr>
                </a:solidFill>
              </a:rPr>
              <a:t> : Malaysia 1957, Brunei </a:t>
            </a:r>
            <a:r>
              <a:rPr lang="en-US" altLang="en-US" sz="1800" b="1" dirty="0" err="1">
                <a:solidFill>
                  <a:schemeClr val="tx2">
                    <a:lumMod val="75000"/>
                  </a:schemeClr>
                </a:solidFill>
              </a:rPr>
              <a:t>dausalam</a:t>
            </a:r>
            <a:r>
              <a:rPr lang="en-US" altLang="en-US" sz="1800" b="1" dirty="0">
                <a:solidFill>
                  <a:schemeClr val="tx2">
                    <a:lumMod val="75000"/>
                  </a:schemeClr>
                </a:solidFill>
              </a:rPr>
              <a:t> 1984M </a:t>
            </a:r>
          </a:p>
          <a:p>
            <a:r>
              <a:rPr lang="en-US" altLang="en-US" sz="1800" b="1" dirty="0">
                <a:solidFill>
                  <a:schemeClr val="tx2">
                    <a:lumMod val="75000"/>
                  </a:schemeClr>
                </a:solidFill>
              </a:rPr>
              <a:t>Di Asia </a:t>
            </a:r>
            <a:r>
              <a:rPr lang="en-US" altLang="en-US" sz="1800" b="1" dirty="0" err="1">
                <a:solidFill>
                  <a:schemeClr val="tx2">
                    <a:lumMod val="75000"/>
                  </a:schemeClr>
                </a:solidFill>
              </a:rPr>
              <a:t>tengah</a:t>
            </a:r>
            <a:r>
              <a:rPr lang="en-US" altLang="en-US" sz="1800" b="1" dirty="0">
                <a:solidFill>
                  <a:schemeClr val="tx2">
                    <a:lumMod val="75000"/>
                  </a:schemeClr>
                </a:solidFill>
              </a:rPr>
              <a:t> negara yang </a:t>
            </a:r>
            <a:r>
              <a:rPr lang="en-US" altLang="en-US" sz="1800" b="1" dirty="0" err="1">
                <a:solidFill>
                  <a:schemeClr val="tx2">
                    <a:lumMod val="75000"/>
                  </a:schemeClr>
                </a:solidFill>
              </a:rPr>
              <a:t>merdeka</a:t>
            </a:r>
            <a:r>
              <a:rPr lang="en-US" altLang="en-US" sz="18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sz="1800" b="1" dirty="0" err="1">
                <a:solidFill>
                  <a:schemeClr val="tx2">
                    <a:lumMod val="75000"/>
                  </a:schemeClr>
                </a:solidFill>
              </a:rPr>
              <a:t>dari</a:t>
            </a:r>
            <a:r>
              <a:rPr lang="en-US" altLang="en-US" sz="18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sz="1800" b="1" dirty="0" err="1">
                <a:solidFill>
                  <a:schemeClr val="tx2">
                    <a:lumMod val="75000"/>
                  </a:schemeClr>
                </a:solidFill>
              </a:rPr>
              <a:t>uni</a:t>
            </a:r>
            <a:r>
              <a:rPr lang="en-US" altLang="en-US" sz="1800" b="1" dirty="0">
                <a:solidFill>
                  <a:schemeClr val="tx2">
                    <a:lumMod val="75000"/>
                  </a:schemeClr>
                </a:solidFill>
              </a:rPr>
              <a:t> soviet; Uzbekistan, </a:t>
            </a:r>
            <a:r>
              <a:rPr lang="en-US" altLang="en-US" sz="1800" b="1" dirty="0" err="1">
                <a:solidFill>
                  <a:schemeClr val="tx2">
                    <a:lumMod val="75000"/>
                  </a:schemeClr>
                </a:solidFill>
              </a:rPr>
              <a:t>Kirghistan</a:t>
            </a:r>
            <a:r>
              <a:rPr lang="en-US" altLang="en-US" sz="1800" b="1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altLang="en-US" sz="1800" b="1" dirty="0" err="1">
                <a:solidFill>
                  <a:schemeClr val="tx2">
                    <a:lumMod val="75000"/>
                  </a:schemeClr>
                </a:solidFill>
              </a:rPr>
              <a:t>Kazakhtan</a:t>
            </a:r>
            <a:r>
              <a:rPr lang="en-US" altLang="en-US" sz="1800" b="1" dirty="0">
                <a:solidFill>
                  <a:schemeClr val="tx2">
                    <a:lumMod val="75000"/>
                  </a:schemeClr>
                </a:solidFill>
              </a:rPr>
              <a:t>, Tajikistan, dan Azerbaijan. Bosnia </a:t>
            </a:r>
            <a:r>
              <a:rPr lang="en-US" altLang="en-US" sz="1800" b="1" dirty="0" err="1">
                <a:solidFill>
                  <a:schemeClr val="tx2">
                    <a:lumMod val="75000"/>
                  </a:schemeClr>
                </a:solidFill>
              </a:rPr>
              <a:t>merdeka</a:t>
            </a:r>
            <a:r>
              <a:rPr lang="en-US" altLang="en-US" sz="18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sz="1800" b="1" dirty="0" err="1">
                <a:solidFill>
                  <a:schemeClr val="tx2">
                    <a:lumMod val="75000"/>
                  </a:schemeClr>
                </a:solidFill>
              </a:rPr>
              <a:t>dari</a:t>
            </a:r>
            <a:r>
              <a:rPr lang="en-US" altLang="en-US" sz="1800" b="1" dirty="0">
                <a:solidFill>
                  <a:schemeClr val="tx2">
                    <a:lumMod val="75000"/>
                  </a:schemeClr>
                </a:solidFill>
              </a:rPr>
              <a:t> Yugoslavia 1992</a:t>
            </a:r>
          </a:p>
        </p:txBody>
      </p:sp>
    </p:spTree>
    <p:extLst>
      <p:ext uri="{BB962C8B-B14F-4D97-AF65-F5344CB8AC3E}">
        <p14:creationId xmlns:p14="http://schemas.microsoft.com/office/powerpoint/2010/main" val="3055226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80EF7-1214-49B5-85E8-CA0588BB5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en-US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 </a:t>
            </a:r>
            <a:r>
              <a:rPr lang="en-US" altLang="en-US" b="1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Perkembangan</a:t>
            </a:r>
            <a:r>
              <a:rPr lang="en-US" altLang="en-US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Ajaran</a:t>
            </a:r>
            <a:r>
              <a:rPr lang="en-US" altLang="en-US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Islam pada Masa Modern</a:t>
            </a:r>
            <a:br>
              <a:rPr lang="en-US" altLang="en-US" sz="32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FACFC-C484-41DD-B2D0-352337EF7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274320" indent="-274320" algn="just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Menjelang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dan pada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awal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pembaharuan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(1800 M)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umat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Islam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diberbagai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negara,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telah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menyimpang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ajaran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Islam yang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bersumber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Al-Qur’an dan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Hadits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Pemyimpangan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itu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terdapat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hal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marL="274320" indent="-274320" algn="just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None/>
              <a:defRPr/>
            </a:pPr>
            <a:endParaRPr lang="en-US" sz="2800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640080" lvl="1" indent="-246888" algn="just">
              <a:lnSpc>
                <a:spcPct val="900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Ø"/>
              <a:defRPr/>
            </a:pP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Ajaran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Islam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tentang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ketauhidan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telah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bercampur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kemusyrikan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640080" lvl="1" indent="-246888" algn="just">
              <a:lnSpc>
                <a:spcPct val="900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Ø"/>
              <a:defRPr/>
            </a:pP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Adanya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kelompok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umat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Islam, yang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hanya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mementingkan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urusan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akhirat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dan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mengabaikan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urusan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dunia. </a:t>
            </a:r>
          </a:p>
          <a:p>
            <a:pPr marL="274320" indent="-274320" algn="just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None/>
              <a:defRPr/>
            </a:pPr>
            <a:endParaRPr lang="en-US" sz="2800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274320" indent="-274320" algn="just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algn="just"/>
            <a:endParaRPr lang="en-US" sz="18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741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5EA2A-9EFF-40A1-8561-5106C3E35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TOKOH-TOKOH PEMBAHARU ISLAM</a:t>
            </a:r>
            <a:endParaRPr lang="en-US" sz="4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5F5D4-9845-48FA-9BBC-08CF43B862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16149"/>
            <a:ext cx="9601200" cy="4251251"/>
          </a:xfrm>
        </p:spPr>
        <p:txBody>
          <a:bodyPr>
            <a:normAutofit/>
          </a:bodyPr>
          <a:lstStyle/>
          <a:p>
            <a:pPr marL="0" indent="0" algn="just">
              <a:buClr>
                <a:schemeClr val="tx1"/>
              </a:buClr>
              <a:buNone/>
            </a:pPr>
            <a:r>
              <a:rPr lang="en-US" altLang="en-US" sz="24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Muhammad bin Abdul Wahab (1115 H-1201 H) </a:t>
            </a:r>
          </a:p>
          <a:p>
            <a:pPr marL="0" indent="0" algn="just">
              <a:buClr>
                <a:schemeClr val="tx1"/>
              </a:buClr>
              <a:buNone/>
            </a:pPr>
            <a:r>
              <a:rPr lang="en-US" altLang="en-US" sz="2400" b="1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Diantara</a:t>
            </a:r>
            <a:r>
              <a:rPr lang="en-US" altLang="en-US" sz="24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bukunya</a:t>
            </a:r>
            <a:r>
              <a:rPr lang="en-US" altLang="en-US" sz="24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altLang="en-US" sz="2400" b="1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berjudul</a:t>
            </a:r>
            <a:r>
              <a:rPr lang="en-US" altLang="en-US" sz="24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“Kitab At-</a:t>
            </a:r>
            <a:r>
              <a:rPr lang="en-US" altLang="en-US" sz="2400" b="1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Tauhid</a:t>
            </a:r>
            <a:r>
              <a:rPr lang="en-US" altLang="en-US" sz="24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yang </a:t>
            </a:r>
            <a:r>
              <a:rPr lang="en-US" altLang="en-US" sz="2400" b="1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isisnya</a:t>
            </a:r>
            <a:r>
              <a:rPr lang="en-US" altLang="en-US" sz="24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tentang</a:t>
            </a:r>
            <a:r>
              <a:rPr lang="en-US" altLang="en-US" sz="24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pemberantaasan</a:t>
            </a:r>
            <a:r>
              <a:rPr lang="en-US" altLang="en-US" sz="24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i="1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syirik</a:t>
            </a:r>
            <a:r>
              <a:rPr lang="en-US" altLang="en-US" sz="2400" b="1" i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b="1" i="1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khurafat</a:t>
            </a:r>
            <a:r>
              <a:rPr lang="en-US" altLang="en-US" sz="2400" b="1" i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b="1" i="1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takhayul</a:t>
            </a:r>
            <a:r>
              <a:rPr lang="en-US" altLang="en-US" sz="2400" b="1" i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dan </a:t>
            </a:r>
            <a:r>
              <a:rPr lang="en-US" altLang="en-US" sz="2400" b="1" i="1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bid’ah</a:t>
            </a:r>
            <a:r>
              <a:rPr lang="en-US" altLang="en-US" sz="24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altLang="en-US" sz="2400" b="1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terdapat</a:t>
            </a:r>
            <a:r>
              <a:rPr lang="en-US" altLang="en-US" sz="24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dikalangan</a:t>
            </a:r>
            <a:r>
              <a:rPr lang="en-US" altLang="en-US" sz="24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Umat</a:t>
            </a:r>
            <a:r>
              <a:rPr lang="en-US" altLang="en-US" sz="24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islam</a:t>
            </a:r>
            <a:r>
              <a:rPr lang="en-US" altLang="en-US" sz="24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Clr>
                <a:schemeClr val="tx1"/>
              </a:buClr>
              <a:buNone/>
            </a:pPr>
            <a:r>
              <a:rPr lang="en-US" altLang="en-US" sz="24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</a:t>
            </a:r>
            <a:r>
              <a:rPr lang="en-US" altLang="en-US" sz="2400" b="1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pengikutnya</a:t>
            </a:r>
            <a:r>
              <a:rPr lang="en-US" altLang="en-US" sz="24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menamakan</a:t>
            </a:r>
            <a:r>
              <a:rPr lang="en-US" altLang="en-US" sz="24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kelompoknya</a:t>
            </a:r>
            <a:r>
              <a:rPr lang="en-US" altLang="en-US" sz="24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altLang="en-US" sz="24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“Al-</a:t>
            </a:r>
            <a:r>
              <a:rPr lang="en-US" altLang="en-US" sz="2400" b="1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Muwahhidun</a:t>
            </a:r>
            <a:r>
              <a:rPr lang="en-US" altLang="en-US" sz="24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altLang="en-US" sz="2400" b="1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altLang="en-US" sz="24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“Al-</a:t>
            </a:r>
            <a:r>
              <a:rPr lang="en-US" altLang="en-US" sz="2400" b="1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Muslimun</a:t>
            </a:r>
            <a:r>
              <a:rPr lang="en-US" altLang="en-US" sz="24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yang </a:t>
            </a:r>
            <a:r>
              <a:rPr lang="en-US" altLang="en-US" sz="2400" b="1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artinya</a:t>
            </a:r>
            <a:r>
              <a:rPr lang="en-US" altLang="en-US" sz="24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kelompok</a:t>
            </a:r>
            <a:r>
              <a:rPr lang="en-US" altLang="en-US" sz="24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altLang="en-US" sz="2400" b="1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berusaha</a:t>
            </a:r>
            <a:r>
              <a:rPr lang="en-US" altLang="en-US" sz="24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mengesakan</a:t>
            </a:r>
            <a:r>
              <a:rPr lang="en-US" altLang="en-US" sz="24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Allah SWT. </a:t>
            </a:r>
          </a:p>
          <a:p>
            <a:pPr marL="609600" indent="-609600" algn="just">
              <a:buClr>
                <a:schemeClr val="tx1"/>
              </a:buClr>
              <a:buNone/>
            </a:pPr>
            <a:r>
              <a:rPr lang="en-US" altLang="en-US" sz="2400" b="1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Gerakan</a:t>
            </a:r>
            <a:r>
              <a:rPr lang="en-US" altLang="en-US" sz="24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altLang="en-US" sz="2400" b="1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dilakukan</a:t>
            </a:r>
            <a:r>
              <a:rPr lang="en-US" altLang="en-US" sz="24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pengikutnya</a:t>
            </a:r>
            <a:r>
              <a:rPr lang="en-US" altLang="en-US" sz="24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dinamakan</a:t>
            </a:r>
            <a:r>
              <a:rPr lang="en-US" altLang="en-US" sz="24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juga </a:t>
            </a:r>
            <a:r>
              <a:rPr lang="en-US" altLang="en-US" sz="2400" b="1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gerakan</a:t>
            </a:r>
            <a:r>
              <a:rPr lang="en-US" altLang="en-US" sz="24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altLang="en-US" sz="40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Wahabi</a:t>
            </a:r>
            <a:r>
              <a:rPr lang="en-US" altLang="en-US" sz="24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</a:p>
          <a:p>
            <a:pPr algn="just"/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7260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6FDDA-3DEA-4104-96C3-94119BE72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579474"/>
          </a:xfrm>
        </p:spPr>
        <p:txBody>
          <a:bodyPr>
            <a:noAutofit/>
          </a:bodyPr>
          <a:lstStyle/>
          <a:p>
            <a:r>
              <a:rPr lang="en-US" altLang="en-US" sz="32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i="1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lanjutan</a:t>
            </a:r>
            <a:r>
              <a:rPr lang="en-US" altLang="en-US" sz="2000" b="1" i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altLang="en-US" sz="32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TOKOH-TOKOH PEMBAHARU ISLAM</a:t>
            </a:r>
            <a:br>
              <a:rPr lang="en-US" altLang="en-US" sz="32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C1473-382D-4B2D-98C8-46FE5795C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44748"/>
            <a:ext cx="9601200" cy="3785191"/>
          </a:xfrm>
        </p:spPr>
        <p:txBody>
          <a:bodyPr>
            <a:normAutofit/>
          </a:bodyPr>
          <a:lstStyle/>
          <a:p>
            <a:pPr marL="0" indent="0" algn="just">
              <a:buClr>
                <a:schemeClr val="tx1"/>
              </a:buClr>
              <a:buNone/>
            </a:pPr>
            <a:r>
              <a:rPr lang="en-US" altLang="en-US" sz="4000" b="1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Rifa’ah</a:t>
            </a:r>
            <a:r>
              <a:rPr lang="en-US" altLang="en-US" sz="40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Badawi Rafi’ At-</a:t>
            </a:r>
            <a:r>
              <a:rPr lang="en-US" altLang="en-US" sz="4000" b="1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Tahtawi</a:t>
            </a:r>
            <a:r>
              <a:rPr lang="en-US" altLang="en-US" sz="40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000" b="1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altLang="en-US" sz="40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At-</a:t>
            </a:r>
            <a:r>
              <a:rPr lang="en-US" altLang="en-US" sz="4000" b="1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Tahtawi</a:t>
            </a:r>
            <a:r>
              <a:rPr lang="en-US" altLang="en-US" sz="40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(1801 M) </a:t>
            </a:r>
          </a:p>
          <a:p>
            <a:pPr marL="609600" indent="-609600" algn="just">
              <a:buClr>
                <a:schemeClr val="tx1"/>
              </a:buClr>
              <a:buNone/>
            </a:pPr>
            <a:r>
              <a:rPr lang="en-US" altLang="en-US" sz="32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3200" b="1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Pemikirannya</a:t>
            </a:r>
            <a:r>
              <a:rPr lang="en-US" altLang="en-US" sz="32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b="1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beliau</a:t>
            </a:r>
            <a:r>
              <a:rPr lang="en-US" altLang="en-US" sz="32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b="1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menyerukan</a:t>
            </a:r>
            <a:r>
              <a:rPr lang="en-US" altLang="en-US" sz="32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agar </a:t>
            </a:r>
            <a:r>
              <a:rPr lang="en-US" altLang="en-US" sz="3200" b="1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umat</a:t>
            </a:r>
            <a:r>
              <a:rPr lang="en-US" altLang="en-US" sz="32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Islam </a:t>
            </a:r>
            <a:r>
              <a:rPr lang="en-US" altLang="en-US" sz="3200" b="1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altLang="en-US" sz="32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b="1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hidup</a:t>
            </a:r>
            <a:r>
              <a:rPr lang="en-US" altLang="en-US" sz="32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 dunia </a:t>
            </a:r>
            <a:r>
              <a:rPr lang="en-US" altLang="en-US" sz="3200" b="1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altLang="en-US" sz="32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b="1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altLang="en-US" sz="32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b="1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hanya</a:t>
            </a:r>
            <a:r>
              <a:rPr lang="en-US" altLang="en-US" sz="32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b="1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mementingkan</a:t>
            </a:r>
            <a:r>
              <a:rPr lang="en-US" altLang="en-US" sz="32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b="1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urusan</a:t>
            </a:r>
            <a:r>
              <a:rPr lang="en-US" altLang="en-US" sz="32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b="1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akhirat</a:t>
            </a:r>
            <a:r>
              <a:rPr lang="en-US" altLang="en-US" sz="32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3200" b="1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tetapi</a:t>
            </a:r>
            <a:r>
              <a:rPr lang="en-US" altLang="en-US" sz="32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juga </a:t>
            </a:r>
            <a:r>
              <a:rPr lang="en-US" altLang="en-US" sz="3200" b="1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harus</a:t>
            </a:r>
            <a:r>
              <a:rPr lang="en-US" altLang="en-US" sz="32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b="1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mementingkan</a:t>
            </a:r>
            <a:r>
              <a:rPr lang="en-US" altLang="en-US" sz="32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b="1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urusan</a:t>
            </a:r>
            <a:r>
              <a:rPr lang="en-US" altLang="en-US" sz="32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dunia, agar </a:t>
            </a:r>
            <a:r>
              <a:rPr lang="en-US" altLang="en-US" sz="3200" b="1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umat</a:t>
            </a:r>
            <a:r>
              <a:rPr lang="en-US" altLang="en-US" sz="32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Islam </a:t>
            </a:r>
            <a:r>
              <a:rPr lang="en-US" altLang="en-US" sz="3200" b="1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altLang="en-US" sz="32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b="1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dijajah</a:t>
            </a:r>
            <a:r>
              <a:rPr lang="en-US" altLang="en-US" sz="32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oleh </a:t>
            </a:r>
            <a:r>
              <a:rPr lang="en-US" altLang="en-US" sz="3200" b="1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bangsa</a:t>
            </a:r>
            <a:r>
              <a:rPr lang="en-US" altLang="en-US" sz="32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lain</a:t>
            </a:r>
            <a:r>
              <a:rPr lang="en-US" altLang="en-US" sz="32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algn="just"/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33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C6AF7-6EF5-4C15-884D-ECAFBCD5C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200" b="1" i="1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lanjutan</a:t>
            </a:r>
            <a:r>
              <a:rPr lang="en-US" altLang="en-US" sz="3200" b="1" i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 </a:t>
            </a:r>
            <a:r>
              <a:rPr lang="en-US" altLang="en-US" sz="32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TOKOH-TOKOH PEMBAHARU ISLAM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E93BF-E3B7-4624-94FA-F64B00F43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79944"/>
            <a:ext cx="9601200" cy="4187456"/>
          </a:xfrm>
        </p:spPr>
        <p:txBody>
          <a:bodyPr>
            <a:normAutofit/>
          </a:bodyPr>
          <a:lstStyle/>
          <a:p>
            <a:pPr marL="0" indent="0">
              <a:spcBef>
                <a:spcPct val="20000"/>
              </a:spcBef>
              <a:buClr>
                <a:schemeClr val="tx1"/>
              </a:buClr>
              <a:buSzPct val="65000"/>
              <a:buNone/>
            </a:pPr>
            <a:r>
              <a:rPr lang="en-US" altLang="en-US" sz="28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Jamaluddin Al-Afghani (1038 M – 1897 M)  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65000"/>
              <a:buNone/>
            </a:pPr>
            <a:r>
              <a:rPr lang="en-US" altLang="en-US" sz="24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Di </a:t>
            </a:r>
            <a:r>
              <a:rPr lang="en-US" altLang="en-US" sz="2400" b="1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antara</a:t>
            </a:r>
            <a:r>
              <a:rPr lang="en-US" altLang="en-US" sz="24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pembaharuan</a:t>
            </a:r>
            <a:r>
              <a:rPr lang="en-US" altLang="en-US" sz="24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pemikiran</a:t>
            </a:r>
            <a:r>
              <a:rPr lang="en-US" altLang="en-US" sz="24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beliau</a:t>
            </a:r>
            <a:r>
              <a:rPr lang="en-US" altLang="en-US" sz="24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altLang="en-US" sz="24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r>
              <a:rPr lang="en-US" altLang="en-US" sz="24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</a:pPr>
            <a:r>
              <a:rPr lang="en-US" altLang="en-US" sz="2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Agar </a:t>
            </a:r>
            <a:r>
              <a:rPr lang="en-US" altLang="en-US" sz="2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kejayaan</a:t>
            </a:r>
            <a:r>
              <a:rPr lang="en-US" altLang="en-US" sz="2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altLang="en-US" sz="2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diraih</a:t>
            </a:r>
            <a:r>
              <a:rPr lang="en-US" altLang="en-US" sz="2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kembali</a:t>
            </a:r>
            <a:r>
              <a:rPr lang="en-US" altLang="en-US" sz="2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altLang="en-US" sz="2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mampu</a:t>
            </a:r>
            <a:r>
              <a:rPr lang="en-US" altLang="en-US" sz="2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menghadapi</a:t>
            </a:r>
            <a:r>
              <a:rPr lang="en-US" altLang="en-US" sz="2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dunia modern, </a:t>
            </a:r>
            <a:r>
              <a:rPr lang="en-US" altLang="en-US" sz="2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Umat</a:t>
            </a:r>
            <a:r>
              <a:rPr lang="en-US" altLang="en-US" sz="2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Islam </a:t>
            </a:r>
            <a:r>
              <a:rPr lang="en-US" altLang="en-US" sz="2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harus</a:t>
            </a:r>
            <a:r>
              <a:rPr lang="en-US" altLang="en-US" sz="2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kembali</a:t>
            </a:r>
            <a:r>
              <a:rPr lang="en-US" altLang="en-US" sz="2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kepada</a:t>
            </a:r>
            <a:r>
              <a:rPr lang="en-US" altLang="en-US" sz="2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ajaran</a:t>
            </a:r>
            <a:r>
              <a:rPr lang="en-US" altLang="en-US" sz="2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Islam yang </a:t>
            </a:r>
            <a:r>
              <a:rPr lang="en-US" altLang="en-US" sz="2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murni</a:t>
            </a:r>
            <a:r>
              <a:rPr lang="en-US" altLang="en-US" sz="2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altLang="en-US" sz="2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harus</a:t>
            </a:r>
            <a:r>
              <a:rPr lang="en-US" altLang="en-US" sz="2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memahami</a:t>
            </a:r>
            <a:r>
              <a:rPr lang="en-US" altLang="en-US" sz="2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Islam </a:t>
            </a:r>
            <a:r>
              <a:rPr lang="en-US" altLang="en-US" sz="2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altLang="en-US" sz="2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rasio</a:t>
            </a:r>
            <a:r>
              <a:rPr lang="en-US" altLang="en-US" sz="2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altLang="en-US" sz="2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kebebasan</a:t>
            </a:r>
            <a:r>
              <a:rPr lang="en-US" altLang="en-US" sz="2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</a:p>
          <a:p>
            <a:pPr lvl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</a:pPr>
            <a:r>
              <a:rPr lang="en-US" altLang="en-US" sz="2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Kaum</a:t>
            </a:r>
            <a:r>
              <a:rPr lang="en-US" altLang="en-US" sz="2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wanita</a:t>
            </a:r>
            <a:r>
              <a:rPr lang="en-US" altLang="en-US" sz="2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agar </a:t>
            </a:r>
            <a:r>
              <a:rPr lang="en-US" altLang="en-US" sz="2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meraih</a:t>
            </a:r>
            <a:r>
              <a:rPr lang="en-US" altLang="en-US" sz="2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kemajuan</a:t>
            </a:r>
            <a:r>
              <a:rPr lang="en-US" altLang="en-US" sz="2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altLang="en-US" sz="2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bekerja</a:t>
            </a:r>
            <a:r>
              <a:rPr lang="en-US" altLang="en-US" sz="2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sama</a:t>
            </a:r>
            <a:r>
              <a:rPr lang="en-US" altLang="en-US" sz="2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altLang="en-US" sz="2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pria</a:t>
            </a:r>
            <a:r>
              <a:rPr lang="en-US" altLang="en-US" sz="2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altLang="en-US" sz="2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mewujudkan</a:t>
            </a:r>
            <a:r>
              <a:rPr lang="en-US" altLang="en-US" sz="2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masyarakat</a:t>
            </a:r>
            <a:r>
              <a:rPr lang="en-US" altLang="en-US" sz="2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Islam yang </a:t>
            </a:r>
            <a:r>
              <a:rPr lang="en-US" altLang="en-US" sz="2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dinamis</a:t>
            </a:r>
            <a:r>
              <a:rPr lang="en-US" altLang="en-US" sz="2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altLang="en-US" sz="2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maju</a:t>
            </a:r>
            <a:r>
              <a:rPr lang="en-US" altLang="en-US" sz="2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0143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4A2E1-0838-4C5E-B877-CCBDC4D70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en-US" sz="2800" b="1" i="1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lanjutan</a:t>
            </a:r>
            <a:r>
              <a:rPr lang="en-US" altLang="en-US" sz="2800" b="1" i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 </a:t>
            </a:r>
            <a:r>
              <a:rPr lang="en-US" altLang="en-US" sz="2800" b="1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Pemikiran</a:t>
            </a:r>
            <a:r>
              <a:rPr lang="en-US" altLang="en-US" sz="28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pembaruan</a:t>
            </a:r>
            <a:r>
              <a:rPr lang="en-US" altLang="en-US" sz="28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Jamaluddin Al </a:t>
            </a:r>
            <a:r>
              <a:rPr lang="en-US" altLang="en-US" sz="2800" b="1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Afhagani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7C25D-9E0E-44C0-8119-D5A17C8FA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24763"/>
            <a:ext cx="9601200" cy="4442637"/>
          </a:xfrm>
        </p:spPr>
        <p:txBody>
          <a:bodyPr>
            <a:normAutofit lnSpcReduction="10000"/>
          </a:bodyPr>
          <a:lstStyle/>
          <a:p>
            <a:pPr marL="274638" indent="-274638" algn="just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None/>
              <a:defRPr/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747713" lvl="1" indent="-293688" algn="just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q"/>
              <a:defRPr/>
            </a:pP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Kepemimpinan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otokrasi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hendaknya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diubah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menjadi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demokrasi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Menurut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pendaptnya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, Islam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menghendaki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pemerintahan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republik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didalamnya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terdapat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kebebasan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mengemukakan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pendapat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dan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kewajiban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negara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tunduk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kepada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undang-undang</a:t>
            </a:r>
            <a:endParaRPr lang="en-US" sz="2400" b="1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454025" lvl="1" algn="just">
              <a:spcBef>
                <a:spcPct val="20000"/>
              </a:spcBef>
              <a:buClr>
                <a:schemeClr val="tx1"/>
              </a:buClr>
              <a:buSzPct val="60000"/>
              <a:defRPr/>
            </a:pPr>
            <a:endParaRPr lang="en-US" sz="2400" b="1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747713" lvl="1" indent="-293688" algn="just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q"/>
              <a:defRPr/>
            </a:pP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Ajarannya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tentang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Pan-</a:t>
            </a:r>
            <a:r>
              <a:rPr lang="en-US" sz="3200" b="1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Islamisme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yakni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persatuan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dan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kerjasama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seluruh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umat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Islam. Karena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persatuan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dan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kerja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sama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seluruh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umat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Islam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sangat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penting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dan di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atas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segala-galanya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747713" lvl="1" indent="-293688" algn="just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q"/>
              <a:defRPr/>
            </a:pPr>
            <a:endParaRPr lang="en-US" sz="2400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274638" indent="-274638" algn="just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None/>
              <a:defRPr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algn="just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0178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ustom 14">
      <a:dk1>
        <a:srgbClr val="191B0E"/>
      </a:dk1>
      <a:lt1>
        <a:sysClr val="window" lastClr="FFFFFF"/>
      </a:lt1>
      <a:dk2>
        <a:srgbClr val="DFB81D"/>
      </a:dk2>
      <a:lt2>
        <a:srgbClr val="07AF8E"/>
      </a:lt2>
      <a:accent1>
        <a:srgbClr val="8C8D86"/>
      </a:accent1>
      <a:accent2>
        <a:srgbClr val="07BFBF"/>
      </a:accent2>
      <a:accent3>
        <a:srgbClr val="07AF8E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796</TotalTime>
  <Words>742</Words>
  <Application>Microsoft Office PowerPoint</Application>
  <PresentationFormat>Widescreen</PresentationFormat>
  <Paragraphs>96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Aharoni</vt:lpstr>
      <vt:lpstr>Algerian</vt:lpstr>
      <vt:lpstr>Calibri</vt:lpstr>
      <vt:lpstr>Cambria</vt:lpstr>
      <vt:lpstr>Franklin Gothic Book</vt:lpstr>
      <vt:lpstr>Times New Roman</vt:lpstr>
      <vt:lpstr>Traditional Arabic</vt:lpstr>
      <vt:lpstr>Wingdings</vt:lpstr>
      <vt:lpstr>Crop</vt:lpstr>
      <vt:lpstr>PERKEMBANGAN ISLAM MODErn</vt:lpstr>
      <vt:lpstr>بِسْمِ اللَّهِ الرَّحْمَنِ الرَّحِيمِ  ASPEK TARIKH DAN KEBUDAYAAN ISLAM </vt:lpstr>
      <vt:lpstr>A. Sekilas tentang Dunia Islam pada Masa Modern </vt:lpstr>
      <vt:lpstr>Negara-negara Islam atau mayoritas penduduknya Muslim, yang memerdekakan diri dari penjajahan</vt:lpstr>
      <vt:lpstr>B. Perkembangan Ajaran Islam pada Masa Modern  </vt:lpstr>
      <vt:lpstr>TOKOH-TOKOH PEMBAHARU ISLAM</vt:lpstr>
      <vt:lpstr> lanjutan…  TOKOH-TOKOH PEMBAHARU ISLAM </vt:lpstr>
      <vt:lpstr>lanjutan… TOKOH-TOKOH PEMBAHARU ISLAM</vt:lpstr>
      <vt:lpstr>lanjutan… Pemikiran pembaruan Jamaluddin Al Afhagani</vt:lpstr>
      <vt:lpstr>TOKOH-TOKOH PEMBAHARU ISLAM yang Lainnya</vt:lpstr>
      <vt:lpstr>Lanjutan ….</vt:lpstr>
      <vt:lpstr>PERKEMBANGAN UMAT ISLAM DI DUNIA</vt:lpstr>
      <vt:lpstr>ORGANISASI ISLAM DUNIA</vt:lpstr>
      <vt:lpstr>C. Perkembangan Ilmu Pengetahuan pada Masa Modern </vt:lpstr>
      <vt:lpstr>c. Lanjutan…. Perkembangan Ilmu Pengetahuan pada Masa Modern </vt:lpstr>
      <vt:lpstr>c. lanjutan …Perkembangan Kebudayaan Islam Masa Modern </vt:lpstr>
      <vt:lpstr>Lanjutan…. Perkembangan Kebudayaan Islam Masa Modern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PASSIVE VIOCE</dc:title>
  <dc:creator>windows10</dc:creator>
  <cp:lastModifiedBy>Mira Suryani</cp:lastModifiedBy>
  <cp:revision>25</cp:revision>
  <dcterms:created xsi:type="dcterms:W3CDTF">2018-05-06T14:12:42Z</dcterms:created>
  <dcterms:modified xsi:type="dcterms:W3CDTF">2018-07-23T03:49:08Z</dcterms:modified>
</cp:coreProperties>
</file>