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1" r:id="rId4"/>
    <p:sldId id="258" r:id="rId5"/>
    <p:sldId id="262" r:id="rId6"/>
    <p:sldId id="264" r:id="rId7"/>
    <p:sldId id="268" r:id="rId8"/>
    <p:sldId id="265" r:id="rId9"/>
    <p:sldId id="269" r:id="rId10"/>
    <p:sldId id="270" r:id="rId11"/>
    <p:sldId id="271" r:id="rId12"/>
    <p:sldId id="272" r:id="rId13"/>
    <p:sldId id="273" r:id="rId14"/>
    <p:sldId id="278" r:id="rId15"/>
    <p:sldId id="274" r:id="rId16"/>
    <p:sldId id="275" r:id="rId17"/>
    <p:sldId id="276" r:id="rId18"/>
    <p:sldId id="277"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E240F-B48F-4672-A900-BBEB5FF5D0D0}"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224499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E240F-B48F-4672-A900-BBEB5FF5D0D0}"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296067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E240F-B48F-4672-A900-BBEB5FF5D0D0}"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35095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E240F-B48F-4672-A900-BBEB5FF5D0D0}"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98301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E240F-B48F-4672-A900-BBEB5FF5D0D0}"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90798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E240F-B48F-4672-A900-BBEB5FF5D0D0}"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123640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E240F-B48F-4672-A900-BBEB5FF5D0D0}"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304233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E240F-B48F-4672-A900-BBEB5FF5D0D0}"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59184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E240F-B48F-4672-A900-BBEB5FF5D0D0}"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228618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E240F-B48F-4672-A900-BBEB5FF5D0D0}"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248554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E240F-B48F-4672-A900-BBEB5FF5D0D0}"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DCBB0-9EDF-4428-8035-402E3A561FE4}" type="slidenum">
              <a:rPr lang="en-US" smtClean="0"/>
              <a:t>‹#›</a:t>
            </a:fld>
            <a:endParaRPr lang="en-US"/>
          </a:p>
        </p:txBody>
      </p:sp>
    </p:spTree>
    <p:extLst>
      <p:ext uri="{BB962C8B-B14F-4D97-AF65-F5344CB8AC3E}">
        <p14:creationId xmlns:p14="http://schemas.microsoft.com/office/powerpoint/2010/main" val="75420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E240F-B48F-4672-A900-BBEB5FF5D0D0}" type="datetimeFigureOut">
              <a:rPr lang="en-US" smtClean="0"/>
              <a:t>4/29/2018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DCBB0-9EDF-4428-8035-402E3A561FE4}" type="slidenum">
              <a:rPr lang="en-US" smtClean="0"/>
              <a:t>‹#›</a:t>
            </a:fld>
            <a:endParaRPr lang="en-US"/>
          </a:p>
        </p:txBody>
      </p:sp>
    </p:spTree>
    <p:extLst>
      <p:ext uri="{BB962C8B-B14F-4D97-AF65-F5344CB8AC3E}">
        <p14:creationId xmlns:p14="http://schemas.microsoft.com/office/powerpoint/2010/main" val="1665817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13388" y="5661248"/>
            <a:ext cx="2484976" cy="800219"/>
          </a:xfrm>
          <a:prstGeom prst="rect">
            <a:avLst/>
          </a:prstGeom>
          <a:noFill/>
        </p:spPr>
        <p:txBody>
          <a:bodyPr wrap="none" rtlCol="0">
            <a:spAutoFit/>
          </a:bodyPr>
          <a:lstStyle/>
          <a:p>
            <a:pPr algn="ctr"/>
            <a:r>
              <a:rPr lang="id-ID" dirty="0" smtClean="0">
                <a:solidFill>
                  <a:schemeClr val="bg1"/>
                </a:solidFill>
                <a:latin typeface="Adobe Gothic Std B" pitchFamily="34" charset="-128"/>
                <a:ea typeface="Adobe Gothic Std B" pitchFamily="34" charset="-128"/>
              </a:rPr>
              <a:t>Siti Khumairoh</a:t>
            </a:r>
          </a:p>
          <a:p>
            <a:pPr algn="ctr"/>
            <a:r>
              <a:rPr lang="id-ID" sz="1400" dirty="0" smtClean="0">
                <a:solidFill>
                  <a:schemeClr val="bg1"/>
                </a:solidFill>
                <a:latin typeface="Century Schoolbook" pitchFamily="18" charset="0"/>
                <a:ea typeface="Adobe Gothic Std B" pitchFamily="34" charset="-128"/>
              </a:rPr>
              <a:t>Fakultas Ilmu Komunikasi </a:t>
            </a:r>
          </a:p>
          <a:p>
            <a:pPr algn="ctr"/>
            <a:r>
              <a:rPr lang="id-ID" sz="1400" dirty="0" smtClean="0">
                <a:solidFill>
                  <a:schemeClr val="bg1"/>
                </a:solidFill>
                <a:latin typeface="Century Schoolbook" pitchFamily="18" charset="0"/>
                <a:ea typeface="Adobe Gothic Std B" pitchFamily="34" charset="-128"/>
              </a:rPr>
              <a:t>Universitas Padjadjaran</a:t>
            </a:r>
            <a:endParaRPr lang="id-ID" sz="1400" dirty="0">
              <a:solidFill>
                <a:schemeClr val="bg1"/>
              </a:solidFill>
              <a:latin typeface="Century Schoolbook" pitchFamily="18" charset="0"/>
              <a:ea typeface="Adobe Gothic Std B" pitchFamily="34" charset="-128"/>
            </a:endParaRPr>
          </a:p>
        </p:txBody>
      </p:sp>
      <p:pic>
        <p:nvPicPr>
          <p:cNvPr id="1027" name="Picture 3" descr="C:\Users\TOSHIBA\Documents\papan tuli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0" t="20295" r="7800" b="24594"/>
          <a:stretch/>
        </p:blipFill>
        <p:spPr bwMode="auto">
          <a:xfrm>
            <a:off x="-76200" y="1415142"/>
            <a:ext cx="5932714" cy="31350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OSHIBA\Documents\camera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20" t="14622" b="25760"/>
          <a:stretch/>
        </p:blipFill>
        <p:spPr bwMode="auto">
          <a:xfrm>
            <a:off x="1132114" y="1034143"/>
            <a:ext cx="8011886" cy="4915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52177" y="2276872"/>
            <a:ext cx="2851871" cy="646331"/>
          </a:xfrm>
          <a:prstGeom prst="rect">
            <a:avLst/>
          </a:prstGeom>
          <a:noFill/>
        </p:spPr>
        <p:txBody>
          <a:bodyPr wrap="none" rtlCol="0">
            <a:spAutoFit/>
          </a:bodyPr>
          <a:lstStyle/>
          <a:p>
            <a:r>
              <a:rPr lang="en-ID" sz="3600" dirty="0" smtClean="0">
                <a:solidFill>
                  <a:schemeClr val="bg1"/>
                </a:solidFill>
                <a:latin typeface="Bebas" pitchFamily="2" charset="0"/>
              </a:rPr>
              <a:t>Videography</a:t>
            </a:r>
            <a:endParaRPr lang="en-US" sz="3600" dirty="0">
              <a:solidFill>
                <a:schemeClr val="bg1"/>
              </a:solidFill>
              <a:latin typeface="Bebas" pitchFamily="2" charset="0"/>
            </a:endParaRPr>
          </a:p>
        </p:txBody>
      </p:sp>
      <p:sp>
        <p:nvSpPr>
          <p:cNvPr id="7" name="TextBox 6"/>
          <p:cNvSpPr txBox="1"/>
          <p:nvPr/>
        </p:nvSpPr>
        <p:spPr>
          <a:xfrm>
            <a:off x="2337781" y="3004456"/>
            <a:ext cx="2544030" cy="646331"/>
          </a:xfrm>
          <a:prstGeom prst="rect">
            <a:avLst/>
          </a:prstGeom>
          <a:noFill/>
        </p:spPr>
        <p:txBody>
          <a:bodyPr wrap="none" rtlCol="0">
            <a:spAutoFit/>
          </a:bodyPr>
          <a:lstStyle/>
          <a:p>
            <a:r>
              <a:rPr lang="sv-SE" dirty="0" smtClean="0">
                <a:solidFill>
                  <a:schemeClr val="bg1"/>
                </a:solidFill>
              </a:rPr>
              <a:t>Teknik Kamera Video dan</a:t>
            </a:r>
          </a:p>
          <a:p>
            <a:pPr algn="ctr"/>
            <a:r>
              <a:rPr lang="sv-SE" dirty="0" smtClean="0">
                <a:solidFill>
                  <a:schemeClr val="bg1"/>
                </a:solidFill>
              </a:rPr>
              <a:t>Pengambilan Gambar</a:t>
            </a:r>
            <a:endParaRPr lang="en-US" dirty="0">
              <a:solidFill>
                <a:schemeClr val="bg1"/>
              </a:solidFill>
            </a:endParaRPr>
          </a:p>
        </p:txBody>
      </p:sp>
    </p:spTree>
    <p:extLst>
      <p:ext uri="{BB962C8B-B14F-4D97-AF65-F5344CB8AC3E}">
        <p14:creationId xmlns:p14="http://schemas.microsoft.com/office/powerpoint/2010/main" val="177023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fltVal val="0"/>
                                          </p:val>
                                        </p:tav>
                                        <p:tav tm="100000">
                                          <p:val>
                                            <p:strVal val="#ppt_w"/>
                                          </p:val>
                                        </p:tav>
                                      </p:tavLst>
                                    </p:anim>
                                    <p:anim calcmode="lin" valueType="num">
                                      <p:cBhvr>
                                        <p:cTn id="8" dur="1000" fill="hold"/>
                                        <p:tgtEl>
                                          <p:spTgt spid="1027"/>
                                        </p:tgtEl>
                                        <p:attrNameLst>
                                          <p:attrName>ppt_h</p:attrName>
                                        </p:attrNameLst>
                                      </p:cBhvr>
                                      <p:tavLst>
                                        <p:tav tm="0">
                                          <p:val>
                                            <p:fltVal val="0"/>
                                          </p:val>
                                        </p:tav>
                                        <p:tav tm="100000">
                                          <p:val>
                                            <p:strVal val="#ppt_h"/>
                                          </p:val>
                                        </p:tav>
                                      </p:tavLst>
                                    </p:anim>
                                    <p:animEffect transition="in" filter="fade">
                                      <p:cBhvr>
                                        <p:cTn id="9" dur="1000"/>
                                        <p:tgtEl>
                                          <p:spTgt spid="1027"/>
                                        </p:tgtEl>
                                      </p:cBhvr>
                                    </p:animEffect>
                                  </p:childTnLst>
                                </p:cTn>
                              </p:par>
                            </p:childTnLst>
                          </p:cTn>
                        </p:par>
                        <p:par>
                          <p:cTn id="10" fill="hold">
                            <p:stCondLst>
                              <p:cond delay="3000"/>
                            </p:stCondLst>
                            <p:childTnLst>
                              <p:par>
                                <p:cTn id="11" presetID="10" presetClass="entr" presetSubtype="0" fill="hold" nodeType="afterEffect">
                                  <p:stCondLst>
                                    <p:cond delay="2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5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6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7000"/>
                            </p:stCondLst>
                            <p:childTnLst>
                              <p:par>
                                <p:cTn id="27" presetID="41" presetClass="entr" presetSubtype="0" fill="hold" grpId="0" nodeType="afterEffect">
                                  <p:stCondLst>
                                    <p:cond delay="500"/>
                                  </p:stCondLst>
                                  <p:iterate type="lt">
                                    <p:tmPct val="10000"/>
                                  </p:iterate>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4"/>
                                        </p:tgtEl>
                                        <p:attrNameLst>
                                          <p:attrName>ppt_y</p:attrName>
                                        </p:attrNameLst>
                                      </p:cBhvr>
                                      <p:tavLst>
                                        <p:tav tm="0">
                                          <p:val>
                                            <p:strVal val="#ppt_y"/>
                                          </p:val>
                                        </p:tav>
                                        <p:tav tm="100000">
                                          <p:val>
                                            <p:strVal val="#ppt_y"/>
                                          </p:val>
                                        </p:tav>
                                      </p:tavLst>
                                    </p:anim>
                                    <p:anim calcmode="lin" valueType="num">
                                      <p:cBhvr>
                                        <p:cTn id="3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2" name="TextBox 1"/>
          <p:cNvSpPr txBox="1"/>
          <p:nvPr/>
        </p:nvSpPr>
        <p:spPr>
          <a:xfrm>
            <a:off x="1280967" y="4451628"/>
            <a:ext cx="6696744" cy="1569660"/>
          </a:xfrm>
          <a:prstGeom prst="rect">
            <a:avLst/>
          </a:prstGeom>
          <a:noFill/>
        </p:spPr>
        <p:txBody>
          <a:bodyPr wrap="square" rtlCol="0">
            <a:spAutoFit/>
          </a:bodyPr>
          <a:lstStyle/>
          <a:p>
            <a:pPr algn="just"/>
            <a:r>
              <a:rPr lang="id-ID" sz="2400" b="1" smtClean="0"/>
              <a:t>Pengaturan Cahaya.</a:t>
            </a:r>
            <a:r>
              <a:rPr lang="id-ID" sz="2400" smtClean="0"/>
              <a:t> Cahaya bisa menjadi teman atau musuh saat pengambilan video. Untuk mengambil video kalian perlu tahu cara kerja cahaya yang tersedia saat mengambil gambar.</a:t>
            </a:r>
            <a:endParaRPr lang="id-ID" sz="2400"/>
          </a:p>
        </p:txBody>
      </p:sp>
      <p:pic>
        <p:nvPicPr>
          <p:cNvPr id="9218" name="Picture 2" descr="C:\Users\TOSHIBA\Documents\shutterstock_157154363-730x4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51" y="332655"/>
            <a:ext cx="5781976" cy="384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51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2" name="TextBox 1"/>
          <p:cNvSpPr txBox="1"/>
          <p:nvPr/>
        </p:nvSpPr>
        <p:spPr>
          <a:xfrm>
            <a:off x="971600" y="2579420"/>
            <a:ext cx="7344816" cy="1569660"/>
          </a:xfrm>
          <a:prstGeom prst="rect">
            <a:avLst/>
          </a:prstGeom>
          <a:noFill/>
        </p:spPr>
        <p:txBody>
          <a:bodyPr wrap="square" rtlCol="0">
            <a:spAutoFit/>
          </a:bodyPr>
          <a:lstStyle/>
          <a:p>
            <a:pPr algn="just"/>
            <a:r>
              <a:rPr lang="id-ID" sz="2400" b="1" dirty="0" smtClean="0">
                <a:solidFill>
                  <a:schemeClr val="bg1"/>
                </a:solidFill>
              </a:rPr>
              <a:t>Merekam Audio Yang Baik.</a:t>
            </a:r>
            <a:r>
              <a:rPr lang="id-ID" sz="2400" dirty="0" smtClean="0">
                <a:solidFill>
                  <a:schemeClr val="bg1"/>
                </a:solidFill>
              </a:rPr>
              <a:t> Audio yang buruk dapat merusak bagian besar dari video dan hanya karena smartphone kalian dapat merekam sulit suara yang layak dalam lingkungan yang tak terkendali.</a:t>
            </a:r>
            <a:endParaRPr lang="id-ID" sz="2400" dirty="0">
              <a:solidFill>
                <a:schemeClr val="bg1"/>
              </a:solidFill>
            </a:endParaRPr>
          </a:p>
        </p:txBody>
      </p:sp>
    </p:spTree>
    <p:extLst>
      <p:ext uri="{BB962C8B-B14F-4D97-AF65-F5344CB8AC3E}">
        <p14:creationId xmlns:p14="http://schemas.microsoft.com/office/powerpoint/2010/main" val="540661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3" name="TextBox 2"/>
          <p:cNvSpPr txBox="1"/>
          <p:nvPr/>
        </p:nvSpPr>
        <p:spPr>
          <a:xfrm>
            <a:off x="2627784" y="2708920"/>
            <a:ext cx="3888432" cy="1200329"/>
          </a:xfrm>
          <a:prstGeom prst="rect">
            <a:avLst/>
          </a:prstGeom>
          <a:noFill/>
        </p:spPr>
        <p:txBody>
          <a:bodyPr wrap="square" rtlCol="0">
            <a:spAutoFit/>
          </a:bodyPr>
          <a:lstStyle/>
          <a:p>
            <a:r>
              <a:rPr lang="id-ID" sz="2400" dirty="0" smtClean="0">
                <a:solidFill>
                  <a:schemeClr val="bg1"/>
                </a:solidFill>
              </a:rPr>
              <a:t>Dibalik semua itu ada hal-hal yang memudahkan kita dalam perekaman</a:t>
            </a:r>
            <a:endParaRPr lang="id-ID" sz="2400" dirty="0">
              <a:solidFill>
                <a:schemeClr val="bg1"/>
              </a:solidFill>
            </a:endParaRPr>
          </a:p>
        </p:txBody>
      </p:sp>
    </p:spTree>
    <p:extLst>
      <p:ext uri="{BB962C8B-B14F-4D97-AF65-F5344CB8AC3E}">
        <p14:creationId xmlns:p14="http://schemas.microsoft.com/office/powerpoint/2010/main" val="1132185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TOSHIBA\Documents\jual-tripod-hp-handphone-mura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039" y="924347"/>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94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TOSHIBA\Documents\14. Tongsi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17" y="386358"/>
            <a:ext cx="6120680"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43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TOSHIBA\Documents\20. Smartphone Stabilizer.jpg"/>
          <p:cNvPicPr>
            <a:picLocks noChangeAspect="1" noChangeArrowheads="1"/>
          </p:cNvPicPr>
          <p:nvPr/>
        </p:nvPicPr>
        <p:blipFill rotWithShape="1">
          <a:blip r:embed="rId2">
            <a:extLst>
              <a:ext uri="{28A0092B-C50C-407E-A947-70E740481C1C}">
                <a14:useLocalDpi xmlns:a14="http://schemas.microsoft.com/office/drawing/2010/main" val="0"/>
              </a:ext>
            </a:extLst>
          </a:blip>
          <a:srcRect t="4742" r="11031" b="2415"/>
          <a:stretch/>
        </p:blipFill>
        <p:spPr bwMode="auto">
          <a:xfrm>
            <a:off x="107504" y="180974"/>
            <a:ext cx="5093146" cy="354330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TOSHIBA\Documents\beastgrip-pro-1-640x426-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780928"/>
            <a:ext cx="5663276" cy="376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81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TOSHIBA\Documents\Handle-Video-Braket-with-RODE-Video-Micro-Recording-Microphone-Kit-for-iPhone-5-6s-Pl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4664"/>
            <a:ext cx="5944096" cy="594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16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TOSHIBA\Documents\alat-bantu-untuk-shooting-video-yout[1].jpg"/>
          <p:cNvPicPr>
            <a:picLocks noChangeAspect="1" noChangeArrowheads="1"/>
          </p:cNvPicPr>
          <p:nvPr/>
        </p:nvPicPr>
        <p:blipFill rotWithShape="1">
          <a:blip r:embed="rId2">
            <a:extLst>
              <a:ext uri="{28A0092B-C50C-407E-A947-70E740481C1C}">
                <a14:useLocalDpi xmlns:a14="http://schemas.microsoft.com/office/drawing/2010/main" val="0"/>
              </a:ext>
            </a:extLst>
          </a:blip>
          <a:srcRect r="1729" b="2022"/>
          <a:stretch/>
        </p:blipFill>
        <p:spPr bwMode="auto">
          <a:xfrm>
            <a:off x="286941" y="620688"/>
            <a:ext cx="8597205" cy="563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096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TOSHIBA\Documents\Smartphone-Handheld-Rig-Stabilizer-4-7-Inch-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 y="1011982"/>
            <a:ext cx="4581128" cy="4581128"/>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TOSHIBA\Documents\phone-smartphone-handheld-rig-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618" y="980728"/>
            <a:ext cx="4612382" cy="4612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57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solidFill>
                <a:schemeClr val="bg1"/>
              </a:solidFill>
            </a:endParaRPr>
          </a:p>
        </p:txBody>
      </p:sp>
      <p:sp>
        <p:nvSpPr>
          <p:cNvPr id="3" name="TextBox 2"/>
          <p:cNvSpPr txBox="1"/>
          <p:nvPr/>
        </p:nvSpPr>
        <p:spPr>
          <a:xfrm>
            <a:off x="827584" y="692696"/>
            <a:ext cx="3096344" cy="1384995"/>
          </a:xfrm>
          <a:prstGeom prst="rect">
            <a:avLst/>
          </a:prstGeom>
          <a:noFill/>
        </p:spPr>
        <p:txBody>
          <a:bodyPr wrap="square" rtlCol="0">
            <a:spAutoFit/>
          </a:bodyPr>
          <a:lstStyle/>
          <a:p>
            <a:r>
              <a:rPr lang="en-ID" sz="2800" dirty="0" err="1" smtClean="0">
                <a:solidFill>
                  <a:schemeClr val="bg1"/>
                </a:solidFill>
              </a:rPr>
              <a:t>Terakhir</a:t>
            </a:r>
            <a:r>
              <a:rPr lang="en-ID" sz="2800" dirty="0" smtClean="0">
                <a:solidFill>
                  <a:schemeClr val="bg1"/>
                </a:solidFill>
              </a:rPr>
              <a:t> </a:t>
            </a:r>
            <a:r>
              <a:rPr lang="en-ID" sz="2800" dirty="0" err="1" smtClean="0">
                <a:solidFill>
                  <a:schemeClr val="bg1"/>
                </a:solidFill>
              </a:rPr>
              <a:t>jangan</a:t>
            </a:r>
            <a:r>
              <a:rPr lang="en-ID" sz="2800" dirty="0" smtClean="0">
                <a:solidFill>
                  <a:schemeClr val="bg1"/>
                </a:solidFill>
              </a:rPr>
              <a:t> </a:t>
            </a:r>
            <a:r>
              <a:rPr lang="en-ID" sz="2800" dirty="0" err="1" smtClean="0">
                <a:solidFill>
                  <a:schemeClr val="bg1"/>
                </a:solidFill>
              </a:rPr>
              <a:t>lupa</a:t>
            </a:r>
            <a:r>
              <a:rPr lang="en-ID" sz="2800" dirty="0" smtClean="0">
                <a:solidFill>
                  <a:schemeClr val="bg1"/>
                </a:solidFill>
              </a:rPr>
              <a:t> </a:t>
            </a:r>
            <a:r>
              <a:rPr lang="en-ID" sz="2800" dirty="0" err="1" smtClean="0">
                <a:solidFill>
                  <a:schemeClr val="bg1"/>
                </a:solidFill>
              </a:rPr>
              <a:t>masuk</a:t>
            </a:r>
            <a:r>
              <a:rPr lang="en-ID" sz="2800" dirty="0" smtClean="0">
                <a:solidFill>
                  <a:schemeClr val="bg1"/>
                </a:solidFill>
              </a:rPr>
              <a:t> </a:t>
            </a:r>
            <a:r>
              <a:rPr lang="en-ID" sz="2800" dirty="0" err="1" smtClean="0">
                <a:solidFill>
                  <a:schemeClr val="bg1"/>
                </a:solidFill>
              </a:rPr>
              <a:t>ke</a:t>
            </a:r>
            <a:r>
              <a:rPr lang="en-ID" sz="2800" dirty="0" smtClean="0">
                <a:solidFill>
                  <a:schemeClr val="bg1"/>
                </a:solidFill>
              </a:rPr>
              <a:t> proses editing video</a:t>
            </a:r>
            <a:endParaRPr lang="en-US" sz="2800" dirty="0">
              <a:solidFill>
                <a:schemeClr val="bg1"/>
              </a:solidFill>
            </a:endParaRPr>
          </a:p>
        </p:txBody>
      </p:sp>
      <p:pic>
        <p:nvPicPr>
          <p:cNvPr id="16386" name="Picture 2" descr="C:\Users\TOSHIBA\Documents\laptop_PNG59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225055"/>
            <a:ext cx="5665719" cy="42930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80312" y="1556792"/>
            <a:ext cx="1098121" cy="369332"/>
          </a:xfrm>
          <a:prstGeom prst="rect">
            <a:avLst/>
          </a:prstGeom>
          <a:noFill/>
        </p:spPr>
        <p:txBody>
          <a:bodyPr wrap="none" rtlCol="0">
            <a:spAutoFit/>
          </a:bodyPr>
          <a:lstStyle/>
          <a:p>
            <a:r>
              <a:rPr lang="en-ID" dirty="0" smtClean="0"/>
              <a:t>Vegas pro</a:t>
            </a:r>
            <a:endParaRPr lang="en-US" dirty="0"/>
          </a:p>
        </p:txBody>
      </p:sp>
      <p:sp>
        <p:nvSpPr>
          <p:cNvPr id="5" name="TextBox 4"/>
          <p:cNvSpPr txBox="1"/>
          <p:nvPr/>
        </p:nvSpPr>
        <p:spPr>
          <a:xfrm>
            <a:off x="1170541" y="3824764"/>
            <a:ext cx="1711109" cy="369332"/>
          </a:xfrm>
          <a:prstGeom prst="rect">
            <a:avLst/>
          </a:prstGeom>
          <a:noFill/>
        </p:spPr>
        <p:txBody>
          <a:bodyPr wrap="none" rtlCol="0">
            <a:spAutoFit/>
          </a:bodyPr>
          <a:lstStyle/>
          <a:p>
            <a:r>
              <a:rPr lang="en-ID" dirty="0" smtClean="0"/>
              <a:t>Adobe premiere</a:t>
            </a:r>
            <a:endParaRPr lang="en-US" dirty="0"/>
          </a:p>
        </p:txBody>
      </p:sp>
      <p:sp>
        <p:nvSpPr>
          <p:cNvPr id="6" name="TextBox 5"/>
          <p:cNvSpPr txBox="1"/>
          <p:nvPr/>
        </p:nvSpPr>
        <p:spPr>
          <a:xfrm>
            <a:off x="251520" y="5830163"/>
            <a:ext cx="2330895" cy="369332"/>
          </a:xfrm>
          <a:prstGeom prst="rect">
            <a:avLst/>
          </a:prstGeom>
          <a:noFill/>
        </p:spPr>
        <p:txBody>
          <a:bodyPr wrap="none" rtlCol="0">
            <a:spAutoFit/>
          </a:bodyPr>
          <a:lstStyle/>
          <a:p>
            <a:r>
              <a:rPr lang="en-ID" dirty="0" smtClean="0"/>
              <a:t>Windows movie maker</a:t>
            </a:r>
            <a:endParaRPr lang="en-US" dirty="0"/>
          </a:p>
        </p:txBody>
      </p:sp>
    </p:spTree>
    <p:extLst>
      <p:ext uri="{BB962C8B-B14F-4D97-AF65-F5344CB8AC3E}">
        <p14:creationId xmlns:p14="http://schemas.microsoft.com/office/powerpoint/2010/main" val="211915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2856"/>
            <a:ext cx="8229600" cy="2520280"/>
          </a:xfrm>
        </p:spPr>
        <p:txBody>
          <a:bodyPr>
            <a:normAutofit/>
          </a:bodyPr>
          <a:lstStyle/>
          <a:p>
            <a:pPr marL="0" indent="0" algn="just">
              <a:buNone/>
            </a:pPr>
            <a:r>
              <a:rPr lang="en-ID" sz="2800" dirty="0"/>
              <a:t>	</a:t>
            </a:r>
            <a:r>
              <a:rPr lang="id-ID" sz="2800" b="1" dirty="0" smtClean="0"/>
              <a:t>Videography</a:t>
            </a:r>
            <a:r>
              <a:rPr lang="id-ID" sz="2800" dirty="0" smtClean="0"/>
              <a:t> merupakan proses atau metode untuk menghasilkan gambar bergerak dari suatu objek.</a:t>
            </a:r>
            <a:endParaRPr lang="en-ID" sz="2800" dirty="0" smtClean="0"/>
          </a:p>
          <a:p>
            <a:pPr marL="0" indent="0" algn="just">
              <a:buNone/>
            </a:pPr>
            <a:endParaRPr lang="en-ID" sz="2800" dirty="0"/>
          </a:p>
          <a:p>
            <a:pPr marL="0" indent="0" algn="just">
              <a:buNone/>
            </a:pPr>
            <a:r>
              <a:rPr lang="en-US" sz="2800" b="1" dirty="0" smtClean="0"/>
              <a:t>	Videographer</a:t>
            </a:r>
            <a:r>
              <a:rPr lang="en-US" sz="2800" dirty="0"/>
              <a:t> </a:t>
            </a:r>
            <a:r>
              <a:rPr lang="en-US" sz="2800" dirty="0" err="1"/>
              <a:t>adalah</a:t>
            </a:r>
            <a:r>
              <a:rPr lang="en-US" sz="2800" dirty="0"/>
              <a:t> </a:t>
            </a:r>
            <a:r>
              <a:rPr lang="en-US" sz="2800" dirty="0" err="1"/>
              <a:t>seseorang</a:t>
            </a:r>
            <a:r>
              <a:rPr lang="en-US" sz="2800" dirty="0"/>
              <a:t> yang </a:t>
            </a:r>
            <a:r>
              <a:rPr lang="en-US" sz="2800" dirty="0" err="1"/>
              <a:t>bertanggung</a:t>
            </a:r>
            <a:r>
              <a:rPr lang="en-US" sz="2800" dirty="0"/>
              <a:t> </a:t>
            </a:r>
            <a:r>
              <a:rPr lang="en-US" sz="2800" dirty="0" err="1"/>
              <a:t>jawab</a:t>
            </a:r>
            <a:r>
              <a:rPr lang="en-US" sz="2800" dirty="0"/>
              <a:t> </a:t>
            </a:r>
            <a:r>
              <a:rPr lang="en-US" sz="2800" dirty="0" err="1"/>
              <a:t>atas</a:t>
            </a:r>
            <a:r>
              <a:rPr lang="en-US" sz="2800" dirty="0"/>
              <a:t> </a:t>
            </a:r>
            <a:r>
              <a:rPr lang="en-US" sz="2800" dirty="0" err="1"/>
              <a:t>pekerjaan</a:t>
            </a:r>
            <a:r>
              <a:rPr lang="en-US" sz="2800" dirty="0"/>
              <a:t> </a:t>
            </a:r>
            <a:r>
              <a:rPr lang="en-US" sz="2800" dirty="0" err="1"/>
              <a:t>videografi</a:t>
            </a:r>
            <a:r>
              <a:rPr lang="en-US" sz="2800" dirty="0"/>
              <a:t>.</a:t>
            </a:r>
            <a:endParaRPr lang="id-ID" sz="2800" dirty="0"/>
          </a:p>
        </p:txBody>
      </p:sp>
      <p:pic>
        <p:nvPicPr>
          <p:cNvPr id="5122" name="Picture 2" descr="C:\Users\TOSHIBA\Documents\clapper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149"/>
            <a:ext cx="1903480" cy="201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7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TOSHIBA\Documents\Logo-KineMaster-150x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882298"/>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67944" y="1192188"/>
            <a:ext cx="2068195" cy="523220"/>
          </a:xfrm>
          <a:prstGeom prst="rect">
            <a:avLst/>
          </a:prstGeom>
          <a:noFill/>
        </p:spPr>
        <p:txBody>
          <a:bodyPr wrap="none" rtlCol="0">
            <a:spAutoFit/>
          </a:bodyPr>
          <a:lstStyle/>
          <a:p>
            <a:r>
              <a:rPr lang="en-US" sz="2800" b="1" dirty="0" err="1" smtClean="0">
                <a:latin typeface="Adobe Gothic Std B" pitchFamily="34" charset="-128"/>
                <a:ea typeface="Adobe Gothic Std B" pitchFamily="34" charset="-128"/>
              </a:rPr>
              <a:t>KineMaster</a:t>
            </a:r>
            <a:endParaRPr lang="en-US" sz="2800" b="1" dirty="0">
              <a:latin typeface="Adobe Gothic Std B" pitchFamily="34" charset="-128"/>
              <a:ea typeface="Adobe Gothic Std B" pitchFamily="34" charset="-128"/>
            </a:endParaRPr>
          </a:p>
        </p:txBody>
      </p:sp>
      <p:pic>
        <p:nvPicPr>
          <p:cNvPr id="17411" name="Picture 3" descr="C:\Users\TOSHIBA\Documents\Tampilan-KineMas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097" y="2367533"/>
            <a:ext cx="6696744" cy="377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352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TOSHIBA\Documents\logo-VivaVideo-15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12039"/>
            <a:ext cx="1224136" cy="12241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11960" y="962497"/>
            <a:ext cx="1943161" cy="523220"/>
          </a:xfrm>
          <a:prstGeom prst="rect">
            <a:avLst/>
          </a:prstGeom>
          <a:noFill/>
        </p:spPr>
        <p:txBody>
          <a:bodyPr wrap="none" rtlCol="0">
            <a:spAutoFit/>
          </a:bodyPr>
          <a:lstStyle/>
          <a:p>
            <a:pPr algn="ctr"/>
            <a:r>
              <a:rPr lang="en-ID" sz="2800" dirty="0" smtClean="0">
                <a:latin typeface="Adobe Gothic Std B" pitchFamily="34" charset="-128"/>
                <a:ea typeface="Adobe Gothic Std B" pitchFamily="34" charset="-128"/>
              </a:rPr>
              <a:t>Viva Video</a:t>
            </a:r>
            <a:endParaRPr lang="en-US" sz="2800" dirty="0">
              <a:latin typeface="Adobe Gothic Std B" pitchFamily="34" charset="-128"/>
              <a:ea typeface="Adobe Gothic Std B" pitchFamily="34" charset="-128"/>
            </a:endParaRPr>
          </a:p>
        </p:txBody>
      </p:sp>
      <p:pic>
        <p:nvPicPr>
          <p:cNvPr id="18435" name="Picture 3" descr="C:\Users\TOSHIBA\Documents\Tampilan-VivaVide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192" y="2228848"/>
            <a:ext cx="7686600" cy="403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147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TOSHIBA\Documents\Logo-FilmoraGo-150x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500012"/>
            <a:ext cx="1296144"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TOSHIBA\Documents\Tampilan-Filmora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7704856" cy="42119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43726" y="945703"/>
            <a:ext cx="1664238" cy="461665"/>
          </a:xfrm>
          <a:prstGeom prst="rect">
            <a:avLst/>
          </a:prstGeom>
          <a:noFill/>
        </p:spPr>
        <p:txBody>
          <a:bodyPr wrap="none" rtlCol="0">
            <a:spAutoFit/>
          </a:bodyPr>
          <a:lstStyle/>
          <a:p>
            <a:r>
              <a:rPr lang="en-US" sz="2400" b="1" dirty="0" err="1" smtClean="0">
                <a:latin typeface="Adobe Gothic Std B" pitchFamily="34" charset="-128"/>
                <a:ea typeface="Adobe Gothic Std B" pitchFamily="34" charset="-128"/>
              </a:rPr>
              <a:t>FilmoraGo</a:t>
            </a:r>
            <a:endParaRPr lang="en-US" sz="2400" b="1" dirty="0">
              <a:latin typeface="Adobe Gothic Std B" pitchFamily="34" charset="-128"/>
              <a:ea typeface="Adobe Gothic Std B" pitchFamily="34" charset="-128"/>
            </a:endParaRPr>
          </a:p>
        </p:txBody>
      </p:sp>
    </p:spTree>
    <p:extLst>
      <p:ext uri="{BB962C8B-B14F-4D97-AF65-F5344CB8AC3E}">
        <p14:creationId xmlns:p14="http://schemas.microsoft.com/office/powerpoint/2010/main" val="3253424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2" name="TextBox 1"/>
          <p:cNvSpPr txBox="1"/>
          <p:nvPr/>
        </p:nvSpPr>
        <p:spPr>
          <a:xfrm>
            <a:off x="2733836" y="2924944"/>
            <a:ext cx="3676327" cy="923330"/>
          </a:xfrm>
          <a:prstGeom prst="rect">
            <a:avLst/>
          </a:prstGeom>
          <a:noFill/>
        </p:spPr>
        <p:txBody>
          <a:bodyPr wrap="none" rtlCol="0">
            <a:spAutoFit/>
          </a:bodyPr>
          <a:lstStyle/>
          <a:p>
            <a:r>
              <a:rPr lang="en-ID" sz="5400" dirty="0" err="1" smtClean="0">
                <a:solidFill>
                  <a:srgbClr val="FFFF00"/>
                </a:solidFill>
              </a:rPr>
              <a:t>Terima</a:t>
            </a:r>
            <a:r>
              <a:rPr lang="en-ID" sz="5400" dirty="0" smtClean="0">
                <a:solidFill>
                  <a:srgbClr val="FFFF00"/>
                </a:solidFill>
              </a:rPr>
              <a:t> </a:t>
            </a:r>
            <a:r>
              <a:rPr lang="en-ID" sz="5400" dirty="0" err="1" smtClean="0">
                <a:solidFill>
                  <a:srgbClr val="FFFF00"/>
                </a:solidFill>
              </a:rPr>
              <a:t>kasih</a:t>
            </a:r>
            <a:endParaRPr lang="en-US" sz="5400" dirty="0">
              <a:solidFill>
                <a:srgbClr val="FFFF00"/>
              </a:solidFill>
            </a:endParaRPr>
          </a:p>
        </p:txBody>
      </p:sp>
    </p:spTree>
    <p:extLst>
      <p:ext uri="{BB962C8B-B14F-4D97-AF65-F5344CB8AC3E}">
        <p14:creationId xmlns:p14="http://schemas.microsoft.com/office/powerpoint/2010/main" val="145778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5" name="Title 1"/>
          <p:cNvSpPr>
            <a:spLocks noGrp="1"/>
          </p:cNvSpPr>
          <p:nvPr>
            <p:ph type="title"/>
          </p:nvPr>
        </p:nvSpPr>
        <p:spPr>
          <a:xfrm>
            <a:off x="1871700" y="548680"/>
            <a:ext cx="5400600" cy="1143000"/>
          </a:xfrm>
        </p:spPr>
        <p:txBody>
          <a:bodyPr/>
          <a:lstStyle/>
          <a:p>
            <a:r>
              <a:rPr lang="sv-SE" dirty="0" smtClean="0">
                <a:solidFill>
                  <a:schemeClr val="bg1"/>
                </a:solidFill>
                <a:latin typeface="Bebas" pitchFamily="2" charset="0"/>
              </a:rPr>
              <a:t>Teknik Kamera Video</a:t>
            </a:r>
            <a:endParaRPr lang="en-US" dirty="0">
              <a:solidFill>
                <a:schemeClr val="bg1"/>
              </a:solidFill>
              <a:latin typeface="Bebas" pitchFamily="2" charset="0"/>
            </a:endParaRPr>
          </a:p>
        </p:txBody>
      </p:sp>
      <p:sp>
        <p:nvSpPr>
          <p:cNvPr id="7" name="TextBox 6"/>
          <p:cNvSpPr txBox="1"/>
          <p:nvPr/>
        </p:nvSpPr>
        <p:spPr>
          <a:xfrm>
            <a:off x="827584" y="1844824"/>
            <a:ext cx="7488832" cy="1200329"/>
          </a:xfrm>
          <a:prstGeom prst="rect">
            <a:avLst/>
          </a:prstGeom>
          <a:noFill/>
        </p:spPr>
        <p:txBody>
          <a:bodyPr wrap="square" rtlCol="0">
            <a:spAutoFit/>
          </a:bodyPr>
          <a:lstStyle/>
          <a:p>
            <a:pPr algn="just"/>
            <a:r>
              <a:rPr lang="id-ID" sz="2400" dirty="0" smtClean="0">
                <a:solidFill>
                  <a:schemeClr val="bg1"/>
                </a:solidFill>
              </a:rPr>
              <a:t>Sebelum membuat sebuah video/ film, kalian harus tau unsur-unsur yang ada. Salah satunya yaitu penguasaan terhadap perangkat kamera yang akan digunakan.</a:t>
            </a:r>
          </a:p>
        </p:txBody>
      </p:sp>
      <p:sp>
        <p:nvSpPr>
          <p:cNvPr id="8" name="Rectangle 7"/>
          <p:cNvSpPr/>
          <p:nvPr/>
        </p:nvSpPr>
        <p:spPr>
          <a:xfrm>
            <a:off x="971600" y="3356992"/>
            <a:ext cx="7200800" cy="720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3246028" y="3861048"/>
            <a:ext cx="2651944" cy="646331"/>
          </a:xfrm>
          <a:prstGeom prst="rect">
            <a:avLst/>
          </a:prstGeom>
          <a:noFill/>
        </p:spPr>
        <p:txBody>
          <a:bodyPr wrap="none" rtlCol="0">
            <a:spAutoFit/>
          </a:bodyPr>
          <a:lstStyle/>
          <a:p>
            <a:r>
              <a:rPr lang="id-ID" sz="3600" b="1" smtClean="0">
                <a:solidFill>
                  <a:schemeClr val="bg1"/>
                </a:solidFill>
              </a:rPr>
              <a:t>Jenis kamera</a:t>
            </a:r>
            <a:endParaRPr lang="id-ID" sz="3600">
              <a:solidFill>
                <a:schemeClr val="bg1"/>
              </a:solidFill>
            </a:endParaRPr>
          </a:p>
        </p:txBody>
      </p:sp>
      <p:sp>
        <p:nvSpPr>
          <p:cNvPr id="11" name="TextBox 10"/>
          <p:cNvSpPr txBox="1"/>
          <p:nvPr/>
        </p:nvSpPr>
        <p:spPr>
          <a:xfrm>
            <a:off x="2452541" y="4869160"/>
            <a:ext cx="4238917" cy="1200329"/>
          </a:xfrm>
          <a:prstGeom prst="rect">
            <a:avLst/>
          </a:prstGeom>
          <a:noFill/>
        </p:spPr>
        <p:txBody>
          <a:bodyPr wrap="none" rtlCol="0">
            <a:spAutoFit/>
          </a:bodyPr>
          <a:lstStyle/>
          <a:p>
            <a:r>
              <a:rPr lang="id-ID" sz="3600" b="1" smtClean="0">
                <a:solidFill>
                  <a:schemeClr val="bg1"/>
                </a:solidFill>
              </a:rPr>
              <a:t>Teknik-teknik dalam</a:t>
            </a:r>
          </a:p>
          <a:p>
            <a:r>
              <a:rPr lang="id-ID" sz="3600" b="1" smtClean="0">
                <a:solidFill>
                  <a:schemeClr val="bg1"/>
                </a:solidFill>
              </a:rPr>
              <a:t>pengambilan gambar</a:t>
            </a:r>
            <a:endParaRPr lang="id-ID" sz="3600">
              <a:solidFill>
                <a:schemeClr val="bg1"/>
              </a:solidFill>
            </a:endParaRPr>
          </a:p>
        </p:txBody>
      </p:sp>
    </p:spTree>
    <p:extLst>
      <p:ext uri="{BB962C8B-B14F-4D97-AF65-F5344CB8AC3E}">
        <p14:creationId xmlns:p14="http://schemas.microsoft.com/office/powerpoint/2010/main" val="172582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OSHIBA\Documents\cara-mengatasi-kamera-android.jpg"/>
          <p:cNvPicPr>
            <a:picLocks noChangeAspect="1" noChangeArrowheads="1"/>
          </p:cNvPicPr>
          <p:nvPr/>
        </p:nvPicPr>
        <p:blipFill rotWithShape="1">
          <a:blip r:embed="rId2">
            <a:extLst>
              <a:ext uri="{28A0092B-C50C-407E-A947-70E740481C1C}">
                <a14:useLocalDpi xmlns:a14="http://schemas.microsoft.com/office/drawing/2010/main" val="0"/>
              </a:ext>
            </a:extLst>
          </a:blip>
          <a:srcRect l="1978" r="12204"/>
          <a:stretch/>
        </p:blipFill>
        <p:spPr bwMode="auto">
          <a:xfrm>
            <a:off x="645412" y="550810"/>
            <a:ext cx="3998596" cy="242881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OSHIBA\Documents\image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8680"/>
            <a:ext cx="3417912" cy="24309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OSHIBA\Documents\Best-DSLR-Mirrorless-Cameras-For-Beginners.shootsearcher.jpg"/>
          <p:cNvPicPr>
            <a:picLocks noChangeAspect="1" noChangeArrowheads="1"/>
          </p:cNvPicPr>
          <p:nvPr/>
        </p:nvPicPr>
        <p:blipFill rotWithShape="1">
          <a:blip r:embed="rId4">
            <a:extLst>
              <a:ext uri="{28A0092B-C50C-407E-A947-70E740481C1C}">
                <a14:useLocalDpi xmlns:a14="http://schemas.microsoft.com/office/drawing/2010/main" val="0"/>
              </a:ext>
            </a:extLst>
          </a:blip>
          <a:srcRect l="6967" t="8968" r="4014" b="7542"/>
          <a:stretch/>
        </p:blipFill>
        <p:spPr bwMode="auto">
          <a:xfrm>
            <a:off x="1111185" y="3487453"/>
            <a:ext cx="306705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TOSHIBA\Documents\xiaomi_yi_camera1k.jpg"/>
          <p:cNvPicPr>
            <a:picLocks noChangeAspect="1" noChangeArrowheads="1"/>
          </p:cNvPicPr>
          <p:nvPr/>
        </p:nvPicPr>
        <p:blipFill rotWithShape="1">
          <a:blip r:embed="rId5">
            <a:extLst>
              <a:ext uri="{28A0092B-C50C-407E-A947-70E740481C1C}">
                <a14:useLocalDpi xmlns:a14="http://schemas.microsoft.com/office/drawing/2010/main" val="0"/>
              </a:ext>
            </a:extLst>
          </a:blip>
          <a:srcRect t="24510" b="26740"/>
          <a:stretch/>
        </p:blipFill>
        <p:spPr bwMode="auto">
          <a:xfrm>
            <a:off x="4572000" y="3987739"/>
            <a:ext cx="4135844" cy="20162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25291" y="4086598"/>
            <a:ext cx="504056" cy="216024"/>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p:cNvSpPr/>
          <p:nvPr/>
        </p:nvSpPr>
        <p:spPr>
          <a:xfrm>
            <a:off x="6444208" y="891395"/>
            <a:ext cx="576064" cy="144016"/>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3419872" y="4563803"/>
            <a:ext cx="432048" cy="144016"/>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529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OSHIBA\Documents\d1269ba89abea82b0d42c771b7cdc6a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61392"/>
            <a:ext cx="6050280" cy="37033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15483" y="5302949"/>
            <a:ext cx="4655442" cy="646331"/>
          </a:xfrm>
          <a:prstGeom prst="rect">
            <a:avLst/>
          </a:prstGeom>
          <a:noFill/>
        </p:spPr>
        <p:txBody>
          <a:bodyPr wrap="none" rtlCol="0">
            <a:spAutoFit/>
          </a:bodyPr>
          <a:lstStyle/>
          <a:p>
            <a:pPr algn="ctr"/>
            <a:r>
              <a:rPr lang="id-ID" sz="3600" smtClean="0">
                <a:latin typeface="Adobe Gothic Std B" pitchFamily="34" charset="-128"/>
                <a:ea typeface="Adobe Gothic Std B" pitchFamily="34" charset="-128"/>
              </a:rPr>
              <a:t>Kamera Handphone?</a:t>
            </a:r>
            <a:endParaRPr lang="id-ID" sz="3600">
              <a:latin typeface="Adobe Gothic Std B" pitchFamily="34" charset="-128"/>
              <a:ea typeface="Adobe Gothic Std B" pitchFamily="34" charset="-128"/>
            </a:endParaRPr>
          </a:p>
        </p:txBody>
      </p:sp>
      <p:pic>
        <p:nvPicPr>
          <p:cNvPr id="4099" name="Picture 3" descr="C:\Users\TOSHIBA\Documents\hHzmecneSqWOMQiwCHRi_smart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264" y="1757536"/>
            <a:ext cx="5997232" cy="325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38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3" name="TextBox 2"/>
          <p:cNvSpPr txBox="1"/>
          <p:nvPr/>
        </p:nvSpPr>
        <p:spPr>
          <a:xfrm>
            <a:off x="2483768" y="1524848"/>
            <a:ext cx="6120680" cy="3416320"/>
          </a:xfrm>
          <a:prstGeom prst="rect">
            <a:avLst/>
          </a:prstGeom>
          <a:noFill/>
        </p:spPr>
        <p:txBody>
          <a:bodyPr wrap="square" rtlCol="0">
            <a:spAutoFit/>
          </a:bodyPr>
          <a:lstStyle/>
          <a:p>
            <a:pPr algn="just"/>
            <a:r>
              <a:rPr lang="en-ID" sz="2400" dirty="0" smtClean="0">
                <a:solidFill>
                  <a:schemeClr val="bg1"/>
                </a:solidFill>
              </a:rPr>
              <a:t>	</a:t>
            </a:r>
            <a:r>
              <a:rPr lang="id-ID" sz="2400" dirty="0" smtClean="0">
                <a:solidFill>
                  <a:schemeClr val="bg1"/>
                </a:solidFill>
              </a:rPr>
              <a:t>Saat ini banyak sekali orang yang mengambil atau membuat video menggunakan smartphone, bagi mereka terlalu rumit bila harus mengambil video menggunakan camcorder atau handycam, oleh karena itu mereka lebih memilih menggunakan smartphone yang lebih praktis. Kalian bisa mengetahui cara membuat video yang berkualitas dengan smartphone.</a:t>
            </a:r>
            <a:endParaRPr lang="id-ID" sz="2400" dirty="0">
              <a:solidFill>
                <a:schemeClr val="bg1"/>
              </a:solidFill>
            </a:endParaRPr>
          </a:p>
        </p:txBody>
      </p:sp>
      <p:sp>
        <p:nvSpPr>
          <p:cNvPr id="5" name="TextBox 4"/>
          <p:cNvSpPr txBox="1"/>
          <p:nvPr/>
        </p:nvSpPr>
        <p:spPr>
          <a:xfrm>
            <a:off x="6300192" y="6309320"/>
            <a:ext cx="2653803" cy="369332"/>
          </a:xfrm>
          <a:prstGeom prst="rect">
            <a:avLst/>
          </a:prstGeom>
          <a:noFill/>
        </p:spPr>
        <p:txBody>
          <a:bodyPr wrap="none" rtlCol="0">
            <a:spAutoFit/>
          </a:bodyPr>
          <a:lstStyle/>
          <a:p>
            <a:r>
              <a:rPr lang="en-ID" dirty="0" err="1" smtClean="0"/>
              <a:t>Adapun</a:t>
            </a:r>
            <a:r>
              <a:rPr lang="en-ID" dirty="0" smtClean="0"/>
              <a:t> </a:t>
            </a:r>
            <a:r>
              <a:rPr lang="en-ID" dirty="0" err="1" smtClean="0"/>
              <a:t>beberapa</a:t>
            </a:r>
            <a:r>
              <a:rPr lang="en-ID" dirty="0" smtClean="0"/>
              <a:t> tips &gt;&gt;&gt;</a:t>
            </a:r>
            <a:endParaRPr lang="en-US" dirty="0"/>
          </a:p>
        </p:txBody>
      </p:sp>
      <p:pic>
        <p:nvPicPr>
          <p:cNvPr id="6146" name="Picture 2" descr="C:\Users\TOSHIBA\Documents\smartphon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337" r="21211"/>
          <a:stretch/>
        </p:blipFill>
        <p:spPr bwMode="auto">
          <a:xfrm>
            <a:off x="533400" y="1474351"/>
            <a:ext cx="1950368" cy="339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63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pic>
        <p:nvPicPr>
          <p:cNvPr id="5" name="Picture 2" descr="C:\Users\TOSHIBA\Documents\HP1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516" r="32969"/>
          <a:stretch/>
        </p:blipFill>
        <p:spPr bwMode="auto">
          <a:xfrm>
            <a:off x="2915816" y="1080120"/>
            <a:ext cx="2040235" cy="4653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52046" y="1463774"/>
            <a:ext cx="3192362" cy="2246769"/>
          </a:xfrm>
          <a:prstGeom prst="rect">
            <a:avLst/>
          </a:prstGeom>
          <a:noFill/>
        </p:spPr>
        <p:txBody>
          <a:bodyPr wrap="square" rtlCol="0">
            <a:spAutoFit/>
          </a:bodyPr>
          <a:lstStyle/>
          <a:p>
            <a:r>
              <a:rPr lang="id-ID" sz="2800" dirty="0" smtClean="0">
                <a:solidFill>
                  <a:schemeClr val="bg1"/>
                </a:solidFill>
              </a:rPr>
              <a:t>Pastikan hp tersebut memiliki kamera dan cukup baik untuk menangkap sebuah gambar</a:t>
            </a:r>
            <a:endParaRPr lang="id-ID" sz="2800" dirty="0">
              <a:solidFill>
                <a:schemeClr val="bg1"/>
              </a:solidFill>
            </a:endParaRPr>
          </a:p>
        </p:txBody>
      </p:sp>
      <p:sp>
        <p:nvSpPr>
          <p:cNvPr id="7" name="Rectangle 6"/>
          <p:cNvSpPr/>
          <p:nvPr/>
        </p:nvSpPr>
        <p:spPr>
          <a:xfrm>
            <a:off x="3395862" y="2615902"/>
            <a:ext cx="1008112" cy="36004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683894" y="1607790"/>
            <a:ext cx="504056" cy="216024"/>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0074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2" name="TextBox 1"/>
          <p:cNvSpPr txBox="1"/>
          <p:nvPr/>
        </p:nvSpPr>
        <p:spPr>
          <a:xfrm>
            <a:off x="1187624" y="3501008"/>
            <a:ext cx="7056784" cy="2677656"/>
          </a:xfrm>
          <a:prstGeom prst="rect">
            <a:avLst/>
          </a:prstGeom>
          <a:noFill/>
        </p:spPr>
        <p:txBody>
          <a:bodyPr wrap="square" rtlCol="0">
            <a:spAutoFit/>
          </a:bodyPr>
          <a:lstStyle/>
          <a:p>
            <a:pPr algn="just"/>
            <a:r>
              <a:rPr lang="id-ID" sz="2400" b="1" smtClean="0">
                <a:solidFill>
                  <a:schemeClr val="bg1"/>
                </a:solidFill>
              </a:rPr>
              <a:t>Cari Posisi Yang Tepat.</a:t>
            </a:r>
            <a:r>
              <a:rPr lang="id-ID" sz="2400" smtClean="0">
                <a:solidFill>
                  <a:schemeClr val="bg1"/>
                </a:solidFill>
              </a:rPr>
              <a:t> Untuk mengambil gambar yang bagus sebaiknya dengan cara horizontal bukan secara vertikal (tegak). Jika kalian ingin video nantinya di tonton dalam ukuran penuh pada monitor atau layar televisi maka cara terbaik ialah dengan cara merekam video secara horizontal atau menyamping bukan secara vertikal (tegak).</a:t>
            </a:r>
            <a:endParaRPr lang="id-ID" sz="2400">
              <a:solidFill>
                <a:schemeClr val="bg1"/>
              </a:solidFill>
            </a:endParaRPr>
          </a:p>
        </p:txBody>
      </p:sp>
      <p:pic>
        <p:nvPicPr>
          <p:cNvPr id="4" name="Picture 2" descr="C:\Users\TOSHIBA\Documents\smartphon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337" r="21211"/>
          <a:stretch/>
        </p:blipFill>
        <p:spPr bwMode="auto">
          <a:xfrm>
            <a:off x="2009207" y="332656"/>
            <a:ext cx="1704037" cy="2966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OSHIBA\Documents\smartphon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337" r="21211"/>
          <a:stretch/>
        </p:blipFill>
        <p:spPr bwMode="auto">
          <a:xfrm rot="16200000">
            <a:off x="5179365" y="311720"/>
            <a:ext cx="1704037" cy="296604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187624" y="1268760"/>
            <a:ext cx="576064" cy="720080"/>
          </a:xfrm>
          <a:prstGeom prst="line">
            <a:avLst/>
          </a:prstGeom>
          <a:ln>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flipH="1">
            <a:off x="1187624" y="1196752"/>
            <a:ext cx="504056" cy="792088"/>
          </a:xfrm>
          <a:prstGeom prst="line">
            <a:avLst/>
          </a:prstGeom>
          <a:ln>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a:off x="7992380" y="2132856"/>
            <a:ext cx="468052" cy="648072"/>
          </a:xfrm>
          <a:prstGeom prst="line">
            <a:avLst/>
          </a:prstGeom>
          <a:ln>
            <a:solidFill>
              <a:srgbClr val="FFFF00"/>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a:off x="7812360" y="2456892"/>
            <a:ext cx="180020" cy="324036"/>
          </a:xfrm>
          <a:prstGeom prst="line">
            <a:avLst/>
          </a:prstGeom>
          <a:ln>
            <a:solidFill>
              <a:srgbClr val="FFFF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02553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dirty="0" smtClean="0"/>
          </a:p>
        </p:txBody>
      </p:sp>
      <p:sp>
        <p:nvSpPr>
          <p:cNvPr id="2" name="TextBox 1"/>
          <p:cNvSpPr txBox="1"/>
          <p:nvPr/>
        </p:nvSpPr>
        <p:spPr>
          <a:xfrm>
            <a:off x="1336812" y="4523636"/>
            <a:ext cx="6552728" cy="1569660"/>
          </a:xfrm>
          <a:prstGeom prst="rect">
            <a:avLst/>
          </a:prstGeom>
          <a:noFill/>
        </p:spPr>
        <p:txBody>
          <a:bodyPr wrap="square" rtlCol="0">
            <a:spAutoFit/>
          </a:bodyPr>
          <a:lstStyle/>
          <a:p>
            <a:pPr algn="just"/>
            <a:r>
              <a:rPr lang="id-ID" sz="2400" b="1" dirty="0" smtClean="0"/>
              <a:t>Posisi Tangan Harus Stabil.</a:t>
            </a:r>
            <a:r>
              <a:rPr lang="id-ID" sz="2400" dirty="0" smtClean="0"/>
              <a:t>  Sehingga video yang diambil tidak bergetar dan hasilnya berkualitas. Jangan mengambil video menggunakan satu tangan, karena hasilnya akan buram karena goyang.</a:t>
            </a:r>
            <a:endParaRPr lang="id-ID" sz="2400" dirty="0"/>
          </a:p>
        </p:txBody>
      </p:sp>
      <p:pic>
        <p:nvPicPr>
          <p:cNvPr id="8194" name="Picture 2" descr="C:\Users\TOSHIBA\Documents\kamera-aksesori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94" y="665245"/>
            <a:ext cx="5333764" cy="355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5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50000"/>
            <a:lumOff val="50000"/>
          </a:schemeClr>
        </a:solidFill>
        <a:ln>
          <a:solidFill>
            <a:schemeClr val="tx1">
              <a:lumMod val="50000"/>
              <a:lumOff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724</TotalTime>
  <Words>116</Words>
  <Application>Microsoft Office PowerPoint</Application>
  <PresentationFormat>On-screen Show (4:3)</PresentationFormat>
  <Paragraphs>31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Teknik Kamera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TOSHIBA</cp:lastModifiedBy>
  <cp:revision>25</cp:revision>
  <dcterms:created xsi:type="dcterms:W3CDTF">2018-04-29T15:00:51Z</dcterms:created>
  <dcterms:modified xsi:type="dcterms:W3CDTF">2018-04-30T03:05:08Z</dcterms:modified>
</cp:coreProperties>
</file>