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77" r:id="rId7"/>
    <p:sldId id="278" r:id="rId8"/>
    <p:sldId id="279" r:id="rId9"/>
    <p:sldId id="270" r:id="rId10"/>
    <p:sldId id="272" r:id="rId11"/>
    <p:sldId id="274" r:id="rId12"/>
    <p:sldId id="275" r:id="rId13"/>
    <p:sldId id="276" r:id="rId14"/>
    <p:sldId id="280" r:id="rId15"/>
    <p:sldId id="281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68" d="100"/>
          <a:sy n="68" d="100"/>
        </p:scale>
        <p:origin x="616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03.10.2018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ZHShjRdg5wM" TargetMode="External"/><Relationship Id="rId3" Type="http://schemas.openxmlformats.org/officeDocument/2006/relationships/hyperlink" Target="https://www.temukanpengertian.com/2013/08/pengertian-grafika-komputer.html" TargetMode="External"/><Relationship Id="rId7" Type="http://schemas.openxmlformats.org/officeDocument/2006/relationships/hyperlink" Target="https://www.youtube.com/watch?v=YsN9g14Rlw8" TargetMode="External"/><Relationship Id="rId2" Type="http://schemas.openxmlformats.org/officeDocument/2006/relationships/hyperlink" Target="https://hubpages.com/technology/Programming-Basic-2D-Shapes-in-Java-Using-Graphics-and-JFrame-Classes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youtube.com/watch?v=y7YbQrrcpAQ" TargetMode="External"/><Relationship Id="rId5" Type="http://schemas.openxmlformats.org/officeDocument/2006/relationships/hyperlink" Target="https://www.youtube.com/watch?v=fzFmfbXghj4" TargetMode="External"/><Relationship Id="rId4" Type="http://schemas.openxmlformats.org/officeDocument/2006/relationships/hyperlink" Target="https://www.youtube.com/watch?v=e5IxPM0J2y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org/downloads" TargetMode="External"/><Relationship Id="rId2" Type="http://schemas.openxmlformats.org/officeDocument/2006/relationships/hyperlink" Target="https://java.com/en/download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PEMROGRAMAN GRAFIKA KOMPUTER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Java pada IDE </a:t>
            </a:r>
            <a:r>
              <a:rPr lang="en-US" dirty="0" err="1"/>
              <a:t>Netbeans</a:t>
            </a:r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62D17B0-1557-47A2-A8D6-91730FF9DB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921086" y="2373273"/>
            <a:ext cx="11254302" cy="2549580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89" y="5797769"/>
            <a:ext cx="9895039" cy="384175"/>
          </a:xfrm>
        </p:spPr>
        <p:txBody>
          <a:bodyPr/>
          <a:lstStyle/>
          <a:p>
            <a:r>
              <a:rPr lang="en-US" sz="1400" dirty="0" err="1"/>
              <a:t>Angga</a:t>
            </a:r>
            <a:r>
              <a:rPr lang="en-US" sz="1400" dirty="0"/>
              <a:t> </a:t>
            </a:r>
            <a:r>
              <a:rPr lang="en-US" sz="1400" dirty="0" err="1"/>
              <a:t>Kresnabayu</a:t>
            </a:r>
            <a:r>
              <a:rPr lang="en-US" sz="1400" dirty="0"/>
              <a:t> (140810160001) | </a:t>
            </a:r>
            <a:r>
              <a:rPr lang="en-US" sz="1400" dirty="0" err="1"/>
              <a:t>Fauzi</a:t>
            </a:r>
            <a:r>
              <a:rPr lang="en-US" sz="1400" dirty="0"/>
              <a:t> Faruq </a:t>
            </a:r>
            <a:r>
              <a:rPr lang="en-US" sz="1400" dirty="0" err="1"/>
              <a:t>Nabbani</a:t>
            </a:r>
            <a:r>
              <a:rPr lang="en-US" sz="1400" dirty="0"/>
              <a:t> (140810160007) | Muhammad </a:t>
            </a:r>
            <a:r>
              <a:rPr lang="en-US" sz="1400" dirty="0" err="1"/>
              <a:t>Jordiansyah</a:t>
            </a:r>
            <a:r>
              <a:rPr lang="en-US" sz="1400" dirty="0"/>
              <a:t> (140810160040) | </a:t>
            </a:r>
            <a:r>
              <a:rPr lang="en-US" sz="1400" dirty="0" err="1"/>
              <a:t>Adryan</a:t>
            </a:r>
            <a:r>
              <a:rPr lang="en-US" sz="1400" dirty="0"/>
              <a:t> </a:t>
            </a:r>
            <a:r>
              <a:rPr lang="en-US" sz="1400" dirty="0" err="1"/>
              <a:t>Luthfi</a:t>
            </a:r>
            <a:r>
              <a:rPr lang="en-US" sz="1400" dirty="0"/>
              <a:t> </a:t>
            </a:r>
            <a:r>
              <a:rPr lang="en-US" sz="1400" dirty="0" err="1"/>
              <a:t>Faiz</a:t>
            </a:r>
            <a:r>
              <a:rPr lang="en-US" sz="1400" dirty="0"/>
              <a:t> (140810160049) | Muhammad Islam </a:t>
            </a:r>
            <a:r>
              <a:rPr lang="en-US" sz="1400" dirty="0" err="1"/>
              <a:t>Taufikurahman</a:t>
            </a:r>
            <a:r>
              <a:rPr lang="en-US" sz="1400" dirty="0"/>
              <a:t> (140810160062) | Patricia Joanne (140810160065)</a:t>
            </a:r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B81083-FF52-43FF-B086-4904CC7625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93422" y="991388"/>
            <a:ext cx="4445071" cy="452177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1F47DF7-BFBD-4FCF-A0BE-2BA8640B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7F9352-1D5B-4078-A836-BA16C4BF83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4017119" cy="1846732"/>
          </a:xfrm>
        </p:spPr>
        <p:txBody>
          <a:bodyPr/>
          <a:lstStyle/>
          <a:p>
            <a:r>
              <a:rPr lang="en-US" dirty="0" err="1"/>
              <a:t>Posisinya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pada </a:t>
            </a:r>
            <a:r>
              <a:rPr lang="en-US" i="1" dirty="0"/>
              <a:t>screenshot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titik-titiknya</a:t>
            </a:r>
            <a:r>
              <a:rPr lang="en-US" dirty="0"/>
              <a:t>. </a:t>
            </a:r>
            <a:r>
              <a:rPr lang="en-US" dirty="0" err="1"/>
              <a:t>Begitu</a:t>
            </a:r>
            <a:r>
              <a:rPr lang="en-US" dirty="0"/>
              <a:t> pula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warnanya</a:t>
            </a:r>
            <a:r>
              <a:rPr lang="en-US" dirty="0"/>
              <a:t>,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</a:t>
            </a:r>
            <a:r>
              <a:rPr lang="en-US" i="1" dirty="0" err="1"/>
              <a:t>replace</a:t>
            </a:r>
            <a:r>
              <a:rPr lang="en-US" dirty="0"/>
              <a:t> </a:t>
            </a:r>
            <a:r>
              <a:rPr lang="en-US" dirty="0" err="1"/>
              <a:t>warnanya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cuma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i="1" dirty="0"/>
              <a:t>border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0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C1C0CB8-ABF9-4C9B-9E9A-F151DC55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A5CFB0-BEA1-47AE-8441-D8372E965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A388D89-B538-4CA4-860A-6E251B0773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Pada </a:t>
            </a:r>
            <a:r>
              <a:rPr lang="en-US" sz="1800" dirty="0" err="1"/>
              <a:t>prinsipnya</a:t>
            </a:r>
            <a:r>
              <a:rPr lang="en-US" sz="1800" dirty="0"/>
              <a:t> program </a:t>
            </a:r>
            <a:r>
              <a:rPr lang="en-US" sz="1800" dirty="0" err="1"/>
              <a:t>menggambar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Bahasa Java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jauh</a:t>
            </a:r>
            <a:r>
              <a:rPr lang="en-US" sz="1800" dirty="0"/>
              <a:t> </a:t>
            </a:r>
            <a:r>
              <a:rPr lang="en-US" sz="1800" dirty="0" err="1"/>
              <a:t>berbeda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. Bahasa Java </a:t>
            </a:r>
            <a:r>
              <a:rPr lang="en-US" sz="1800" dirty="0" err="1"/>
              <a:t>bahkan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kelebihan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miliki</a:t>
            </a:r>
            <a:r>
              <a:rPr lang="en-US" sz="1800" dirty="0"/>
              <a:t>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dukungan</a:t>
            </a:r>
            <a:r>
              <a:rPr lang="en-US" sz="1800" dirty="0"/>
              <a:t> GUI. </a:t>
            </a:r>
            <a:r>
              <a:rPr lang="en-US" sz="1800" dirty="0" err="1"/>
              <a:t>Dengan</a:t>
            </a:r>
            <a:r>
              <a:rPr lang="en-US" sz="1800" dirty="0"/>
              <a:t> GUI,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tervisualisasikan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94FA807-9B7E-4220-9B5F-4E42B638D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SARAN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B4D7AA8-298A-454F-BC04-4739B46D70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800" dirty="0" err="1"/>
              <a:t>Sejauh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program yang </a:t>
            </a:r>
            <a:r>
              <a:rPr lang="en-US" sz="1800" dirty="0" err="1"/>
              <a:t>kelompok</a:t>
            </a:r>
            <a:r>
              <a:rPr lang="en-US" sz="1800" dirty="0"/>
              <a:t> kami </a:t>
            </a:r>
            <a:r>
              <a:rPr lang="en-US" sz="1800" dirty="0" err="1"/>
              <a:t>buat</a:t>
            </a:r>
            <a:r>
              <a:rPr lang="en-US" sz="1800" dirty="0"/>
              <a:t>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jauh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sempurna</a:t>
            </a:r>
            <a:r>
              <a:rPr lang="en-US" sz="1800" dirty="0"/>
              <a:t> </a:t>
            </a:r>
            <a:r>
              <a:rPr lang="en-US" sz="1800" dirty="0" err="1"/>
              <a:t>dikarenakan</a:t>
            </a:r>
            <a:r>
              <a:rPr lang="en-US" sz="1800" dirty="0"/>
              <a:t> </a:t>
            </a:r>
            <a:r>
              <a:rPr lang="en-US" sz="1800" dirty="0" err="1"/>
              <a:t>keterbatasan</a:t>
            </a:r>
            <a:r>
              <a:rPr lang="en-US" sz="1800" dirty="0"/>
              <a:t> </a:t>
            </a:r>
            <a:r>
              <a:rPr lang="en-US" sz="1800" dirty="0" err="1"/>
              <a:t>kemampuan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kami dan </a:t>
            </a:r>
            <a:r>
              <a:rPr lang="en-US" sz="1800" dirty="0" err="1"/>
              <a:t>kurangnya</a:t>
            </a:r>
            <a:r>
              <a:rPr lang="en-US" sz="1800" dirty="0"/>
              <a:t> </a:t>
            </a:r>
            <a:r>
              <a:rPr lang="en-US" sz="1800" dirty="0" err="1"/>
              <a:t>sumber</a:t>
            </a:r>
            <a:r>
              <a:rPr lang="en-US" sz="1800" dirty="0"/>
              <a:t> </a:t>
            </a:r>
            <a:r>
              <a:rPr lang="en-US" sz="1800" dirty="0" err="1"/>
              <a:t>referensi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meneliti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.</a:t>
            </a:r>
          </a:p>
          <a:p>
            <a:pPr marL="0" indent="0" algn="just">
              <a:buNone/>
            </a:pPr>
            <a:r>
              <a:rPr lang="en-US" sz="1800" dirty="0"/>
              <a:t>Program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sebenarnya</a:t>
            </a:r>
            <a:r>
              <a:rPr lang="en-US" sz="1800" dirty="0"/>
              <a:t>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dikembangkan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. </a:t>
            </a:r>
            <a:r>
              <a:rPr lang="en-US" sz="1800" dirty="0" err="1"/>
              <a:t>Jika</a:t>
            </a:r>
            <a:r>
              <a:rPr lang="en-US" sz="1800" dirty="0"/>
              <a:t> pada program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memunculkan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depannya</a:t>
            </a:r>
            <a:r>
              <a:rPr lang="en-US" sz="1800" dirty="0"/>
              <a:t> kami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program yang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memunculkan</a:t>
            </a:r>
            <a:r>
              <a:rPr lang="en-US" sz="1800" dirty="0"/>
              <a:t> </a:t>
            </a:r>
            <a:r>
              <a:rPr lang="en-US" sz="1800" dirty="0" err="1"/>
              <a:t>bentuk-bentuk</a:t>
            </a:r>
            <a:r>
              <a:rPr lang="en-US" sz="1800" dirty="0"/>
              <a:t> yang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ditampilkan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. </a:t>
            </a:r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,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ditambahkan</a:t>
            </a:r>
            <a:r>
              <a:rPr lang="en-US" sz="1800" dirty="0"/>
              <a:t> juga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memilih</a:t>
            </a:r>
            <a:r>
              <a:rPr lang="en-US" sz="1800" dirty="0"/>
              <a:t> </a:t>
            </a:r>
            <a:r>
              <a:rPr lang="en-US" sz="1800" dirty="0" err="1"/>
              <a:t>warna</a:t>
            </a:r>
            <a:r>
              <a:rPr lang="en-US" sz="1800" dirty="0"/>
              <a:t> dan </a:t>
            </a:r>
            <a:r>
              <a:rPr lang="en-US" sz="1800" dirty="0" err="1"/>
              <a:t>posisi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 </a:t>
            </a:r>
            <a:r>
              <a:rPr lang="en-US" sz="1800" dirty="0" err="1"/>
              <a:t>lewat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i="1" dirty="0"/>
              <a:t>run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</a:t>
            </a:r>
            <a:r>
              <a:rPr lang="en-US" sz="1800" dirty="0" err="1"/>
              <a:t>isi</a:t>
            </a:r>
            <a:r>
              <a:rPr lang="en-US" sz="1800" dirty="0"/>
              <a:t> </a:t>
            </a:r>
            <a:r>
              <a:rPr lang="en-US" sz="1800" dirty="0" err="1"/>
              <a:t>kodingan</a:t>
            </a:r>
            <a:r>
              <a:rPr lang="en-US" sz="1800" dirty="0"/>
              <a:t>. </a:t>
            </a:r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986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845F-372B-48FB-A589-2DA26B91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DD1C2-0596-4BB7-A43A-688FFF784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7" y="3525624"/>
            <a:ext cx="9997397" cy="2903455"/>
          </a:xfrm>
        </p:spPr>
        <p:txBody>
          <a:bodyPr>
            <a:normAutofit/>
          </a:bodyPr>
          <a:lstStyle/>
          <a:p>
            <a:r>
              <a:rPr lang="en-US" sz="1400" dirty="0"/>
              <a:t>Ferguson, Ian. 2002. </a:t>
            </a:r>
            <a:r>
              <a:rPr lang="en-US" sz="1400" i="1" dirty="0"/>
              <a:t>Computer Graphics via Java</a:t>
            </a:r>
            <a:r>
              <a:rPr lang="en-US" sz="1400" dirty="0"/>
              <a:t>. Durham: Ab-libris Ltd.</a:t>
            </a:r>
          </a:p>
          <a:p>
            <a:r>
              <a:rPr lang="en-US" sz="1400" u="sng" dirty="0">
                <a:hlinkClick r:id="rId2"/>
              </a:rPr>
              <a:t>https://hubpages.com/technology/Programming-Basic-2D-Shapes-in-Java-Using-Graphics-and-JFrame-Classes</a:t>
            </a:r>
            <a:endParaRPr lang="en-US" sz="1400" dirty="0"/>
          </a:p>
          <a:p>
            <a:r>
              <a:rPr lang="en-US" sz="1400" u="sng" dirty="0">
                <a:hlinkClick r:id="rId3"/>
              </a:rPr>
              <a:t>https://www.temukanpengertian.com/2013/08/pengertian-grafika-komputer.html</a:t>
            </a:r>
            <a:endParaRPr lang="en-US" sz="1400" dirty="0"/>
          </a:p>
          <a:p>
            <a:r>
              <a:rPr lang="en-US" sz="1400" u="sng" dirty="0">
                <a:hlinkClick r:id="rId4"/>
              </a:rPr>
              <a:t>https://www.youtube.com/watch?v=e5IxPM0J2yA</a:t>
            </a:r>
            <a:endParaRPr lang="en-US" sz="1400" dirty="0"/>
          </a:p>
          <a:p>
            <a:r>
              <a:rPr lang="en-US" sz="1400" u="sng" dirty="0">
                <a:hlinkClick r:id="rId5"/>
              </a:rPr>
              <a:t>https://www.youtube.com/watch?v=fzFmfbXghj4</a:t>
            </a:r>
            <a:endParaRPr lang="en-US" sz="1400" dirty="0"/>
          </a:p>
          <a:p>
            <a:r>
              <a:rPr lang="en-US" sz="1400" u="sng" dirty="0">
                <a:hlinkClick r:id="rId6"/>
              </a:rPr>
              <a:t>https://www.youtube.com/watch?v=y7YbQrrcpAQ</a:t>
            </a:r>
            <a:endParaRPr lang="en-US" sz="1400" dirty="0"/>
          </a:p>
          <a:p>
            <a:r>
              <a:rPr lang="en-US" sz="1400" u="sng" dirty="0">
                <a:hlinkClick r:id="rId7"/>
              </a:rPr>
              <a:t>https://www.youtube.com/watch?v=YsN9g14Rlw8</a:t>
            </a:r>
            <a:endParaRPr lang="en-US" sz="1400" dirty="0"/>
          </a:p>
          <a:p>
            <a:r>
              <a:rPr lang="en-US" sz="1400" u="sng" dirty="0">
                <a:hlinkClick r:id="rId8"/>
              </a:rPr>
              <a:t>https://www.youtube.com/watch?v=ZHShjRdg5wM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838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PENDAHULUAN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2040055"/>
            <a:ext cx="10515599" cy="701675"/>
          </a:xfrm>
        </p:spPr>
        <p:txBody>
          <a:bodyPr/>
          <a:lstStyle/>
          <a:p>
            <a:r>
              <a:rPr lang="en-US" dirty="0" err="1"/>
              <a:t>Grafika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di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. </a:t>
            </a:r>
            <a:r>
              <a:rPr lang="en-US" dirty="0" err="1"/>
              <a:t>Grafika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/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primitif-primitif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, </a:t>
            </a:r>
            <a:r>
              <a:rPr lang="en-US" dirty="0" err="1"/>
              <a:t>lingkaran</a:t>
            </a:r>
            <a:r>
              <a:rPr lang="en-US" dirty="0"/>
              <a:t>, </a:t>
            </a:r>
            <a:r>
              <a:rPr lang="en-US" dirty="0" err="1"/>
              <a:t>dsb</a:t>
            </a:r>
            <a:r>
              <a:rPr lang="en-US" dirty="0"/>
              <a:t>.  </a:t>
            </a:r>
            <a:r>
              <a:rPr lang="en-US" dirty="0" err="1"/>
              <a:t>Primitif-primitif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data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melukis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, </a:t>
            </a:r>
            <a:r>
              <a:rPr lang="en-US" dirty="0" err="1"/>
              <a:t>jari-jari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, </a:t>
            </a:r>
            <a:r>
              <a:rPr lang="en-US" dirty="0" err="1"/>
              <a:t>tebal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, </a:t>
            </a:r>
            <a:r>
              <a:rPr lang="en-US" dirty="0" err="1"/>
              <a:t>warna</a:t>
            </a:r>
            <a:r>
              <a:rPr lang="en-US" dirty="0"/>
              <a:t>, dan lain-lain.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7748" y="3732594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RUMUSAN MASALAH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95773" y="4067246"/>
            <a:ext cx="4365625" cy="2333625"/>
          </a:xfrm>
        </p:spPr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 IDE </a:t>
            </a:r>
            <a:r>
              <a:rPr lang="en-US" dirty="0" err="1"/>
              <a:t>Netbeans</a:t>
            </a:r>
            <a:r>
              <a:rPr lang="en-US" dirty="0"/>
              <a:t>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Windows?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project</a:t>
            </a:r>
            <a:r>
              <a:rPr lang="en-US" dirty="0"/>
              <a:t> pada IDE </a:t>
            </a:r>
            <a:r>
              <a:rPr lang="en-US" dirty="0" err="1"/>
              <a:t>Netbeans</a:t>
            </a:r>
            <a:r>
              <a:rPr lang="en-US" dirty="0"/>
              <a:t>?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dan </a:t>
            </a:r>
            <a:r>
              <a:rPr lang="en-US" dirty="0" err="1"/>
              <a:t>bentuk</a:t>
            </a:r>
            <a:r>
              <a:rPr lang="en-US" dirty="0"/>
              <a:t> pada IDE </a:t>
            </a:r>
            <a:r>
              <a:rPr lang="en-US" dirty="0" err="1"/>
              <a:t>Netbeans</a:t>
            </a:r>
            <a:r>
              <a:rPr lang="en-US" dirty="0"/>
              <a:t>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740422" y="3732594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TUJUAN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58447" y="4067246"/>
            <a:ext cx="4365625" cy="2333625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Menginstal</a:t>
            </a:r>
            <a:r>
              <a:rPr lang="en-US" dirty="0"/>
              <a:t> IDE </a:t>
            </a:r>
            <a:r>
              <a:rPr lang="en-US" dirty="0" err="1"/>
              <a:t>Netbeans</a:t>
            </a:r>
            <a:r>
              <a:rPr lang="en-US" dirty="0"/>
              <a:t> dan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i="1" dirty="0"/>
              <a:t>error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project</a:t>
            </a:r>
            <a:r>
              <a:rPr lang="en-US" dirty="0"/>
              <a:t> pada IDE </a:t>
            </a:r>
            <a:r>
              <a:rPr lang="en-US" dirty="0" err="1"/>
              <a:t>Netbeans</a:t>
            </a:r>
            <a:r>
              <a:rPr lang="en-US" dirty="0"/>
              <a:t> dan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kodingan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dan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i="1" dirty="0"/>
              <a:t>border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CE67D5E-C731-40C6-82F5-2D6A8F6B9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Laptop: Asus X442UF</a:t>
            </a:r>
          </a:p>
          <a:p>
            <a:r>
              <a:rPr lang="en-US" sz="2800" dirty="0"/>
              <a:t>Processor: Intel® Core™ i5-8250U CPU @1.6GHz</a:t>
            </a:r>
          </a:p>
          <a:p>
            <a:r>
              <a:rPr lang="en-US" sz="2800" dirty="0"/>
              <a:t>RAM: 8 GB</a:t>
            </a:r>
          </a:p>
          <a:p>
            <a:r>
              <a:rPr lang="en-US" sz="2800" dirty="0"/>
              <a:t>Memory: 1 TB</a:t>
            </a:r>
          </a:p>
          <a:p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: Windows 10 Home Single Language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BB1697-BBC5-4291-AFBB-AA8543B9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SPESIFIKASI HARDWARE/SOFTWARE</a:t>
            </a:r>
          </a:p>
        </p:txBody>
      </p:sp>
    </p:spTree>
    <p:extLst>
      <p:ext uri="{BB962C8B-B14F-4D97-AF65-F5344CB8AC3E}">
        <p14:creationId xmlns:p14="http://schemas.microsoft.com/office/powerpoint/2010/main" val="40578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AD13F-2681-4C8E-A74C-BA7F6B9A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Netbeans</a:t>
            </a:r>
            <a:r>
              <a:rPr lang="en-US" dirty="0"/>
              <a:t>, </a:t>
            </a:r>
            <a:r>
              <a:rPr lang="en-US" i="1" dirty="0"/>
              <a:t>install</a:t>
            </a:r>
            <a:r>
              <a:rPr lang="en-US" dirty="0"/>
              <a:t> Java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mengunduhnya</a:t>
            </a:r>
            <a:r>
              <a:rPr lang="en-US" dirty="0"/>
              <a:t> di </a:t>
            </a:r>
            <a:r>
              <a:rPr lang="en-US" u="sng" dirty="0">
                <a:hlinkClick r:id="rId2"/>
              </a:rPr>
              <a:t>https://java.com/en/download/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Klik</a:t>
            </a:r>
            <a:r>
              <a:rPr lang="en-US" dirty="0"/>
              <a:t> 2x pada </a:t>
            </a:r>
            <a:r>
              <a:rPr lang="en-US" i="1" dirty="0"/>
              <a:t>installer </a:t>
            </a:r>
            <a:r>
              <a:rPr lang="en-US" dirty="0"/>
              <a:t>Java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i="1" dirty="0"/>
              <a:t>next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3. Cari “Edit the system environment variables” dan </a:t>
            </a:r>
            <a:r>
              <a:rPr lang="en-US" dirty="0" err="1"/>
              <a:t>pilih</a:t>
            </a:r>
            <a:r>
              <a:rPr lang="en-US" dirty="0"/>
              <a:t> Environment Variables</a:t>
            </a:r>
          </a:p>
          <a:p>
            <a:pPr marL="0" indent="0">
              <a:buNone/>
            </a:pPr>
            <a:r>
              <a:rPr lang="en-US" dirty="0"/>
              <a:t>4. Pada “System Variables”, </a:t>
            </a:r>
            <a:r>
              <a:rPr lang="en-US" dirty="0" err="1"/>
              <a:t>klik</a:t>
            </a:r>
            <a:r>
              <a:rPr lang="en-US" dirty="0"/>
              <a:t> Path dan </a:t>
            </a:r>
            <a:r>
              <a:rPr lang="en-US" dirty="0" err="1"/>
              <a:t>klik</a:t>
            </a:r>
            <a:r>
              <a:rPr lang="en-US" dirty="0"/>
              <a:t> Edit…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Klik</a:t>
            </a:r>
            <a:r>
              <a:rPr lang="en-US" dirty="0"/>
              <a:t> New dan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penginstalan</a:t>
            </a:r>
            <a:r>
              <a:rPr lang="en-US" dirty="0"/>
              <a:t> Java </a:t>
            </a:r>
            <a:r>
              <a:rPr lang="en-US" dirty="0" err="1"/>
              <a:t>tadi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C:\Program Files\Java\jdk1.8.0_111\bin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Klik</a:t>
            </a:r>
            <a:r>
              <a:rPr lang="en-US" dirty="0"/>
              <a:t> OK </a:t>
            </a:r>
            <a:r>
              <a:rPr lang="en-US" dirty="0" err="1"/>
              <a:t>maka</a:t>
            </a:r>
            <a:r>
              <a:rPr lang="en-US" dirty="0"/>
              <a:t> Java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dipakai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Setelah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buka</a:t>
            </a:r>
            <a:r>
              <a:rPr lang="en-US" dirty="0"/>
              <a:t> situs </a:t>
            </a:r>
            <a:r>
              <a:rPr lang="en-US" u="sng" dirty="0">
                <a:hlinkClick r:id="rId3"/>
              </a:rPr>
              <a:t>https://netbeans.org/downloads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Netbeans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Java SE dan </a:t>
            </a:r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i="1" dirty="0"/>
              <a:t>software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 dirty="0" err="1"/>
              <a:t>Klik</a:t>
            </a:r>
            <a:r>
              <a:rPr lang="en-US" dirty="0"/>
              <a:t> 2x pada </a:t>
            </a:r>
            <a:r>
              <a:rPr lang="en-US" i="1" dirty="0"/>
              <a:t>installer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diunduh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i="1" dirty="0"/>
              <a:t>next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dimulai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11. </a:t>
            </a:r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dan </a:t>
            </a:r>
            <a:r>
              <a:rPr lang="en-US" dirty="0" err="1"/>
              <a:t>Netbeans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dipakai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D50242-909D-4D2A-B40B-C6192F9E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INSTALASI NETBEANS</a:t>
            </a:r>
          </a:p>
        </p:txBody>
      </p:sp>
    </p:spTree>
    <p:extLst>
      <p:ext uri="{BB962C8B-B14F-4D97-AF65-F5344CB8AC3E}">
        <p14:creationId xmlns:p14="http://schemas.microsoft.com/office/powerpoint/2010/main" val="62941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4BF20-454D-4AC5-AF70-F402BE99C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1194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630238" algn="l"/>
              </a:tabLst>
            </a:pPr>
            <a:r>
              <a:rPr lang="en-US" alt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Buka </a:t>
            </a:r>
            <a:r>
              <a:rPr lang="en-US" altLang="en-US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alt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Netbeans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630238" algn="l"/>
              </a:tabLst>
            </a:pPr>
            <a:r>
              <a:rPr lang="en-US" alt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altLang="en-US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alt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&gt; New Project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630238" algn="l"/>
              </a:tabLst>
            </a:pPr>
            <a:r>
              <a:rPr lang="en-US" alt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altLang="en-US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alt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 dan Java Application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630238" algn="l"/>
              </a:tabLst>
            </a:pPr>
            <a:r>
              <a:rPr lang="en-US" alt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Beri </a:t>
            </a:r>
            <a:r>
              <a:rPr lang="en-US" altLang="en-US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alt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alt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altLang="en-US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alt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alt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</a:t>
            </a:r>
            <a:r>
              <a:rPr lang="en-US" alt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alt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alt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Finish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266E97-328F-4D6F-9AE3-E113C6C7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MEMBUAT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9270D0-9EAD-4D86-AEEE-A6A1E402A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7289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DBE935-0E75-43D3-B672-8271D5D809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054815"/>
            <a:ext cx="4751705" cy="35661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641474-3FE3-4971-8632-1291C1A61B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94044" y="3054815"/>
            <a:ext cx="4751705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3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KODINGAN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8357" y="3252275"/>
            <a:ext cx="2829243" cy="1846732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dasarnya</a:t>
            </a:r>
            <a:r>
              <a:rPr lang="en-US" dirty="0"/>
              <a:t> program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81CFE-AF13-4EDD-B21E-6444F60C4F41}"/>
              </a:ext>
            </a:extLst>
          </p:cNvPr>
          <p:cNvSpPr txBox="1"/>
          <p:nvPr/>
        </p:nvSpPr>
        <p:spPr>
          <a:xfrm>
            <a:off x="4345757" y="622169"/>
            <a:ext cx="3863719" cy="55092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/>
              <a:t>package </a:t>
            </a:r>
            <a:r>
              <a:rPr lang="en-US" sz="1600" dirty="0" err="1"/>
              <a:t>drawingcanvas</a:t>
            </a:r>
            <a:r>
              <a:rPr lang="en-US" sz="1600" dirty="0"/>
              <a:t>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java.awt</a:t>
            </a:r>
            <a:r>
              <a:rPr lang="en-US" sz="1600" dirty="0"/>
              <a:t>.*;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javax.swing</a:t>
            </a:r>
            <a:r>
              <a:rPr lang="en-US" sz="1600" dirty="0"/>
              <a:t>.*;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DrawingCanvas</a:t>
            </a:r>
            <a:r>
              <a:rPr lang="en-US" sz="1600" dirty="0"/>
              <a:t> extends Canvas {</a:t>
            </a:r>
          </a:p>
          <a:p>
            <a:r>
              <a:rPr lang="en-US" sz="1600" dirty="0"/>
              <a:t>    //Constructor</a:t>
            </a:r>
          </a:p>
          <a:p>
            <a:r>
              <a:rPr lang="en-US" sz="1600" dirty="0"/>
              <a:t>    public </a:t>
            </a:r>
            <a:r>
              <a:rPr lang="en-US" sz="1600" dirty="0" err="1"/>
              <a:t>DrawingCanvas</a:t>
            </a:r>
            <a:r>
              <a:rPr lang="en-US" sz="1600" dirty="0"/>
              <a:t>(){</a:t>
            </a:r>
          </a:p>
          <a:p>
            <a:r>
              <a:rPr lang="en-US" sz="1600" dirty="0"/>
              <a:t>         </a:t>
            </a:r>
          </a:p>
          <a:p>
            <a:r>
              <a:rPr lang="en-US" sz="1600" dirty="0"/>
              <a:t>    }</a:t>
            </a:r>
          </a:p>
          <a:p>
            <a:r>
              <a:rPr lang="en-US" sz="1600" dirty="0"/>
              <a:t>    //Masukkan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menggambar</a:t>
            </a:r>
            <a:r>
              <a:rPr lang="en-US" sz="1600" dirty="0"/>
              <a:t> shape di </a:t>
            </a:r>
            <a:r>
              <a:rPr lang="en-US" sz="1600" dirty="0" err="1"/>
              <a:t>sini</a:t>
            </a:r>
            <a:endParaRPr lang="en-US" sz="1600" dirty="0"/>
          </a:p>
          <a:p>
            <a:r>
              <a:rPr lang="en-US" sz="1600" dirty="0"/>
              <a:t>    @Override</a:t>
            </a:r>
          </a:p>
          <a:p>
            <a:r>
              <a:rPr lang="en-US" sz="1600" dirty="0"/>
              <a:t>    public void paint (Graphics graphics){</a:t>
            </a:r>
          </a:p>
          <a:p>
            <a:r>
              <a:rPr lang="en-US" sz="1600" dirty="0"/>
              <a:t>         </a:t>
            </a:r>
          </a:p>
          <a:p>
            <a:r>
              <a:rPr lang="en-US" sz="1600" dirty="0"/>
              <a:t>    }</a:t>
            </a:r>
          </a:p>
          <a:p>
            <a:r>
              <a:rPr lang="en-US" sz="1600" dirty="0"/>
              <a:t>    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        //</a:t>
            </a:r>
            <a:r>
              <a:rPr lang="en-US" sz="1600" dirty="0" err="1"/>
              <a:t>Membuat</a:t>
            </a:r>
            <a:r>
              <a:rPr lang="en-US" sz="1600" dirty="0"/>
              <a:t> canvas </a:t>
            </a:r>
            <a:r>
              <a:rPr lang="en-US" sz="1600" dirty="0" err="1"/>
              <a:t>baru</a:t>
            </a:r>
            <a:endParaRPr lang="en-US" sz="1600" dirty="0"/>
          </a:p>
          <a:p>
            <a:r>
              <a:rPr lang="en-US" sz="1600" dirty="0"/>
              <a:t>        </a:t>
            </a:r>
            <a:r>
              <a:rPr lang="en-US" sz="1600" dirty="0" err="1"/>
              <a:t>DrawingCanvas</a:t>
            </a:r>
            <a:r>
              <a:rPr lang="en-US" sz="1600" dirty="0"/>
              <a:t> canvas = new </a:t>
            </a:r>
            <a:r>
              <a:rPr lang="en-US" sz="1600" dirty="0" err="1"/>
              <a:t>DrawingCanvas</a:t>
            </a:r>
            <a:r>
              <a:rPr lang="en-US" sz="1600" dirty="0"/>
              <a:t>();</a:t>
            </a:r>
          </a:p>
          <a:p>
            <a:r>
              <a:rPr lang="en-US" sz="1600" dirty="0"/>
              <a:t>        //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JFrame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015B0F-234C-4A14-A0F9-C1ADB5B748C4}"/>
              </a:ext>
            </a:extLst>
          </p:cNvPr>
          <p:cNvSpPr/>
          <p:nvPr/>
        </p:nvSpPr>
        <p:spPr>
          <a:xfrm>
            <a:off x="8340181" y="622169"/>
            <a:ext cx="35470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        </a:t>
            </a:r>
            <a:r>
              <a:rPr lang="en-US" sz="1600" dirty="0" err="1"/>
              <a:t>JFrame</a:t>
            </a:r>
            <a:r>
              <a:rPr lang="en-US" sz="1600" dirty="0"/>
              <a:t> frame = new </a:t>
            </a:r>
            <a:r>
              <a:rPr lang="en-US" sz="1600" dirty="0" err="1"/>
              <a:t>JFrame</a:t>
            </a:r>
            <a:r>
              <a:rPr lang="en-US" sz="1600" dirty="0"/>
              <a:t>();</a:t>
            </a:r>
          </a:p>
          <a:p>
            <a:r>
              <a:rPr lang="en-US" sz="1600" dirty="0"/>
              <a:t>        //</a:t>
            </a:r>
            <a:r>
              <a:rPr lang="en-US" sz="1600" dirty="0" err="1"/>
              <a:t>Mengatur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frame</a:t>
            </a:r>
          </a:p>
          <a:p>
            <a:r>
              <a:rPr lang="en-US" sz="1600" dirty="0"/>
              <a:t>        </a:t>
            </a:r>
            <a:r>
              <a:rPr lang="en-US" sz="1600" dirty="0" err="1"/>
              <a:t>frame.setSize</a:t>
            </a:r>
            <a:r>
              <a:rPr lang="en-US" sz="1600" dirty="0"/>
              <a:t>(500, 500);</a:t>
            </a:r>
          </a:p>
          <a:p>
            <a:r>
              <a:rPr lang="en-US" sz="1600" dirty="0"/>
              <a:t>        //</a:t>
            </a:r>
            <a:r>
              <a:rPr lang="en-US" sz="1600" dirty="0" err="1"/>
              <a:t>Buat</a:t>
            </a:r>
            <a:r>
              <a:rPr lang="en-US" sz="1600" dirty="0"/>
              <a:t> agar </a:t>
            </a:r>
            <a:r>
              <a:rPr lang="en-US" sz="1600" dirty="0" err="1"/>
              <a:t>tombol</a:t>
            </a:r>
            <a:r>
              <a:rPr lang="en-US" sz="1600" dirty="0"/>
              <a:t> x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dipakai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menutup</a:t>
            </a:r>
            <a:r>
              <a:rPr lang="en-US" sz="1600" dirty="0"/>
              <a:t> frame</a:t>
            </a:r>
          </a:p>
          <a:p>
            <a:r>
              <a:rPr lang="en-US" sz="1600" dirty="0"/>
              <a:t>        </a:t>
            </a:r>
            <a:r>
              <a:rPr lang="en-US" sz="1600" dirty="0" err="1"/>
              <a:t>frame.setDefaultCloseOperation</a:t>
            </a:r>
            <a:r>
              <a:rPr lang="en-US" sz="1600" dirty="0"/>
              <a:t>(</a:t>
            </a:r>
            <a:r>
              <a:rPr lang="en-US" sz="1600" dirty="0" err="1"/>
              <a:t>JFrame.EXIT_ON_CLOSE</a:t>
            </a:r>
            <a:r>
              <a:rPr lang="en-US" sz="1600" dirty="0"/>
              <a:t>);</a:t>
            </a:r>
          </a:p>
          <a:p>
            <a:r>
              <a:rPr lang="en-US" sz="1600" dirty="0"/>
              <a:t>        //</a:t>
            </a:r>
            <a:r>
              <a:rPr lang="en-US" sz="1600" dirty="0" err="1"/>
              <a:t>Menggambar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canvas</a:t>
            </a:r>
          </a:p>
          <a:p>
            <a:r>
              <a:rPr lang="en-US" sz="1600" dirty="0"/>
              <a:t>        </a:t>
            </a:r>
            <a:r>
              <a:rPr lang="en-US" sz="1600" dirty="0" err="1"/>
              <a:t>frame.getContentPane</a:t>
            </a:r>
            <a:r>
              <a:rPr lang="en-US" sz="1600" dirty="0"/>
              <a:t>().add(canvas);</a:t>
            </a:r>
          </a:p>
          <a:p>
            <a:r>
              <a:rPr lang="en-US" sz="1600" dirty="0"/>
              <a:t>        //</a:t>
            </a:r>
            <a:r>
              <a:rPr lang="en-US" sz="1600" dirty="0" err="1"/>
              <a:t>Menampilkan</a:t>
            </a:r>
            <a:r>
              <a:rPr lang="en-US" sz="1600" dirty="0"/>
              <a:t> frame</a:t>
            </a:r>
          </a:p>
          <a:p>
            <a:r>
              <a:rPr lang="en-US" sz="1600" dirty="0"/>
              <a:t>        </a:t>
            </a:r>
            <a:r>
              <a:rPr lang="en-US" sz="1600" dirty="0" err="1"/>
              <a:t>frame.setVisible</a:t>
            </a:r>
            <a:r>
              <a:rPr lang="en-US" sz="1600" dirty="0"/>
              <a:t>(true);</a:t>
            </a:r>
          </a:p>
          <a:p>
            <a:r>
              <a:rPr lang="en-US" sz="1600" dirty="0"/>
              <a:t>    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en-US" dirty="0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838200" y="1866218"/>
            <a:ext cx="9096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197DCE"/>
                </a:solidFill>
              </a:rPr>
              <a:t>graphics.setColor</a:t>
            </a:r>
            <a:r>
              <a:rPr lang="en-US" sz="2000" dirty="0">
                <a:solidFill>
                  <a:srgbClr val="197DCE"/>
                </a:solidFill>
              </a:rPr>
              <a:t>(</a:t>
            </a:r>
            <a:r>
              <a:rPr lang="en-US" sz="2000" dirty="0" err="1">
                <a:solidFill>
                  <a:srgbClr val="197DCE"/>
                </a:solidFill>
              </a:rPr>
              <a:t>Color.WHITE</a:t>
            </a:r>
            <a:r>
              <a:rPr lang="en-US" sz="2000" dirty="0">
                <a:solidFill>
                  <a:srgbClr val="197DCE"/>
                </a:solidFill>
              </a:rPr>
              <a:t>);</a:t>
            </a:r>
          </a:p>
          <a:p>
            <a:r>
              <a:rPr lang="en-US" sz="2000" dirty="0" err="1">
                <a:solidFill>
                  <a:srgbClr val="197DCE"/>
                </a:solidFill>
              </a:rPr>
              <a:t>graphics.drawLine</a:t>
            </a:r>
            <a:r>
              <a:rPr lang="en-US" sz="2000" dirty="0">
                <a:solidFill>
                  <a:srgbClr val="197DCE"/>
                </a:solidFill>
              </a:rPr>
              <a:t>(250, 120, 400, 380);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6CC9D-57EB-4506-BB6C-3EAB7DC9E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258" y="3429000"/>
            <a:ext cx="6543675" cy="714375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76CDCF8-85C2-4691-9814-8824E14298ED}"/>
              </a:ext>
            </a:extLst>
          </p:cNvPr>
          <p:cNvSpPr txBox="1">
            <a:spLocks/>
          </p:cNvSpPr>
          <p:nvPr/>
        </p:nvSpPr>
        <p:spPr>
          <a:xfrm>
            <a:off x="2734559" y="2583118"/>
            <a:ext cx="9050518" cy="945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Panjang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40C12A9D-6DBC-4329-B51D-6AE56D262EAC}"/>
              </a:ext>
            </a:extLst>
          </p:cNvPr>
          <p:cNvSpPr txBox="1"/>
          <p:nvPr/>
        </p:nvSpPr>
        <p:spPr>
          <a:xfrm>
            <a:off x="2734559" y="4143375"/>
            <a:ext cx="9096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197DCE"/>
                </a:solidFill>
              </a:rPr>
              <a:t>graphics.setColor</a:t>
            </a:r>
            <a:r>
              <a:rPr lang="en-US" sz="2000" dirty="0">
                <a:solidFill>
                  <a:srgbClr val="197DCE"/>
                </a:solidFill>
              </a:rPr>
              <a:t>(</a:t>
            </a:r>
            <a:r>
              <a:rPr lang="en-US" sz="2000" dirty="0" err="1">
                <a:solidFill>
                  <a:srgbClr val="197DCE"/>
                </a:solidFill>
              </a:rPr>
              <a:t>Color.BLUE</a:t>
            </a:r>
            <a:r>
              <a:rPr lang="en-US" sz="2000" dirty="0">
                <a:solidFill>
                  <a:srgbClr val="197DCE"/>
                </a:solidFill>
              </a:rPr>
              <a:t>);</a:t>
            </a:r>
          </a:p>
          <a:p>
            <a:pPr algn="r"/>
            <a:r>
              <a:rPr lang="en-US" sz="2000" dirty="0" err="1">
                <a:solidFill>
                  <a:srgbClr val="197DCE"/>
                </a:solidFill>
              </a:rPr>
              <a:t>graphics.fillRect</a:t>
            </a:r>
            <a:r>
              <a:rPr lang="en-US" sz="2000" dirty="0">
                <a:solidFill>
                  <a:srgbClr val="197DCE"/>
                </a:solidFill>
              </a:rPr>
              <a:t>(100, 100, 100, 200); //FILL</a:t>
            </a:r>
          </a:p>
          <a:p>
            <a:pPr algn="r"/>
            <a:r>
              <a:rPr lang="en-US" sz="2000" dirty="0" err="1">
                <a:solidFill>
                  <a:srgbClr val="197DCE"/>
                </a:solidFill>
              </a:rPr>
              <a:t>graphics.setColor</a:t>
            </a:r>
            <a:r>
              <a:rPr lang="en-US" sz="2000" dirty="0">
                <a:solidFill>
                  <a:srgbClr val="197DCE"/>
                </a:solidFill>
              </a:rPr>
              <a:t>(</a:t>
            </a:r>
            <a:r>
              <a:rPr lang="en-US" sz="2000" dirty="0" err="1">
                <a:solidFill>
                  <a:srgbClr val="197DCE"/>
                </a:solidFill>
              </a:rPr>
              <a:t>Color.RED</a:t>
            </a:r>
            <a:r>
              <a:rPr lang="en-US" sz="2000" dirty="0">
                <a:solidFill>
                  <a:srgbClr val="197DCE"/>
                </a:solidFill>
              </a:rPr>
              <a:t>);</a:t>
            </a:r>
          </a:p>
          <a:p>
            <a:pPr algn="r"/>
            <a:r>
              <a:rPr lang="en-US" sz="2000" dirty="0" err="1">
                <a:solidFill>
                  <a:srgbClr val="197DCE"/>
                </a:solidFill>
              </a:rPr>
              <a:t>graphics.drawRect</a:t>
            </a:r>
            <a:r>
              <a:rPr lang="en-US" sz="2000" dirty="0">
                <a:solidFill>
                  <a:srgbClr val="197DCE"/>
                </a:solidFill>
              </a:rPr>
              <a:t>(100, 100, 100, 200); //BORDER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Lingkaran</a:t>
            </a:r>
            <a:endParaRPr lang="en-US" dirty="0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838200" y="1866218"/>
            <a:ext cx="9096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197DCE"/>
                </a:solidFill>
              </a:rPr>
              <a:t>graphics.setColor</a:t>
            </a:r>
            <a:r>
              <a:rPr lang="en-US" sz="2000" dirty="0">
                <a:solidFill>
                  <a:srgbClr val="197DCE"/>
                </a:solidFill>
              </a:rPr>
              <a:t>(</a:t>
            </a:r>
            <a:r>
              <a:rPr lang="en-US" sz="2000" dirty="0" err="1">
                <a:solidFill>
                  <a:srgbClr val="197DCE"/>
                </a:solidFill>
              </a:rPr>
              <a:t>Color.RED</a:t>
            </a:r>
            <a:r>
              <a:rPr lang="en-US" sz="2000" dirty="0">
                <a:solidFill>
                  <a:srgbClr val="197DCE"/>
                </a:solidFill>
              </a:rPr>
              <a:t>);</a:t>
            </a:r>
          </a:p>
          <a:p>
            <a:r>
              <a:rPr lang="en-US" sz="2000" dirty="0" err="1">
                <a:solidFill>
                  <a:srgbClr val="197DCE"/>
                </a:solidFill>
              </a:rPr>
              <a:t>graphics.fillOval</a:t>
            </a:r>
            <a:r>
              <a:rPr lang="en-US" sz="2000" dirty="0">
                <a:solidFill>
                  <a:srgbClr val="197DCE"/>
                </a:solidFill>
              </a:rPr>
              <a:t>(380, 100, 150, 150); //FILL</a:t>
            </a:r>
          </a:p>
          <a:p>
            <a:r>
              <a:rPr lang="en-US" sz="2000" dirty="0" err="1">
                <a:solidFill>
                  <a:srgbClr val="197DCE"/>
                </a:solidFill>
              </a:rPr>
              <a:t>graphics.setColor</a:t>
            </a:r>
            <a:r>
              <a:rPr lang="en-US" sz="2000" dirty="0">
                <a:solidFill>
                  <a:srgbClr val="197DCE"/>
                </a:solidFill>
              </a:rPr>
              <a:t>(</a:t>
            </a:r>
            <a:r>
              <a:rPr lang="en-US" sz="2000" dirty="0" err="1">
                <a:solidFill>
                  <a:srgbClr val="197DCE"/>
                </a:solidFill>
              </a:rPr>
              <a:t>Color.YELLOW</a:t>
            </a:r>
            <a:r>
              <a:rPr lang="en-US" sz="2000" dirty="0">
                <a:solidFill>
                  <a:srgbClr val="197DCE"/>
                </a:solidFill>
              </a:rPr>
              <a:t>);</a:t>
            </a:r>
          </a:p>
          <a:p>
            <a:r>
              <a:rPr lang="en-US" sz="2000" dirty="0" err="1">
                <a:solidFill>
                  <a:srgbClr val="197DCE"/>
                </a:solidFill>
              </a:rPr>
              <a:t>graphics.drawOval</a:t>
            </a:r>
            <a:r>
              <a:rPr lang="en-US" sz="2000" dirty="0">
                <a:solidFill>
                  <a:srgbClr val="197DCE"/>
                </a:solidFill>
              </a:rPr>
              <a:t>(380, 100, 150, 150); //BORDER</a:t>
            </a:r>
          </a:p>
        </p:txBody>
      </p:sp>
    </p:spTree>
    <p:extLst>
      <p:ext uri="{BB962C8B-B14F-4D97-AF65-F5344CB8AC3E}">
        <p14:creationId xmlns:p14="http://schemas.microsoft.com/office/powerpoint/2010/main" val="403830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Menggambar</a:t>
            </a:r>
            <a:r>
              <a:rPr lang="en-US" dirty="0"/>
              <a:t> Polygon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5326144" y="1924350"/>
            <a:ext cx="4487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197DCE"/>
                </a:solidFill>
              </a:rPr>
              <a:t>graphics.setColor</a:t>
            </a:r>
            <a:r>
              <a:rPr lang="en-US" sz="2000" dirty="0">
                <a:solidFill>
                  <a:srgbClr val="197DCE"/>
                </a:solidFill>
              </a:rPr>
              <a:t>(</a:t>
            </a:r>
            <a:r>
              <a:rPr lang="en-US" sz="2000" dirty="0" err="1">
                <a:solidFill>
                  <a:srgbClr val="197DCE"/>
                </a:solidFill>
              </a:rPr>
              <a:t>Color.BLACK</a:t>
            </a:r>
            <a:r>
              <a:rPr lang="en-US" sz="2000" dirty="0">
                <a:solidFill>
                  <a:srgbClr val="197DCE"/>
                </a:solidFill>
              </a:rPr>
              <a:t>);</a:t>
            </a:r>
          </a:p>
          <a:p>
            <a:r>
              <a:rPr lang="en-US" sz="2000" dirty="0" err="1">
                <a:solidFill>
                  <a:srgbClr val="197DCE"/>
                </a:solidFill>
              </a:rPr>
              <a:t>graphics.drawPolygon</a:t>
            </a:r>
            <a:r>
              <a:rPr lang="en-US" sz="2000" dirty="0">
                <a:solidFill>
                  <a:srgbClr val="197DCE"/>
                </a:solidFill>
              </a:rPr>
              <a:t>(p1);</a:t>
            </a:r>
          </a:p>
          <a:p>
            <a:r>
              <a:rPr lang="en-US" sz="2000" dirty="0" err="1">
                <a:solidFill>
                  <a:srgbClr val="197DCE"/>
                </a:solidFill>
              </a:rPr>
              <a:t>graphics.setColor</a:t>
            </a:r>
            <a:r>
              <a:rPr lang="en-US" sz="2000" dirty="0">
                <a:solidFill>
                  <a:srgbClr val="197DCE"/>
                </a:solidFill>
              </a:rPr>
              <a:t>(</a:t>
            </a:r>
            <a:r>
              <a:rPr lang="en-US" sz="2000" dirty="0" err="1">
                <a:solidFill>
                  <a:srgbClr val="197DCE"/>
                </a:solidFill>
              </a:rPr>
              <a:t>Color.GREEN</a:t>
            </a:r>
            <a:r>
              <a:rPr lang="en-US" sz="2000" dirty="0">
                <a:solidFill>
                  <a:srgbClr val="197DCE"/>
                </a:solidFill>
              </a:rPr>
              <a:t>);</a:t>
            </a:r>
          </a:p>
          <a:p>
            <a:r>
              <a:rPr lang="en-US" sz="2000" dirty="0" err="1">
                <a:solidFill>
                  <a:srgbClr val="197DCE"/>
                </a:solidFill>
              </a:rPr>
              <a:t>graphics.fillPolygon</a:t>
            </a:r>
            <a:r>
              <a:rPr lang="en-US" sz="2000" dirty="0">
                <a:solidFill>
                  <a:srgbClr val="197DCE"/>
                </a:solidFill>
              </a:rPr>
              <a:t>(p1);</a:t>
            </a:r>
          </a:p>
          <a:p>
            <a:endParaRPr lang="en-US" sz="2000" dirty="0">
              <a:solidFill>
                <a:srgbClr val="197DCE"/>
              </a:solidFill>
            </a:endParaRPr>
          </a:p>
          <a:p>
            <a:endParaRPr lang="en-US" sz="2000" dirty="0">
              <a:solidFill>
                <a:srgbClr val="197DCE"/>
              </a:solidFill>
            </a:endParaRPr>
          </a:p>
          <a:p>
            <a:r>
              <a:rPr lang="en-US" sz="2000" dirty="0" err="1">
                <a:solidFill>
                  <a:srgbClr val="197DCE"/>
                </a:solidFill>
              </a:rPr>
              <a:t>graphics.setColor</a:t>
            </a:r>
            <a:r>
              <a:rPr lang="en-US" sz="2000" dirty="0">
                <a:solidFill>
                  <a:srgbClr val="197DCE"/>
                </a:solidFill>
              </a:rPr>
              <a:t>(</a:t>
            </a:r>
            <a:r>
              <a:rPr lang="en-US" sz="2000" dirty="0" err="1">
                <a:solidFill>
                  <a:srgbClr val="197DCE"/>
                </a:solidFill>
              </a:rPr>
              <a:t>Color.MAGENTA</a:t>
            </a:r>
            <a:r>
              <a:rPr lang="en-US" sz="2000" dirty="0">
                <a:solidFill>
                  <a:srgbClr val="197DCE"/>
                </a:solidFill>
              </a:rPr>
              <a:t>);</a:t>
            </a:r>
          </a:p>
          <a:p>
            <a:r>
              <a:rPr lang="en-US" sz="2000" dirty="0" err="1">
                <a:solidFill>
                  <a:srgbClr val="197DCE"/>
                </a:solidFill>
              </a:rPr>
              <a:t>graphics.drawPolygon</a:t>
            </a:r>
            <a:r>
              <a:rPr lang="en-US" sz="2000" dirty="0">
                <a:solidFill>
                  <a:srgbClr val="197DCE"/>
                </a:solidFill>
              </a:rPr>
              <a:t>(p2);</a:t>
            </a:r>
          </a:p>
          <a:p>
            <a:r>
              <a:rPr lang="en-US" sz="2000" dirty="0" err="1">
                <a:solidFill>
                  <a:srgbClr val="197DCE"/>
                </a:solidFill>
              </a:rPr>
              <a:t>graphics.setColor</a:t>
            </a:r>
            <a:r>
              <a:rPr lang="en-US" sz="2000" dirty="0">
                <a:solidFill>
                  <a:srgbClr val="197DCE"/>
                </a:solidFill>
              </a:rPr>
              <a:t>(</a:t>
            </a:r>
            <a:r>
              <a:rPr lang="en-US" sz="2000" dirty="0" err="1">
                <a:solidFill>
                  <a:srgbClr val="197DCE"/>
                </a:solidFill>
              </a:rPr>
              <a:t>Color.ORANGE</a:t>
            </a:r>
            <a:r>
              <a:rPr lang="en-US" sz="2000" dirty="0">
                <a:solidFill>
                  <a:srgbClr val="197DCE"/>
                </a:solidFill>
              </a:rPr>
              <a:t>);</a:t>
            </a:r>
          </a:p>
          <a:p>
            <a:r>
              <a:rPr lang="en-US" sz="2000" dirty="0" err="1">
                <a:solidFill>
                  <a:srgbClr val="197DCE"/>
                </a:solidFill>
              </a:rPr>
              <a:t>graphics.fillPolygon</a:t>
            </a:r>
            <a:r>
              <a:rPr lang="en-US" sz="2000" dirty="0">
                <a:solidFill>
                  <a:srgbClr val="197DCE"/>
                </a:solidFill>
              </a:rPr>
              <a:t>(p2);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EEAEC868-AE7C-4303-AB3A-384AC7549B95}"/>
              </a:ext>
            </a:extLst>
          </p:cNvPr>
          <p:cNvSpPr txBox="1"/>
          <p:nvPr/>
        </p:nvSpPr>
        <p:spPr>
          <a:xfrm>
            <a:off x="838200" y="1924350"/>
            <a:ext cx="44879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97DCE"/>
                </a:solidFill>
              </a:rPr>
              <a:t>//</a:t>
            </a:r>
            <a:r>
              <a:rPr lang="en-US" sz="2000" dirty="0" err="1">
                <a:solidFill>
                  <a:srgbClr val="197DCE"/>
                </a:solidFill>
              </a:rPr>
              <a:t>Menggambar</a:t>
            </a:r>
            <a:r>
              <a:rPr lang="en-US" sz="2000" dirty="0">
                <a:solidFill>
                  <a:srgbClr val="197DCE"/>
                </a:solidFill>
              </a:rPr>
              <a:t> </a:t>
            </a:r>
            <a:r>
              <a:rPr lang="en-US" sz="2000" dirty="0" err="1">
                <a:solidFill>
                  <a:srgbClr val="197DCE"/>
                </a:solidFill>
              </a:rPr>
              <a:t>segitiga</a:t>
            </a:r>
            <a:endParaRPr lang="en-US" sz="2000" dirty="0">
              <a:solidFill>
                <a:srgbClr val="197DCE"/>
              </a:solidFill>
            </a:endParaRPr>
          </a:p>
          <a:p>
            <a:r>
              <a:rPr lang="en-US" sz="2000" dirty="0">
                <a:solidFill>
                  <a:srgbClr val="197DCE"/>
                </a:solidFill>
              </a:rPr>
              <a:t>p1 = new Polygon();</a:t>
            </a:r>
          </a:p>
          <a:p>
            <a:r>
              <a:rPr lang="en-US" sz="2000" dirty="0">
                <a:solidFill>
                  <a:srgbClr val="197DCE"/>
                </a:solidFill>
              </a:rPr>
              <a:t>p1.addPoint(50, 500);</a:t>
            </a:r>
          </a:p>
          <a:p>
            <a:r>
              <a:rPr lang="en-US" sz="2000" dirty="0">
                <a:solidFill>
                  <a:srgbClr val="197DCE"/>
                </a:solidFill>
              </a:rPr>
              <a:t>p1.addPoint(100, 350);</a:t>
            </a:r>
          </a:p>
          <a:p>
            <a:r>
              <a:rPr lang="en-US" sz="2000" dirty="0">
                <a:solidFill>
                  <a:srgbClr val="197DCE"/>
                </a:solidFill>
              </a:rPr>
              <a:t>p1.addPoint(150, 500);</a:t>
            </a:r>
          </a:p>
          <a:p>
            <a:r>
              <a:rPr lang="en-US" sz="2000" dirty="0">
                <a:solidFill>
                  <a:srgbClr val="197DCE"/>
                </a:solidFill>
              </a:rPr>
              <a:t>       </a:t>
            </a:r>
          </a:p>
          <a:p>
            <a:r>
              <a:rPr lang="en-US" sz="2000" dirty="0">
                <a:solidFill>
                  <a:srgbClr val="197DCE"/>
                </a:solidFill>
              </a:rPr>
              <a:t>//</a:t>
            </a:r>
            <a:r>
              <a:rPr lang="en-US" sz="2000" dirty="0" err="1">
                <a:solidFill>
                  <a:srgbClr val="197DCE"/>
                </a:solidFill>
              </a:rPr>
              <a:t>Menggambar</a:t>
            </a:r>
            <a:r>
              <a:rPr lang="en-US" sz="2000" dirty="0">
                <a:solidFill>
                  <a:srgbClr val="197DCE"/>
                </a:solidFill>
              </a:rPr>
              <a:t> </a:t>
            </a:r>
            <a:r>
              <a:rPr lang="en-US" sz="2000" dirty="0" err="1">
                <a:solidFill>
                  <a:srgbClr val="197DCE"/>
                </a:solidFill>
              </a:rPr>
              <a:t>segilima</a:t>
            </a:r>
            <a:endParaRPr lang="en-US" sz="2000" dirty="0">
              <a:solidFill>
                <a:srgbClr val="197DCE"/>
              </a:solidFill>
            </a:endParaRPr>
          </a:p>
          <a:p>
            <a:r>
              <a:rPr lang="en-US" sz="2000" dirty="0">
                <a:solidFill>
                  <a:srgbClr val="197DCE"/>
                </a:solidFill>
              </a:rPr>
              <a:t>p2 = new Polygon();</a:t>
            </a:r>
          </a:p>
          <a:p>
            <a:r>
              <a:rPr lang="en-US" sz="2000" dirty="0">
                <a:solidFill>
                  <a:srgbClr val="197DCE"/>
                </a:solidFill>
              </a:rPr>
              <a:t>p2.addPoint(225, 500);</a:t>
            </a:r>
          </a:p>
          <a:p>
            <a:r>
              <a:rPr lang="en-US" sz="2000" dirty="0">
                <a:solidFill>
                  <a:srgbClr val="197DCE"/>
                </a:solidFill>
              </a:rPr>
              <a:t>p2.addPoint(200, 450);</a:t>
            </a:r>
          </a:p>
          <a:p>
            <a:r>
              <a:rPr lang="en-US" sz="2000" dirty="0">
                <a:solidFill>
                  <a:srgbClr val="197DCE"/>
                </a:solidFill>
              </a:rPr>
              <a:t>p2.addPoint(250, 400);</a:t>
            </a:r>
          </a:p>
          <a:p>
            <a:r>
              <a:rPr lang="en-US" sz="2000" dirty="0">
                <a:solidFill>
                  <a:srgbClr val="197DCE"/>
                </a:solidFill>
              </a:rPr>
              <a:t>p2.addPoint(300, 450);</a:t>
            </a:r>
          </a:p>
          <a:p>
            <a:r>
              <a:rPr lang="en-US" sz="2000" dirty="0">
                <a:solidFill>
                  <a:srgbClr val="197DCE"/>
                </a:solidFill>
              </a:rPr>
              <a:t>p2.addPoint(275, 500);</a:t>
            </a:r>
          </a:p>
        </p:txBody>
      </p:sp>
    </p:spTree>
    <p:extLst>
      <p:ext uri="{BB962C8B-B14F-4D97-AF65-F5344CB8AC3E}">
        <p14:creationId xmlns:p14="http://schemas.microsoft.com/office/powerpoint/2010/main" val="361973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fb0879af-3eba-417a-a55a-ffe6dcd6ca77"/>
    <ds:schemaRef ds:uri="http://schemas.microsoft.com/sharepoint/v3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dc4bcd6-49db-4c07-9060-8acfc67cef9f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922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Office Theme</vt:lpstr>
      <vt:lpstr>PEMROGRAMAN GRAFIKA KOMPUTER</vt:lpstr>
      <vt:lpstr>PENDAHULUAN</vt:lpstr>
      <vt:lpstr>SPESIFIKASI HARDWARE/SOFTWARE</vt:lpstr>
      <vt:lpstr>INSTALASI NETBEANS</vt:lpstr>
      <vt:lpstr>CARA MEMBUAT PROJECT</vt:lpstr>
      <vt:lpstr>KODINGAN</vt:lpstr>
      <vt:lpstr>Menggambar Garis</vt:lpstr>
      <vt:lpstr>Menggambar Lingkaran</vt:lpstr>
      <vt:lpstr>Menggambar Polygon</vt:lpstr>
      <vt:lpstr>SCREENSHOT</vt:lpstr>
      <vt:lpstr>KESIMPULAN DAN SARAN</vt:lpstr>
      <vt:lpstr>REFERENSI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GRAFKOM KULIAH</cp:keywords>
  <cp:lastModifiedBy/>
  <cp:revision>1</cp:revision>
  <dcterms:created xsi:type="dcterms:W3CDTF">2018-09-30T20:31:33Z</dcterms:created>
  <dcterms:modified xsi:type="dcterms:W3CDTF">2018-10-03T04:54:34Z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