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F20"/>
    <a:srgbClr val="824D9D"/>
    <a:srgbClr val="46A0D8"/>
    <a:srgbClr val="3A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IN" smtClean="0"/>
              <a:t>14-11-2018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2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EMERGING APPLICATIONS OF VIRTUAL REALITY</a:t>
            </a:r>
            <a:br>
              <a:rPr lang="en-US" sz="2400" dirty="0"/>
            </a:br>
            <a:r>
              <a:rPr lang="en-US" sz="2400" dirty="0"/>
              <a:t>IN CARDIOVASCULAR MEDICINE</a:t>
            </a:r>
            <a:endParaRPr lang="en-US" sz="2400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Angga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Kresnabayu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- 140810160001</a:t>
            </a:r>
          </a:p>
          <a:p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Fauzi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Faruq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Nabbani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- 140810160007</a:t>
            </a:r>
          </a:p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Muhammad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Jordiansyah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- 140810160040</a:t>
            </a:r>
          </a:p>
          <a:p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Adryan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Luthfi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Faiz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- 140810160049</a:t>
            </a:r>
          </a:p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Muhammad Islam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Taufikurahman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- 140810160062</a:t>
            </a:r>
          </a:p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Patricia Joanne - 140811060065</a:t>
            </a:r>
            <a:endParaRPr lang="en-US" sz="16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Salah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satu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implementasi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dari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Grafika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Komputer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adalah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virtual reality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(VR). </a:t>
            </a:r>
            <a:r>
              <a:rPr lang="en-US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Virtual reality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atau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realitas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maya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adalah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teknologi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membuat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pengguna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dapat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berinteraksi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dengan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suatu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lingkungan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disimulasikan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komputer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(computer-simulated environment),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suatu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lingkungan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sebenarnya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ditiru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atau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benar-benar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suatu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lingkungan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hanya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ada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dalam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imajinasi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.</a:t>
            </a:r>
            <a:endParaRPr 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E572-4309-4BDB-915C-8A5A6781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7" y="1408820"/>
            <a:ext cx="8154185" cy="4040359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/>
              <a:t>Kami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mereview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jurnal</a:t>
            </a:r>
            <a:r>
              <a:rPr lang="en-US" sz="2400" dirty="0"/>
              <a:t> yang </a:t>
            </a:r>
            <a:r>
              <a:rPr lang="en-US" sz="2400" dirty="0" err="1"/>
              <a:t>berfokus</a:t>
            </a:r>
            <a:r>
              <a:rPr lang="en-US" sz="2400" dirty="0"/>
              <a:t> pada </a:t>
            </a:r>
            <a:r>
              <a:rPr lang="en-US" sz="2400" dirty="0" err="1"/>
              <a:t>penerapan</a:t>
            </a:r>
            <a:r>
              <a:rPr lang="en-US" sz="2400" dirty="0"/>
              <a:t> </a:t>
            </a:r>
            <a:r>
              <a:rPr lang="en-US" sz="2400" i="1" dirty="0"/>
              <a:t>virtual reality</a:t>
            </a:r>
            <a:r>
              <a:rPr lang="en-US" sz="2400" dirty="0"/>
              <a:t> (VR) dan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</a:t>
            </a:r>
            <a:r>
              <a:rPr lang="en-US" sz="2400" dirty="0" err="1"/>
              <a:t>jantung</a:t>
            </a:r>
            <a:r>
              <a:rPr lang="en-US" sz="2400" dirty="0"/>
              <a:t> </a:t>
            </a:r>
            <a:r>
              <a:rPr lang="en-US" sz="2400" dirty="0" err="1"/>
              <a:t>klinis</a:t>
            </a:r>
            <a:r>
              <a:rPr lang="en-US" sz="2400" dirty="0"/>
              <a:t>, juga </a:t>
            </a:r>
            <a:r>
              <a:rPr lang="en-US" sz="2400" dirty="0" err="1"/>
              <a:t>berfokus</a:t>
            </a:r>
            <a:r>
              <a:rPr lang="en-US" sz="2400" dirty="0"/>
              <a:t> pada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pada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dan </a:t>
            </a:r>
            <a:r>
              <a:rPr lang="en-US" sz="2400" dirty="0" err="1"/>
              <a:t>hambatan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diadopsi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 err="1"/>
              <a:t>Jurnal</a:t>
            </a:r>
            <a:r>
              <a:rPr lang="en-US" sz="2400" dirty="0"/>
              <a:t> yang kami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jurnal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berjudul</a:t>
            </a:r>
            <a:r>
              <a:rPr lang="en-US" sz="2400" dirty="0"/>
              <a:t> </a:t>
            </a:r>
            <a:r>
              <a:rPr lang="en-US" sz="2400" i="1" dirty="0"/>
              <a:t>“</a:t>
            </a:r>
            <a:r>
              <a:rPr lang="en-US" sz="2400" b="1" i="1" dirty="0"/>
              <a:t>Emerging Applications of Virtual Reality in Cardiovascular Medicine</a:t>
            </a:r>
            <a:r>
              <a:rPr lang="en-US" sz="2400" i="1" dirty="0"/>
              <a:t>”</a:t>
            </a:r>
            <a:r>
              <a:rPr lang="en-US" sz="2400" dirty="0"/>
              <a:t>. </a:t>
            </a:r>
            <a:r>
              <a:rPr lang="en-US" sz="2400" dirty="0" err="1"/>
              <a:t>Jurnal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oleh </a:t>
            </a:r>
            <a:r>
              <a:rPr lang="en-US" sz="2400" b="1" dirty="0"/>
              <a:t>Jennifer N.A. Silva, MD, Michael Southworth, MS, Constantine </a:t>
            </a:r>
            <a:r>
              <a:rPr lang="en-US" sz="2400" b="1" dirty="0" err="1"/>
              <a:t>Raptis</a:t>
            </a:r>
            <a:r>
              <a:rPr lang="en-US" sz="2400" b="1" dirty="0"/>
              <a:t>, MD, dan Jonathan Silva, PHD</a:t>
            </a:r>
            <a:r>
              <a:rPr lang="en-US" sz="2400" dirty="0"/>
              <a:t> pada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b="1" dirty="0" err="1"/>
              <a:t>Juni</a:t>
            </a:r>
            <a:r>
              <a:rPr lang="en-US" sz="2400" b="1" dirty="0"/>
              <a:t> 2018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66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644734"/>
            <a:ext cx="6934201" cy="965477"/>
          </a:xfrm>
        </p:spPr>
        <p:txBody>
          <a:bodyPr>
            <a:normAutofit/>
          </a:bodyPr>
          <a:lstStyle/>
          <a:p>
            <a:r>
              <a:rPr lang="en-US" dirty="0"/>
              <a:t>Kajian </a:t>
            </a:r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59A83A4-4DFB-4BBD-A10B-604A7B026005}"/>
              </a:ext>
            </a:extLst>
          </p:cNvPr>
          <p:cNvSpPr/>
          <p:nvPr/>
        </p:nvSpPr>
        <p:spPr>
          <a:xfrm>
            <a:off x="838198" y="1879136"/>
            <a:ext cx="5666295" cy="923330"/>
          </a:xfrm>
          <a:prstGeom prst="homePlate">
            <a:avLst>
              <a:gd name="adj" fmla="val 44896"/>
            </a:avLst>
          </a:prstGeom>
          <a:solidFill>
            <a:srgbClr val="46A0D8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Sisodiaa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A,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Bayerb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M, Townley-Smith P, et al. Advanced helmet mounted display (AHMD). Proc of SPIE Vol 2007:65570N – 1.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EDA3C66-6BE9-4AA2-97D6-951C74E5E00A}"/>
              </a:ext>
            </a:extLst>
          </p:cNvPr>
          <p:cNvSpPr/>
          <p:nvPr/>
        </p:nvSpPr>
        <p:spPr>
          <a:xfrm>
            <a:off x="6796724" y="1872911"/>
            <a:ext cx="4949073" cy="923330"/>
          </a:xfrm>
          <a:prstGeom prst="homePlate">
            <a:avLst>
              <a:gd name="adj" fmla="val 38220"/>
            </a:avLst>
          </a:prstGeom>
          <a:solidFill>
            <a:srgbClr val="824D9D"/>
          </a:solidFill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Comstock J,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MindMaze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receives FDA clearance to bring VR rehab platform to the US. August 3, 2017.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0FA3AA-3011-4284-B782-4F932240F5A3}"/>
              </a:ext>
            </a:extLst>
          </p:cNvPr>
          <p:cNvSpPr/>
          <p:nvPr/>
        </p:nvSpPr>
        <p:spPr>
          <a:xfrm>
            <a:off x="838198" y="2945536"/>
            <a:ext cx="56662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HMD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atau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Helmet-Mounted Display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alat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murah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cepat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kemajuan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terbaru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teknologi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layar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resolusi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tinggi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eksponensial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peningkatan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daya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komputasi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dan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miniaturisasi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komponen</a:t>
            </a:r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4E4889-3AF7-4CC5-8D6E-BE2249E5461E}"/>
              </a:ext>
            </a:extLst>
          </p:cNvPr>
          <p:cNvSpPr/>
          <p:nvPr/>
        </p:nvSpPr>
        <p:spPr>
          <a:xfrm>
            <a:off x="6715028" y="2945536"/>
            <a:ext cx="5030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Jonah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Comstok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menjelaskan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bahwa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MindMaze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didesain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membantu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proses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rehabilitas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pasien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pengidap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stroke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utamanya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MindMaze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ingin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menggunakan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virtual dan augmented reality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mengobati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berbagai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kondisi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neurologis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berbeda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9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ED6A-E9BE-49E7-A0AB-0FC4A582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CABA-CB9C-45AF-96DE-213D21C5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5185527" cy="25855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Kelebihan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Menyediakan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kontrol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penuh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pengalaman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visual dan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pendengaran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pada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berinteraksi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lingkungan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VR</a:t>
            </a: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Dapat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melakukan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simulasi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seluruh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lingkungan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operasi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dan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menyajikan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materi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pendidikan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sehingga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menjadi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media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edukasi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Melatih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otak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peningkatan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mobilitas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ekstremitas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60D2F6-1D50-4CB7-BB0A-79D4C9FCA2FD}"/>
              </a:ext>
            </a:extLst>
          </p:cNvPr>
          <p:cNvSpPr txBox="1">
            <a:spLocks/>
          </p:cNvSpPr>
          <p:nvPr/>
        </p:nvSpPr>
        <p:spPr>
          <a:xfrm>
            <a:off x="6269610" y="2727433"/>
            <a:ext cx="5185527" cy="351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Kekurangan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Platform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realitas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dibatasi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oleh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ukuran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berat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kekuatan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mencapai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visual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tertinggi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mobilitas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kecepatan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pemrosesan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dan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interaktivitas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Kualitas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visual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bergantung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resolusi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kecerahan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kedalaman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dan FOH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Membutuhkan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stereoskopik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gambar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menghasilkan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persepsi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kedalaman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vergence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Sistem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tampilan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mencapai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resolusi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sudut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mengandung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pixel yang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dianggap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tidak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dibedakan</a:t>
            </a:r>
            <a:endParaRPr lang="en-US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67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3A22-7A6E-4B0A-81D8-3951B613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31AB-2885-4452-9587-10A85C62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5751135" cy="3183173"/>
          </a:xfrm>
        </p:spPr>
        <p:txBody>
          <a:bodyPr>
            <a:normAutofit/>
          </a:bodyPr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virtual reality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Pendidikan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Jantung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maya</a:t>
            </a:r>
            <a:r>
              <a:rPr lang="en-US" dirty="0">
                <a:sym typeface="Wingdings" panose="05000000000000000000" pitchFamily="2" charset="2"/>
              </a:rPr>
              <a:t> Stanford, </a:t>
            </a:r>
            <a:r>
              <a:rPr lang="en-US" dirty="0" err="1">
                <a:sym typeface="Wingdings" panose="05000000000000000000" pitchFamily="2" charset="2"/>
              </a:rPr>
              <a:t>HoloAnatomy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Pre </a:t>
            </a:r>
            <a:r>
              <a:rPr lang="en-US" dirty="0" err="1"/>
              <a:t>Prosedural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Intra </a:t>
            </a:r>
            <a:r>
              <a:rPr lang="en-US" dirty="0" err="1"/>
              <a:t>Prosedural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 err="1"/>
              <a:t>Rehabilitas</a:t>
            </a:r>
            <a:endParaRPr lang="en-US" dirty="0"/>
          </a:p>
        </p:txBody>
      </p:sp>
      <p:pic>
        <p:nvPicPr>
          <p:cNvPr id="1026" name="Picture 2" descr="https://lh3.googleusercontent.com/uwDeH0hvAGQtxaV4hx2LDvma76g4j6F3Y5PS7z5w73PGs3-iEdcelhrmpDtQekCZ0ZOgR2MS0nOYOlHcM6JlXRxZ8PI-B9Um6Rj1Y8rbGI-3Gi_nEQ36xg9mAmIOih5a_wliPRKC">
            <a:extLst>
              <a:ext uri="{FF2B5EF4-FFF2-40B4-BE49-F238E27FC236}">
                <a16:creationId xmlns:a16="http://schemas.microsoft.com/office/drawing/2014/main" id="{BF32F157-31F1-4A2A-BC6E-BA944C37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46" y="1294651"/>
            <a:ext cx="5323511" cy="42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60A2-BCFD-49F5-B8B6-92401149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74AF-4AEE-422F-AFB1-E780932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6934200" cy="30889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Kemajuan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perangkat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didorong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oleh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revolusi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mobile computing yang  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akhirnya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membawa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perangkat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dapat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dikerjakan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aplikasi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medis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Perangkat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memiliki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potensi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menyediakan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dokter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dengan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antarmuka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steril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memungkinkan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mereka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mengontrol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gambar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3D. Data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awal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menunjukkan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bahwa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peningkatan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visualisasi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memungkinkan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dokter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belajar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lebih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menafsirkan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gambar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lebih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akurat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dan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menyelesaikan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intervensi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waktu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lebih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singkat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28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CB497F-CCE3-447F-B066-0045F928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2946261"/>
            <a:ext cx="6934201" cy="96547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295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HealthyHabitTracker" id="{DA2F9D51-3953-44AE-B776-FD942518B4A1}" vid="{466E0859-81B1-471E-8472-F6FB18F4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156</TotalTime>
  <Words>423</Words>
  <Application>Microsoft Office PowerPoint</Application>
  <PresentationFormat>Widescreen</PresentationFormat>
  <Paragraphs>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</vt:lpstr>
      <vt:lpstr>Arial</vt:lpstr>
      <vt:lpstr>Calibri</vt:lpstr>
      <vt:lpstr>Century Gothic</vt:lpstr>
      <vt:lpstr>Microsoft Himalaya</vt:lpstr>
      <vt:lpstr>Segoe UI</vt:lpstr>
      <vt:lpstr>Wingdings</vt:lpstr>
      <vt:lpstr>Office Theme</vt:lpstr>
      <vt:lpstr>EMERGING APPLICATIONS OF VIRTUAL REALITY IN CARDIOVASCULAR MEDICINE</vt:lpstr>
      <vt:lpstr>ABSTRAK</vt:lpstr>
      <vt:lpstr>PowerPoint Presentation</vt:lpstr>
      <vt:lpstr>Kajian Referensi</vt:lpstr>
      <vt:lpstr>ANALISIS</vt:lpstr>
      <vt:lpstr>HASIL</vt:lpstr>
      <vt:lpstr>KESIMPULAN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APPLICATIONS OF VIRTUAL REALITY IN CARDIOVASCULAR MEDICINE</dc:title>
  <dc:creator>Patricia Joanne</dc:creator>
  <cp:lastModifiedBy>Patricia Joanne</cp:lastModifiedBy>
  <cp:revision>5</cp:revision>
  <dcterms:created xsi:type="dcterms:W3CDTF">2018-11-14T09:29:01Z</dcterms:created>
  <dcterms:modified xsi:type="dcterms:W3CDTF">2018-11-14T12:06:00Z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VT@JAWS2</vt:lpwstr>
  </property>
  <property fmtid="{D5CDD505-2E9C-101B-9397-08002B2CF9AE}" pid="5" name="MSIP_Label_f42aa342-8706-4288-bd11-ebb85995028c_SetDate">
    <vt:lpwstr>2018-02-23T06:16:02.8823307Z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