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1" r:id="rId3"/>
    <p:sldId id="264" r:id="rId4"/>
    <p:sldId id="262" r:id="rId5"/>
    <p:sldId id="266" r:id="rId6"/>
    <p:sldId id="265" r:id="rId7"/>
    <p:sldId id="267" r:id="rId8"/>
    <p:sldId id="268" r:id="rId9"/>
    <p:sldId id="292" r:id="rId10"/>
    <p:sldId id="276" r:id="rId11"/>
    <p:sldId id="293" r:id="rId12"/>
    <p:sldId id="282" r:id="rId13"/>
    <p:sldId id="283" r:id="rId14"/>
    <p:sldId id="284" r:id="rId15"/>
    <p:sldId id="285" r:id="rId16"/>
    <p:sldId id="294" r:id="rId17"/>
    <p:sldId id="287" r:id="rId18"/>
    <p:sldId id="288" r:id="rId19"/>
    <p:sldId id="289" r:id="rId20"/>
    <p:sldId id="290" r:id="rId21"/>
    <p:sldId id="270" r:id="rId22"/>
    <p:sldId id="271" r:id="rId23"/>
    <p:sldId id="278" r:id="rId24"/>
    <p:sldId id="273" r:id="rId25"/>
    <p:sldId id="279" r:id="rId26"/>
    <p:sldId id="280" r:id="rId27"/>
    <p:sldId id="274" r:id="rId28"/>
    <p:sldId id="281" r:id="rId29"/>
    <p:sldId id="277" r:id="rId30"/>
    <p:sldId id="256" r:id="rId31"/>
    <p:sldId id="257" r:id="rId32"/>
    <p:sldId id="258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299" r:id="rId44"/>
    <p:sldId id="306" r:id="rId45"/>
    <p:sldId id="307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7A86C3-99C4-4DB6-98B8-013EB17BC4AF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0707FA-346B-47FF-8272-293E1AA0B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Chapter 3</a:t>
            </a:r>
            <a:br>
              <a:rPr lang="id-ID" b="1" dirty="0"/>
            </a:br>
            <a:r>
              <a:rPr lang="id-ID" b="1" dirty="0"/>
              <a:t>The Data Encryption Standard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(DES</a:t>
            </a:r>
            <a:r>
              <a:rPr lang="en-US" dirty="0" smtClean="0"/>
              <a:t>)</a:t>
            </a:r>
            <a:r>
              <a:rPr lang="id-ID" dirty="0" smtClean="0"/>
              <a:t> 							- Kelompok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IP</a:t>
            </a:r>
            <a:r>
              <a:rPr lang="en-US" dirty="0"/>
              <a:t> (I</a:t>
            </a:r>
            <a:r>
              <a:rPr lang="id-ID" dirty="0"/>
              <a:t>nitial permutation 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99568"/>
              </p:ext>
            </p:extLst>
          </p:nvPr>
        </p:nvGraphicFramePr>
        <p:xfrm>
          <a:off x="2818150" y="2413419"/>
          <a:ext cx="7120328" cy="39124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25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5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6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56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44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443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443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443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4714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IP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42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46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7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AEB2E-89BD-4451-990B-5E6A1651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1D2928-C036-4376-8EE5-3350D02C4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0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Mencari</a:t>
            </a:r>
            <a:r>
              <a:rPr lang="en-US" dirty="0"/>
              <a:t> key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key K di proses </a:t>
            </a:r>
            <a:r>
              <a:rPr lang="en-US" dirty="0" err="1"/>
              <a:t>menjadi</a:t>
            </a:r>
            <a:r>
              <a:rPr lang="en-US" dirty="0"/>
              <a:t> key schedule. K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Panjang 64. 56 bit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input </a:t>
            </a:r>
            <a:r>
              <a:rPr lang="en-US" dirty="0" err="1"/>
              <a:t>sedangkan</a:t>
            </a:r>
            <a:r>
              <a:rPr lang="en-US" dirty="0"/>
              <a:t> 8 bit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bit parity-check. 8bit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bit pada </a:t>
            </a:r>
            <a:r>
              <a:rPr lang="en-US" dirty="0" err="1"/>
              <a:t>posisi</a:t>
            </a:r>
            <a:r>
              <a:rPr lang="en-US" dirty="0"/>
              <a:t> 8, 16, … ,64. 8 bit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key schedule.</a:t>
            </a:r>
          </a:p>
        </p:txBody>
      </p:sp>
    </p:spTree>
    <p:extLst>
      <p:ext uri="{BB962C8B-B14F-4D97-AF65-F5344CB8AC3E}">
        <p14:creationId xmlns:p14="http://schemas.microsoft.com/office/powerpoint/2010/main" val="29776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12DD09-C4D0-4C50-8E88-45EE3415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–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BF4061-BE41-4C56-ACC1-D3B3705B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ID" dirty="0" err="1"/>
              <a:t>Diberikan</a:t>
            </a:r>
            <a:r>
              <a:rPr lang="en-ID" dirty="0"/>
              <a:t> 64 bit key K. </a:t>
            </a:r>
            <a:r>
              <a:rPr lang="en-ID" dirty="0" err="1"/>
              <a:t>Pisahkan</a:t>
            </a:r>
            <a:r>
              <a:rPr lang="en-ID" dirty="0"/>
              <a:t> 8 bit parity- check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hitung</a:t>
            </a:r>
            <a:r>
              <a:rPr lang="en-ID" dirty="0"/>
              <a:t> 56 bit key 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permutasi</a:t>
            </a:r>
            <a:r>
              <a:rPr lang="en-ID" dirty="0"/>
              <a:t> PC-1. Setelah key K </a:t>
            </a:r>
            <a:r>
              <a:rPr lang="en-ID" dirty="0" err="1"/>
              <a:t>dimasukan</a:t>
            </a:r>
            <a:r>
              <a:rPr lang="en-ID" dirty="0"/>
              <a:t> </a:t>
            </a:r>
            <a:r>
              <a:rPr lang="en-ID" dirty="0" err="1"/>
              <a:t>keperhitan</a:t>
            </a:r>
            <a:r>
              <a:rPr lang="en-ID" dirty="0"/>
              <a:t> PC-1. Hasil PC-1(K)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28bit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C</a:t>
            </a:r>
            <a:r>
              <a:rPr lang="en-ID" sz="2000" dirty="0"/>
              <a:t>0</a:t>
            </a:r>
            <a:r>
              <a:rPr lang="en-ID" dirty="0"/>
              <a:t> dan 28 bit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D</a:t>
            </a:r>
            <a:r>
              <a:rPr lang="en-ID" sz="2000" dirty="0"/>
              <a:t>0</a:t>
            </a:r>
            <a:r>
              <a:rPr lang="en-ID" dirty="0"/>
              <a:t>.</a:t>
            </a:r>
          </a:p>
          <a:p>
            <a:pPr marL="514350" indent="-514350">
              <a:buAutoNum type="arabicPeriod"/>
            </a:pPr>
            <a:r>
              <a:rPr lang="en-ID" dirty="0" err="1"/>
              <a:t>Selanjutnya</a:t>
            </a:r>
            <a:r>
              <a:rPr lang="en-ID" dirty="0"/>
              <a:t> C</a:t>
            </a:r>
            <a:r>
              <a:rPr lang="en-ID" sz="2200" dirty="0"/>
              <a:t>0</a:t>
            </a:r>
            <a:r>
              <a:rPr lang="en-ID" dirty="0"/>
              <a:t> dan D</a:t>
            </a:r>
            <a:r>
              <a:rPr lang="en-ID" sz="2200" dirty="0"/>
              <a:t>0</a:t>
            </a:r>
            <a:r>
              <a:rPr lang="en-ID" dirty="0"/>
              <a:t> </a:t>
            </a:r>
            <a:r>
              <a:rPr lang="en-ID" dirty="0" err="1"/>
              <a:t>dimasukan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1 – 16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		C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(C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		D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(D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       		K</a:t>
            </a:r>
            <a:r>
              <a:rPr lang="en-ID" sz="2200" dirty="0"/>
              <a:t>i </a:t>
            </a:r>
            <a:r>
              <a:rPr lang="en-ID" dirty="0"/>
              <a:t>= PC-2(</a:t>
            </a:r>
            <a:r>
              <a:rPr lang="en-ID" dirty="0" err="1"/>
              <a:t>C</a:t>
            </a:r>
            <a:r>
              <a:rPr lang="en-ID" sz="2200" dirty="0" err="1"/>
              <a:t>i</a:t>
            </a:r>
            <a:r>
              <a:rPr lang="en-ID" dirty="0" err="1"/>
              <a:t>D</a:t>
            </a:r>
            <a:r>
              <a:rPr lang="en-ID" sz="2200" dirty="0" err="1"/>
              <a:t>i</a:t>
            </a:r>
            <a:r>
              <a:rPr lang="en-ID" dirty="0"/>
              <a:t>)</a:t>
            </a:r>
          </a:p>
          <a:p>
            <a:pPr marL="457200" lvl="1" indent="0">
              <a:buNone/>
            </a:pPr>
            <a:r>
              <a:rPr lang="en-ID" sz="2800" dirty="0"/>
              <a:t>LS yang </a:t>
            </a:r>
            <a:r>
              <a:rPr lang="en-ID" sz="2800" dirty="0" err="1"/>
              <a:t>dimaksud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shift left 2 bit. </a:t>
            </a:r>
            <a:r>
              <a:rPr lang="en-ID" sz="2800" dirty="0" err="1"/>
              <a:t>Namuan</a:t>
            </a:r>
            <a:r>
              <a:rPr lang="en-ID" sz="2800" dirty="0"/>
              <a:t> </a:t>
            </a:r>
            <a:r>
              <a:rPr lang="en-ID" sz="2800" dirty="0" err="1"/>
              <a:t>khusus</a:t>
            </a:r>
            <a:r>
              <a:rPr lang="en-ID" sz="2800" dirty="0"/>
              <a:t> pada </a:t>
            </a:r>
            <a:r>
              <a:rPr lang="en-ID" sz="2800" dirty="0" err="1"/>
              <a:t>i</a:t>
            </a:r>
            <a:r>
              <a:rPr lang="en-ID" sz="2800" dirty="0"/>
              <a:t> = 1,2,9 </a:t>
            </a:r>
            <a:r>
              <a:rPr lang="en-ID" sz="2800" dirty="0" err="1"/>
              <a:t>atau</a:t>
            </a:r>
            <a:r>
              <a:rPr lang="en-ID" sz="2800" dirty="0"/>
              <a:t> 16 </a:t>
            </a:r>
            <a:r>
              <a:rPr lang="en-ID" sz="2800" dirty="0" err="1"/>
              <a:t>lakukan</a:t>
            </a:r>
            <a:r>
              <a:rPr lang="en-ID" sz="2800" dirty="0"/>
              <a:t> shift left 1 bit. Setelah </a:t>
            </a:r>
            <a:r>
              <a:rPr lang="en-ID" sz="2800" dirty="0" err="1"/>
              <a:t>dimasukkan</a:t>
            </a:r>
            <a:r>
              <a:rPr lang="en-ID" sz="2800" dirty="0"/>
              <a:t> </a:t>
            </a:r>
            <a:r>
              <a:rPr lang="en-ID" sz="2800" dirty="0" err="1"/>
              <a:t>kedalam</a:t>
            </a:r>
            <a:r>
              <a:rPr lang="en-ID" sz="2800" dirty="0"/>
              <a:t> </a:t>
            </a:r>
            <a:r>
              <a:rPr lang="en-ID" sz="2800" dirty="0" err="1"/>
              <a:t>perhitungan</a:t>
            </a:r>
            <a:r>
              <a:rPr lang="en-ID" sz="2800" dirty="0"/>
              <a:t> PC-2 </a:t>
            </a:r>
            <a:r>
              <a:rPr lang="en-ID" sz="2800" dirty="0" err="1"/>
              <a:t>maka</a:t>
            </a:r>
            <a:r>
              <a:rPr lang="en-ID" sz="2800" dirty="0"/>
              <a:t> key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48 bit</a:t>
            </a:r>
            <a:r>
              <a:rPr lang="en-ID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2618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11C9D-A2F8-418C-999C-9EE70F05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</a:t>
            </a:r>
            <a:r>
              <a:rPr lang="en-ID" dirty="0"/>
              <a:t> PC-1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F98D859-2189-447E-9D25-2B377F3C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671" y="1690688"/>
            <a:ext cx="5878657" cy="41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534A9F-0346-476D-81DD-9885238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</a:t>
            </a:r>
            <a:r>
              <a:rPr lang="en-ID" dirty="0"/>
              <a:t> PC-2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7A34472-ED2F-4ED6-BB32-8D3382386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529" y="1690688"/>
            <a:ext cx="5666942" cy="42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DC7B9-E88E-43B0-860C-0DA70207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345515E5-D248-47A0-8609-D6BDBBE4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113" y="1846263"/>
            <a:ext cx="54120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77B7522-3B01-451A-90EF-FA3494E2B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825" y="1253331"/>
            <a:ext cx="5660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24063A-32DC-4451-A99D-0860946BA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243" y="1253331"/>
            <a:ext cx="5531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09260C2-55E2-4AB2-A1F4-531C5D22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57" y="1114425"/>
            <a:ext cx="57048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Kelompok	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Angga Kresnabayu,	140810160001</a:t>
            </a:r>
          </a:p>
          <a:p>
            <a:r>
              <a:rPr lang="id-ID" dirty="0" smtClean="0"/>
              <a:t>Muhammad Naufal M.,	140810160033</a:t>
            </a:r>
          </a:p>
          <a:p>
            <a:r>
              <a:rPr lang="id-ID" dirty="0" smtClean="0"/>
              <a:t>Adryan Luthfi F.,		140810160049</a:t>
            </a:r>
          </a:p>
          <a:p>
            <a:r>
              <a:rPr lang="id-ID" dirty="0" smtClean="0"/>
              <a:t>Muhammad Rifqy A. A.,	140810160055</a:t>
            </a:r>
          </a:p>
          <a:p>
            <a:r>
              <a:rPr lang="id-ID" dirty="0" smtClean="0"/>
              <a:t>Patricia Joanne,		140810160065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57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5DA42AC-A304-40CD-95B4-3B66AAD7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141" y="361096"/>
            <a:ext cx="5881717" cy="61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f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</a:t>
            </a:r>
          </a:p>
          <a:p>
            <a:r>
              <a:rPr lang="en-US" dirty="0"/>
              <a:t>input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A,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32</a:t>
            </a:r>
          </a:p>
          <a:p>
            <a:r>
              <a:rPr lang="en-US" dirty="0"/>
              <a:t>Input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J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48</a:t>
            </a:r>
          </a:p>
          <a:p>
            <a:pPr marL="0" indent="0">
              <a:buNone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6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85613" y="1027906"/>
            <a:ext cx="4668187" cy="51490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diperluas</a:t>
            </a:r>
            <a:r>
              <a:rPr lang="en-US" dirty="0"/>
              <a:t>"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48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E (A) ⊕ J dan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delapan</a:t>
            </a:r>
            <a:r>
              <a:rPr lang="en-US" dirty="0"/>
              <a:t> string 6-bit B = B1B2B3B4B5B6B7B8.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0" y="275287"/>
            <a:ext cx="6090169" cy="5149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5400" y="5807631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Figure 3.2</a:t>
            </a:r>
            <a:r>
              <a:rPr lang="id-ID" dirty="0"/>
              <a:t>  The DES </a:t>
            </a:r>
            <a:r>
              <a:rPr lang="id-ID" i="1" dirty="0"/>
              <a:t>f</a:t>
            </a:r>
            <a:r>
              <a:rPr lang="id-ID" dirty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60041"/>
              </p:ext>
            </p:extLst>
          </p:nvPr>
        </p:nvGraphicFramePr>
        <p:xfrm>
          <a:off x="2188564" y="1439052"/>
          <a:ext cx="6880484" cy="44670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69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9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96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96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08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08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9634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E bit-selection table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29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96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  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delapan</a:t>
            </a:r>
            <a:r>
              <a:rPr lang="en-US" dirty="0"/>
              <a:t> S-Box </a:t>
            </a:r>
            <a:r>
              <a:rPr lang="en-US" dirty="0" err="1"/>
              <a:t>dari</a:t>
            </a:r>
            <a:r>
              <a:rPr lang="en-US" dirty="0"/>
              <a:t> S1 </a:t>
            </a:r>
            <a:r>
              <a:rPr lang="en-US" dirty="0" err="1"/>
              <a:t>sampai</a:t>
            </a:r>
            <a:r>
              <a:rPr lang="en-US" dirty="0"/>
              <a:t> S8. </a:t>
            </a:r>
            <a:r>
              <a:rPr lang="en-US" dirty="0" err="1"/>
              <a:t>Setiap</a:t>
            </a:r>
            <a:r>
              <a:rPr lang="en-US" dirty="0"/>
              <a:t> Si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4 × 16 array yang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0 - 15.</a:t>
            </a:r>
          </a:p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, </a:t>
            </a:r>
            <a:r>
              <a:rPr lang="en-US" dirty="0" err="1"/>
              <a:t>katakanlah</a:t>
            </a:r>
            <a:r>
              <a:rPr lang="en-US" dirty="0"/>
              <a:t> </a:t>
            </a:r>
            <a:r>
              <a:rPr lang="en-US" dirty="0" err="1"/>
              <a:t>Bj</a:t>
            </a:r>
            <a:r>
              <a:rPr lang="en-US" dirty="0"/>
              <a:t> = b1b2b3b4b5b6,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</a:t>
            </a:r>
            <a:r>
              <a:rPr lang="en-US" dirty="0" err="1"/>
              <a:t>Bj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Dua</a:t>
            </a:r>
            <a:r>
              <a:rPr lang="en-US" dirty="0"/>
              <a:t> bit b1b6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(0 ≤ r ≤ 3),</a:t>
            </a:r>
          </a:p>
          <a:p>
            <a:pPr marL="0" indent="0">
              <a:buNone/>
            </a:pPr>
            <a:r>
              <a:rPr lang="en-US" dirty="0" err="1"/>
              <a:t>empat</a:t>
            </a:r>
            <a:r>
              <a:rPr lang="en-US" dirty="0"/>
              <a:t> bit b2b3b4b5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c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(0 ≤ c ≤ 15).</a:t>
            </a:r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</a:t>
            </a:r>
            <a:r>
              <a:rPr lang="en-US" dirty="0" err="1"/>
              <a:t>Bj</a:t>
            </a:r>
            <a:r>
              <a:rPr lang="en-US" dirty="0"/>
              <a:t>)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(r, c),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mode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Cj</a:t>
            </a:r>
            <a:r>
              <a:rPr lang="en-US" dirty="0"/>
              <a:t> = </a:t>
            </a:r>
            <a:r>
              <a:rPr lang="en-US" dirty="0" err="1"/>
              <a:t>Sj</a:t>
            </a:r>
            <a:r>
              <a:rPr lang="en-US" dirty="0"/>
              <a:t> (</a:t>
            </a:r>
            <a:r>
              <a:rPr lang="en-US" dirty="0" err="1"/>
              <a:t>Bj</a:t>
            </a:r>
            <a:r>
              <a:rPr lang="en-US" dirty="0"/>
              <a:t>) , 1 ≤ j ≤ 8.</a:t>
            </a:r>
          </a:p>
        </p:txBody>
      </p:sp>
    </p:spTree>
    <p:extLst>
      <p:ext uri="{BB962C8B-B14F-4D97-AF65-F5344CB8AC3E}">
        <p14:creationId xmlns:p14="http://schemas.microsoft.com/office/powerpoint/2010/main" val="21122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322"/>
            <a:ext cx="10515600" cy="5745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</a:t>
            </a:r>
            <a:r>
              <a:rPr lang="id-ID" dirty="0"/>
              <a:t> S-boxes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64331"/>
              </p:ext>
            </p:extLst>
          </p:nvPr>
        </p:nvGraphicFramePr>
        <p:xfrm>
          <a:off x="838200" y="1169206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1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70498"/>
              </p:ext>
            </p:extLst>
          </p:nvPr>
        </p:nvGraphicFramePr>
        <p:xfrm>
          <a:off x="838200" y="2455987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2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7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88764"/>
              </p:ext>
            </p:extLst>
          </p:nvPr>
        </p:nvGraphicFramePr>
        <p:xfrm>
          <a:off x="838200" y="3741421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73278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3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54450"/>
              </p:ext>
            </p:extLst>
          </p:nvPr>
        </p:nvGraphicFramePr>
        <p:xfrm>
          <a:off x="838200" y="5068346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4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14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4678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276540"/>
              </p:ext>
            </p:extLst>
          </p:nvPr>
        </p:nvGraphicFramePr>
        <p:xfrm>
          <a:off x="838200" y="1029989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5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97511"/>
              </p:ext>
            </p:extLst>
          </p:nvPr>
        </p:nvGraphicFramePr>
        <p:xfrm>
          <a:off x="838200" y="2390482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6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99159"/>
              </p:ext>
            </p:extLst>
          </p:nvPr>
        </p:nvGraphicFramePr>
        <p:xfrm>
          <a:off x="838200" y="3705940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7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04786"/>
              </p:ext>
            </p:extLst>
          </p:nvPr>
        </p:nvGraphicFramePr>
        <p:xfrm>
          <a:off x="838200" y="5035397"/>
          <a:ext cx="10515600" cy="10737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093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6092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</a:t>
                      </a:r>
                      <a:r>
                        <a:rPr lang="id-ID" sz="1000" baseline="-25000">
                          <a:effectLst/>
                        </a:rPr>
                        <a:t>8</a:t>
                      </a:r>
                      <a:r>
                        <a:rPr lang="id-ID" sz="12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31322"/>
            <a:ext cx="10515600" cy="574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8</a:t>
            </a:r>
            <a:r>
              <a:rPr lang="id-ID"/>
              <a:t> S-boxes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Bitstring</a:t>
            </a:r>
            <a:r>
              <a:rPr lang="en-US" dirty="0"/>
              <a:t> C = C1C2C3C4C5C7C8C8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32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P. P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bitstring</a:t>
            </a:r>
            <a:r>
              <a:rPr lang="en-US" dirty="0"/>
              <a:t> (C)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 (A, J). </a:t>
            </a:r>
          </a:p>
        </p:txBody>
      </p:sp>
    </p:spTree>
    <p:extLst>
      <p:ext uri="{BB962C8B-B14F-4D97-AF65-F5344CB8AC3E}">
        <p14:creationId xmlns:p14="http://schemas.microsoft.com/office/powerpoint/2010/main" val="24817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Permutasi</a:t>
            </a:r>
            <a:r>
              <a:rPr lang="en-US" dirty="0"/>
              <a:t> 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26306"/>
              </p:ext>
            </p:extLst>
          </p:nvPr>
        </p:nvGraphicFramePr>
        <p:xfrm>
          <a:off x="2407296" y="1343608"/>
          <a:ext cx="6792688" cy="42361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81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81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067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18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70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25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607"/>
            <a:ext cx="10515600" cy="5577356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Langkah</a:t>
            </a:r>
            <a:r>
              <a:rPr lang="en-ID" dirty="0"/>
              <a:t> C</a:t>
            </a:r>
          </a:p>
          <a:p>
            <a:pPr marL="0" indent="0">
              <a:buNone/>
            </a:pPr>
            <a:r>
              <a:rPr lang="id-ID" dirty="0"/>
              <a:t>IP</a:t>
            </a:r>
            <a:r>
              <a:rPr lang="id-ID" baseline="30000" dirty="0"/>
              <a:t>-1 </a:t>
            </a:r>
            <a:r>
              <a:rPr lang="en-US" dirty="0"/>
              <a:t> (I</a:t>
            </a:r>
            <a:r>
              <a:rPr lang="id-ID" dirty="0"/>
              <a:t>nverse permutation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50581"/>
              </p:ext>
            </p:extLst>
          </p:nvPr>
        </p:nvGraphicFramePr>
        <p:xfrm>
          <a:off x="2588300" y="1726492"/>
          <a:ext cx="7015400" cy="47079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20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20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20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20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1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8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18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184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23103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IP</a:t>
                      </a:r>
                      <a:r>
                        <a:rPr lang="id-ID" sz="2400" baseline="30000" dirty="0">
                          <a:effectLst/>
                        </a:rPr>
                        <a:t>-1</a:t>
                      </a:r>
                      <a:r>
                        <a:rPr lang="id-ID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7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35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43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34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42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50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58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26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23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33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41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  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49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17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57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400" dirty="0">
                          <a:effectLst/>
                        </a:rPr>
                        <a:t>25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0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3.1 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3.2.1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Plaintext: </a:t>
            </a:r>
            <a:r>
              <a:rPr lang="id-ID" dirty="0"/>
              <a:t>0123456789ABCDEF</a:t>
            </a:r>
            <a:r>
              <a:rPr lang="en-US" dirty="0"/>
              <a:t> (</a:t>
            </a:r>
            <a:r>
              <a:rPr lang="en-US" dirty="0" err="1"/>
              <a:t>Hexadesimal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Key: </a:t>
            </a:r>
            <a:r>
              <a:rPr lang="id-ID" dirty="0"/>
              <a:t>133457799BBCDFF1</a:t>
            </a:r>
            <a:r>
              <a:rPr lang="en-US" dirty="0"/>
              <a:t> (</a:t>
            </a:r>
            <a:r>
              <a:rPr lang="en-US" dirty="0" err="1"/>
              <a:t>Hexadesimal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Ditanyakan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Chippertext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36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Plaintext: </a:t>
            </a:r>
          </a:p>
          <a:p>
            <a:pPr marL="0" indent="0">
              <a:buNone/>
            </a:pPr>
            <a:r>
              <a:rPr lang="en-US" dirty="0"/>
              <a:t>0000 0001 0010 0011</a:t>
            </a:r>
          </a:p>
          <a:p>
            <a:pPr marL="0" indent="0">
              <a:buNone/>
            </a:pPr>
            <a:r>
              <a:rPr lang="en-US" dirty="0"/>
              <a:t>0100 0101 0110 0111</a:t>
            </a:r>
          </a:p>
          <a:p>
            <a:pPr marL="0" indent="0">
              <a:buNone/>
            </a:pPr>
            <a:r>
              <a:rPr lang="en-US" dirty="0"/>
              <a:t>1000 1001 1010 1011</a:t>
            </a:r>
          </a:p>
          <a:p>
            <a:pPr marL="0" indent="0">
              <a:buNone/>
            </a:pPr>
            <a:r>
              <a:rPr lang="en-US" dirty="0"/>
              <a:t>1100 1101 1110 1111‬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A273B18-E6EF-4672-9852-CBE14EDB8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67468"/>
              </p:ext>
            </p:extLst>
          </p:nvPr>
        </p:nvGraphicFramePr>
        <p:xfrm>
          <a:off x="4903285" y="2501455"/>
          <a:ext cx="6309360" cy="193281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="" xmlns:a16="http://schemas.microsoft.com/office/drawing/2014/main" val="4233147523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589958672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2991002725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2747422571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3928027176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3530572031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4124180235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231645780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Plain Text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29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220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0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1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797856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38914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697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  </a:t>
                      </a: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 </a:t>
                      </a:r>
                      <a:r>
                        <a:rPr lang="en-ID" sz="1200" b="0" dirty="0">
                          <a:effectLst/>
                        </a:rPr>
                        <a:t>1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69918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1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56523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11182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0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1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</a:rPr>
                        <a:t>1</a:t>
                      </a:r>
                      <a:r>
                        <a:rPr lang="id-ID" sz="1200" b="0" dirty="0">
                          <a:effectLst/>
                        </a:rPr>
                        <a:t>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27104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2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8A333-45A7-4CC1-A4AE-CA4430CB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D4D38-D3CE-4C5C-B12C-A9507F5A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 IP(X) : </a:t>
            </a:r>
          </a:p>
          <a:p>
            <a:pPr marL="0" indent="0">
              <a:buNone/>
            </a:pPr>
            <a:r>
              <a:rPr lang="en-ID" dirty="0"/>
              <a:t>1100 1100 </a:t>
            </a:r>
          </a:p>
          <a:p>
            <a:pPr marL="0" indent="0">
              <a:buNone/>
            </a:pPr>
            <a:r>
              <a:rPr lang="en-ID" dirty="0"/>
              <a:t>0000 0010</a:t>
            </a:r>
          </a:p>
          <a:p>
            <a:pPr marL="0" indent="0">
              <a:buNone/>
            </a:pPr>
            <a:r>
              <a:rPr lang="en-ID" dirty="0"/>
              <a:t>1100 1100</a:t>
            </a:r>
          </a:p>
          <a:p>
            <a:pPr marL="0" indent="0">
              <a:buNone/>
            </a:pPr>
            <a:r>
              <a:rPr lang="en-ID" dirty="0"/>
              <a:t>1111 1111</a:t>
            </a:r>
          </a:p>
          <a:p>
            <a:pPr marL="0" indent="0">
              <a:buNone/>
            </a:pPr>
            <a:r>
              <a:rPr lang="en-ID" dirty="0"/>
              <a:t>1111 0000</a:t>
            </a:r>
          </a:p>
          <a:p>
            <a:pPr marL="0" indent="0">
              <a:buNone/>
            </a:pPr>
            <a:r>
              <a:rPr lang="en-ID" dirty="0"/>
              <a:t>1010 1010</a:t>
            </a:r>
          </a:p>
          <a:p>
            <a:pPr marL="0" indent="0">
              <a:buNone/>
            </a:pPr>
            <a:r>
              <a:rPr lang="en-ID" dirty="0"/>
              <a:t>1111 0000</a:t>
            </a:r>
          </a:p>
          <a:p>
            <a:pPr marL="0" indent="0">
              <a:buNone/>
            </a:pPr>
            <a:r>
              <a:rPr lang="en-ID" dirty="0"/>
              <a:t>1010 1010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A8664E0-34EE-4292-B4C0-27095FC6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5318"/>
              </p:ext>
            </p:extLst>
          </p:nvPr>
        </p:nvGraphicFramePr>
        <p:xfrm>
          <a:off x="5329413" y="2724799"/>
          <a:ext cx="6309360" cy="18022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=""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323428134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1850084724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16050744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</a:rPr>
                        <a:t>IP 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0810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ED73B-2BF8-48E4-8CFB-F55D1E2D5849}"/>
              </a:ext>
            </a:extLst>
          </p:cNvPr>
          <p:cNvSpPr txBox="1"/>
          <p:nvPr/>
        </p:nvSpPr>
        <p:spPr>
          <a:xfrm>
            <a:off x="5338291" y="4649182"/>
            <a:ext cx="630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L0 = 1100 1100 0000 0010 1100 1100 1111 1111</a:t>
            </a:r>
          </a:p>
          <a:p>
            <a:r>
              <a:rPr lang="en-ID" dirty="0"/>
              <a:t>R0 = 1111 0000 1010 1010 1111 0000 1010 1010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99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295A3E-1D7F-4101-AFC0-A023B8E2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5C683F-0FB2-4368-8662-0585A5FD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Pertama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C852BC8-DA34-471A-A08C-93C14FAA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56" y="2621421"/>
            <a:ext cx="7099962" cy="16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762AD4-0D6B-4FF3-A076-A79B1043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20B168-9BED-460E-9103-D413DEA5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Key: </a:t>
            </a:r>
            <a:r>
              <a:rPr lang="id-ID" dirty="0"/>
              <a:t>133457799BBCDFF1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Biner</a:t>
            </a:r>
            <a:r>
              <a:rPr lang="en-ID" dirty="0"/>
              <a:t> Key 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0001 0011 0011 0100</a:t>
            </a:r>
          </a:p>
          <a:p>
            <a:pPr marL="0" indent="0">
              <a:buNone/>
            </a:pPr>
            <a:r>
              <a:rPr lang="en-US" dirty="0"/>
              <a:t>0101 0111 0111 1001</a:t>
            </a:r>
          </a:p>
          <a:p>
            <a:pPr marL="0" indent="0">
              <a:buNone/>
            </a:pPr>
            <a:r>
              <a:rPr lang="en-US" dirty="0"/>
              <a:t>1001 1011 1011 1100 </a:t>
            </a:r>
          </a:p>
          <a:p>
            <a:pPr marL="0" indent="0">
              <a:buNone/>
            </a:pPr>
            <a:r>
              <a:rPr lang="en-US" dirty="0"/>
              <a:t>1101 1111 1111 0001‬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57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8D8EB6-F7A6-4393-AB8F-A0968F0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F65DB1-6597-41C9-97DD-784C7915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Masukan</a:t>
            </a:r>
            <a:r>
              <a:rPr lang="en-ID" dirty="0"/>
              <a:t> Key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PC-1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Di </a:t>
            </a:r>
            <a:r>
              <a:rPr lang="en-ID" dirty="0" err="1"/>
              <a:t>dapatkan</a:t>
            </a:r>
            <a:r>
              <a:rPr lang="en-ID" dirty="0"/>
              <a:t> C0 dan D0 </a:t>
            </a:r>
            <a:r>
              <a:rPr lang="en-ID" dirty="0" err="1"/>
              <a:t>yaitu</a:t>
            </a:r>
            <a:r>
              <a:rPr lang="en-ID" dirty="0"/>
              <a:t> C0 </a:t>
            </a:r>
            <a:r>
              <a:rPr lang="en-ID" dirty="0" err="1"/>
              <a:t>adalah</a:t>
            </a:r>
            <a:r>
              <a:rPr lang="en-ID" dirty="0"/>
              <a:t> 28 bit </a:t>
            </a:r>
            <a:r>
              <a:rPr lang="en-ID" dirty="0" err="1"/>
              <a:t>petama</a:t>
            </a:r>
            <a:r>
              <a:rPr lang="en-ID" dirty="0"/>
              <a:t> dan D0 </a:t>
            </a:r>
            <a:r>
              <a:rPr lang="en-ID" dirty="0" err="1"/>
              <a:t>adalah</a:t>
            </a:r>
            <a:r>
              <a:rPr lang="en-ID" dirty="0"/>
              <a:t> 28 bit </a:t>
            </a:r>
            <a:r>
              <a:rPr lang="en-ID" dirty="0" err="1"/>
              <a:t>terakhir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33919F9-A9E4-4773-9454-9AD2E8A1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4934"/>
              </p:ext>
            </p:extLst>
          </p:nvPr>
        </p:nvGraphicFramePr>
        <p:xfrm>
          <a:off x="2941320" y="2928985"/>
          <a:ext cx="5552237" cy="18022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=""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323428134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1850084724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 -1(Key)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1EC0B-554C-49CC-ADCC-2AADEBD9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EF27BA-9AC9-46BC-9C68-5D356326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Iterasi</a:t>
            </a:r>
            <a:r>
              <a:rPr lang="en-ID" dirty="0"/>
              <a:t> C0 dan D0 </a:t>
            </a:r>
            <a:r>
              <a:rPr lang="en-ID" dirty="0" err="1"/>
              <a:t>sebanyak</a:t>
            </a:r>
            <a:r>
              <a:rPr lang="en-ID" dirty="0"/>
              <a:t> 16 kali :</a:t>
            </a:r>
          </a:p>
          <a:p>
            <a:pPr marL="0" indent="0">
              <a:buNone/>
            </a:pPr>
            <a:r>
              <a:rPr lang="en-ID" dirty="0"/>
              <a:t>	C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(C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	D</a:t>
            </a:r>
            <a:r>
              <a:rPr lang="en-ID" sz="2000" dirty="0"/>
              <a:t>i</a:t>
            </a:r>
            <a:r>
              <a:rPr lang="en-ID" dirty="0"/>
              <a:t> = </a:t>
            </a:r>
            <a:r>
              <a:rPr lang="en-ID" dirty="0" err="1"/>
              <a:t>LS</a:t>
            </a:r>
            <a:r>
              <a:rPr lang="en-ID" sz="2000" dirty="0" err="1"/>
              <a:t>i</a:t>
            </a:r>
            <a:r>
              <a:rPr lang="en-ID" dirty="0"/>
              <a:t>(D</a:t>
            </a:r>
            <a:r>
              <a:rPr lang="en-ID" sz="2000" dirty="0"/>
              <a:t>i-1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Misal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C1 = 1110000 1100110 0101010 1011111</a:t>
            </a:r>
          </a:p>
          <a:p>
            <a:pPr marL="0" indent="0">
              <a:buNone/>
            </a:pPr>
            <a:r>
              <a:rPr lang="en-ID" dirty="0"/>
              <a:t>D1 = 1010101 0110011 0011110 0011110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9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A8194-B401-4E74-953C-E51B1BE8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Key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E7866-4C1E-43C3-BC9A-479F6394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K</a:t>
            </a:r>
            <a:r>
              <a:rPr lang="en-ID" sz="2000" dirty="0"/>
              <a:t>i</a:t>
            </a:r>
            <a:r>
              <a:rPr lang="en-ID" dirty="0"/>
              <a:t> = PC-2(</a:t>
            </a:r>
            <a:r>
              <a:rPr lang="en-ID" dirty="0" err="1"/>
              <a:t>C</a:t>
            </a:r>
            <a:r>
              <a:rPr lang="en-ID" sz="2000" dirty="0" err="1"/>
              <a:t>i</a:t>
            </a:r>
            <a:r>
              <a:rPr lang="en-ID" dirty="0" err="1"/>
              <a:t>D</a:t>
            </a:r>
            <a:r>
              <a:rPr lang="en-ID" sz="2000" dirty="0" err="1"/>
              <a:t>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 err="1"/>
              <a:t>Jadi</a:t>
            </a:r>
            <a:r>
              <a:rPr lang="en-ID" dirty="0"/>
              <a:t> K</a:t>
            </a:r>
            <a:r>
              <a:rPr lang="en-ID" sz="2000" dirty="0"/>
              <a:t>1</a:t>
            </a:r>
            <a:r>
              <a:rPr lang="en-ID" dirty="0"/>
              <a:t> = PC-2(C</a:t>
            </a:r>
            <a:r>
              <a:rPr lang="en-ID" sz="2000" dirty="0"/>
              <a:t>1</a:t>
            </a:r>
            <a:r>
              <a:rPr lang="en-ID" dirty="0"/>
              <a:t>D</a:t>
            </a:r>
            <a:r>
              <a:rPr lang="en-ID" sz="2000" dirty="0"/>
              <a:t>1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K1 - K16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84517DE-F266-4DF9-9776-D983AE2E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20333"/>
              </p:ext>
            </p:extLst>
          </p:nvPr>
        </p:nvGraphicFramePr>
        <p:xfrm>
          <a:off x="3589390" y="3136233"/>
          <a:ext cx="4795114" cy="18022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=""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323428134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1077F8-8CAB-4628-98F6-EB764E81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ABE288-E61A-4147-977E-F0FD6327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Mencari</a:t>
            </a:r>
            <a:r>
              <a:rPr lang="en-ID" dirty="0"/>
              <a:t> E(R0)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20F55B9-5C01-4A88-A86B-BC7504B01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1595"/>
              </p:ext>
            </p:extLst>
          </p:nvPr>
        </p:nvGraphicFramePr>
        <p:xfrm>
          <a:off x="3698443" y="2798881"/>
          <a:ext cx="4795114" cy="18022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=""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323428134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E(R0)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3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Pada 15 Mei 1973, </a:t>
            </a:r>
            <a:r>
              <a:rPr lang="id-ID" b="1" dirty="0"/>
              <a:t>National Bureau of Standards</a:t>
            </a:r>
            <a:r>
              <a:rPr lang="id-ID" dirty="0"/>
              <a:t> menerbitkan permohonan untuk cryptosystems dalam </a:t>
            </a:r>
            <a:r>
              <a:rPr lang="id-ID" b="1" dirty="0"/>
              <a:t>Federal Register</a:t>
            </a:r>
            <a:r>
              <a:rPr lang="id-ID" dirty="0"/>
              <a:t>.</a:t>
            </a:r>
            <a:endParaRPr lang="en-US" dirty="0"/>
          </a:p>
          <a:p>
            <a:pPr lvl="0"/>
            <a:r>
              <a:rPr lang="id-ID" dirty="0"/>
              <a:t>Ini akhirnya mengarah pada pengembangan Standar Enkripsi Data (DES</a:t>
            </a:r>
            <a:r>
              <a:rPr lang="en-US" dirty="0"/>
              <a:t>)</a:t>
            </a:r>
            <a:r>
              <a:rPr lang="id-ID" dirty="0"/>
              <a:t>, yang telah menjadi cryptosystem yang paling banyak digunakan di dunia.</a:t>
            </a:r>
            <a:endParaRPr lang="en-US" dirty="0"/>
          </a:p>
          <a:p>
            <a:pPr lvl="0"/>
            <a:r>
              <a:rPr lang="id-ID" dirty="0"/>
              <a:t>DES dikembangkan di IBM, sebagai modifikasi dari sistem sebelumnya yang dikenal sebagai LUCIFER. DES pertama kali diterbitkan dalam </a:t>
            </a:r>
            <a:r>
              <a:rPr lang="id-ID" b="1" dirty="0"/>
              <a:t>Federal Register</a:t>
            </a:r>
            <a:r>
              <a:rPr lang="id-ID" dirty="0"/>
              <a:t> 17 Maret 1975.</a:t>
            </a:r>
            <a:endParaRPr lang="en-US" dirty="0"/>
          </a:p>
          <a:p>
            <a:pPr lvl="0"/>
            <a:r>
              <a:rPr lang="id-ID" dirty="0"/>
              <a:t>Pada 15 Januari 1977</a:t>
            </a:r>
            <a:r>
              <a:rPr lang="en-US" dirty="0"/>
              <a:t>,</a:t>
            </a:r>
            <a:r>
              <a:rPr lang="id-ID" dirty="0"/>
              <a:t> DES diadopsi sebagai standar untuk aplikasi "</a:t>
            </a:r>
            <a:r>
              <a:rPr lang="id-ID" i="1" dirty="0"/>
              <a:t>unclassified</a:t>
            </a:r>
            <a:r>
              <a:rPr lang="id-ID" dirty="0"/>
              <a:t>"</a:t>
            </a:r>
            <a:r>
              <a:rPr lang="en-US" dirty="0"/>
              <a:t>. </a:t>
            </a:r>
          </a:p>
          <a:p>
            <a:pPr lvl="0"/>
            <a:r>
              <a:rPr lang="id-ID" dirty="0"/>
              <a:t>DES ditinjau</a:t>
            </a:r>
            <a:r>
              <a:rPr lang="en-US" dirty="0"/>
              <a:t>/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id-ID" b="1" dirty="0"/>
              <a:t>National Bureau of Standards</a:t>
            </a:r>
            <a:r>
              <a:rPr lang="id-ID" dirty="0"/>
              <a:t> oleh ( kira-kira) setiap lima tahun sejak adopsi. Pembaharuan terakhirnya adalah pada Januari 1994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E9CBE-6A75-4D59-A072-9B396F2A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E(R0) XOR 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04BA99-3F2F-4077-81C5-356BDAC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03B70377-5CAA-4943-9A8D-F588FA28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57273"/>
              </p:ext>
            </p:extLst>
          </p:nvPr>
        </p:nvGraphicFramePr>
        <p:xfrm>
          <a:off x="3698443" y="2798881"/>
          <a:ext cx="4795114" cy="18022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=""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53391970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98815659"/>
                    </a:ext>
                  </a:extLst>
                </a:gridCol>
                <a:gridCol w="757123">
                  <a:extLst>
                    <a:ext uri="{9D8B030D-6E8A-4147-A177-3AD203B41FA5}">
                      <a16:colId xmlns="" xmlns:a16="http://schemas.microsoft.com/office/drawing/2014/main" val="323428134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E(R0) XOR K1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075E7A-90A9-4A80-9B7F-4FDC2A5E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EEB242-CBB1-4557-942A-12B4CCA3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B1 = 011000</a:t>
            </a:r>
          </a:p>
          <a:p>
            <a:pPr marL="0" indent="0">
              <a:buNone/>
            </a:pPr>
            <a:r>
              <a:rPr lang="en-ID" dirty="0"/>
              <a:t>Row : 1100</a:t>
            </a:r>
          </a:p>
          <a:p>
            <a:pPr marL="0" indent="0">
              <a:buNone/>
            </a:pPr>
            <a:r>
              <a:rPr lang="en-ID" dirty="0"/>
              <a:t>Column : 00</a:t>
            </a:r>
          </a:p>
          <a:p>
            <a:pPr marL="0" indent="0">
              <a:buNone/>
            </a:pPr>
            <a:r>
              <a:rPr lang="en-ID" dirty="0"/>
              <a:t>C1 = 0101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C8</a:t>
            </a:r>
          </a:p>
          <a:p>
            <a:pPr marL="0" indent="0">
              <a:buNone/>
            </a:pPr>
            <a:r>
              <a:rPr lang="en-ID" dirty="0"/>
              <a:t>C = C1C2C3C4C5C6C7C8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88C33577-8CC2-40B1-AACF-F2FE5DB27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70314"/>
              </p:ext>
            </p:extLst>
          </p:nvPr>
        </p:nvGraphicFramePr>
        <p:xfrm>
          <a:off x="838200" y="3717209"/>
          <a:ext cx="9495404" cy="1218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4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4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6972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646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6646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243755">
                <a:tc gridSpan="1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</a:t>
                      </a:r>
                      <a:r>
                        <a:rPr lang="id-ID" sz="1000" baseline="-25000" dirty="0">
                          <a:effectLst/>
                        </a:rPr>
                        <a:t>1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  5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 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13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5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08D53-A13B-4E88-A183-18AFA3B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B77DCF-B61C-48AE-94F2-B2F69082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48B822-8755-4D27-80A6-9CC7F64E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9896"/>
              </p:ext>
            </p:extLst>
          </p:nvPr>
        </p:nvGraphicFramePr>
        <p:xfrm>
          <a:off x="3698443" y="2798881"/>
          <a:ext cx="3280868" cy="18022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820217">
                  <a:extLst>
                    <a:ext uri="{9D8B030D-6E8A-4147-A177-3AD203B41FA5}">
                      <a16:colId xmlns="" xmlns:a16="http://schemas.microsoft.com/office/drawing/2014/main" val="379392503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91793615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1076185391"/>
                    </a:ext>
                  </a:extLst>
                </a:gridCol>
                <a:gridCol w="820217">
                  <a:extLst>
                    <a:ext uri="{9D8B030D-6E8A-4147-A177-3AD203B41FA5}">
                      <a16:colId xmlns="" xmlns:a16="http://schemas.microsoft.com/office/drawing/2014/main" val="3953391970"/>
                    </a:ext>
                  </a:extLst>
                </a:gridCol>
              </a:tblGrid>
              <a:tr h="6085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Permutasi</a:t>
                      </a: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Tetap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59BDF-179E-4EE8-AA76-F6A23068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F(R0,K1) </a:t>
            </a:r>
            <a:r>
              <a:rPr lang="en-ID" dirty="0" err="1"/>
              <a:t>atau</a:t>
            </a:r>
            <a:r>
              <a:rPr lang="en-ID" dirty="0"/>
              <a:t> R0 XOR 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541F9-B96B-4C3C-8F16-940768CC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L2 = R1 = 1110 1111 0100 1010 0100 0101 0100 0100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0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36A0F-E150-4CA6-8F7B-5002D2CE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B </a:t>
            </a:r>
            <a:r>
              <a:rPr lang="en-ID" dirty="0" err="1"/>
              <a:t>sebanyak</a:t>
            </a:r>
            <a:r>
              <a:rPr lang="en-ID" dirty="0"/>
              <a:t> 16 kali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B3B2C3C6-AC90-48AB-B2BB-4A63B0C076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475" y="2409825"/>
            <a:ext cx="4143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7F25A-ED5F-4236-BD05-CD5D915B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E076DA0-0674-41B3-B07D-1EF60020F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100" y="1890713"/>
            <a:ext cx="4048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DE57E3-2EA8-417C-A22A-E3218F75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52F2A6F-755B-4C74-83B6-1EAFA51D1D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525" y="1871663"/>
            <a:ext cx="4105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7AA0CB-4F79-4578-A405-E6521F0F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3ABB9-D2A2-4BE0-AC84-8CE7BA99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didapat</a:t>
            </a:r>
            <a:r>
              <a:rPr lang="en-ID" dirty="0"/>
              <a:t> L16 dan R16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2036E5-2F82-4C4F-9DAA-1FCABEB62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5750" y="916940"/>
            <a:ext cx="4000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A0CD7-E2F5-421A-86EE-0511ED03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6078F2-A65E-4B35-B267-8F9C9839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Lakukan</a:t>
            </a:r>
            <a:r>
              <a:rPr lang="en-ID" dirty="0"/>
              <a:t> Inverse </a:t>
            </a:r>
            <a:r>
              <a:rPr lang="en-ID" dirty="0" err="1"/>
              <a:t>inisial</a:t>
            </a:r>
            <a:r>
              <a:rPr lang="en-ID" dirty="0"/>
              <a:t> </a:t>
            </a:r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terbalik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Chiper</a:t>
            </a:r>
            <a:r>
              <a:rPr lang="en-ID" dirty="0"/>
              <a:t> text = IP</a:t>
            </a:r>
            <a:r>
              <a:rPr lang="en-ID" baseline="30000" dirty="0"/>
              <a:t>-1</a:t>
            </a:r>
            <a:r>
              <a:rPr lang="en-ID" dirty="0"/>
              <a:t> (R16 L16)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Chipertext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r>
              <a:rPr lang="en-US" altLang="en-US" dirty="0">
                <a:latin typeface="Arial Unicode MS"/>
              </a:rPr>
              <a:t>85E813540F0AB405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baseline="30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372C7FA-C223-46FA-B85E-FC2862FC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06664"/>
              </p:ext>
            </p:extLst>
          </p:nvPr>
        </p:nvGraphicFramePr>
        <p:xfrm>
          <a:off x="3698443" y="3136233"/>
          <a:ext cx="4795116" cy="180226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23365">
                  <a:extLst>
                    <a:ext uri="{9D8B030D-6E8A-4147-A177-3AD203B41FA5}">
                      <a16:colId xmlns="" xmlns:a16="http://schemas.microsoft.com/office/drawing/2014/main" val="379392503"/>
                    </a:ext>
                  </a:extLst>
                </a:gridCol>
                <a:gridCol w="623365">
                  <a:extLst>
                    <a:ext uri="{9D8B030D-6E8A-4147-A177-3AD203B41FA5}">
                      <a16:colId xmlns="" xmlns:a16="http://schemas.microsoft.com/office/drawing/2014/main" val="3991793615"/>
                    </a:ext>
                  </a:extLst>
                </a:gridCol>
                <a:gridCol w="623365">
                  <a:extLst>
                    <a:ext uri="{9D8B030D-6E8A-4147-A177-3AD203B41FA5}">
                      <a16:colId xmlns="" xmlns:a16="http://schemas.microsoft.com/office/drawing/2014/main" val="1076185391"/>
                    </a:ext>
                  </a:extLst>
                </a:gridCol>
                <a:gridCol w="623365">
                  <a:extLst>
                    <a:ext uri="{9D8B030D-6E8A-4147-A177-3AD203B41FA5}">
                      <a16:colId xmlns="" xmlns:a16="http://schemas.microsoft.com/office/drawing/2014/main" val="3953391970"/>
                    </a:ext>
                  </a:extLst>
                </a:gridCol>
                <a:gridCol w="575414">
                  <a:extLst>
                    <a:ext uri="{9D8B030D-6E8A-4147-A177-3AD203B41FA5}">
                      <a16:colId xmlns="" xmlns:a16="http://schemas.microsoft.com/office/drawing/2014/main" val="98815659"/>
                    </a:ext>
                  </a:extLst>
                </a:gridCol>
                <a:gridCol w="575414">
                  <a:extLst>
                    <a:ext uri="{9D8B030D-6E8A-4147-A177-3AD203B41FA5}">
                      <a16:colId xmlns="" xmlns:a16="http://schemas.microsoft.com/office/drawing/2014/main" val="323428134"/>
                    </a:ext>
                  </a:extLst>
                </a:gridCol>
                <a:gridCol w="575414">
                  <a:extLst>
                    <a:ext uri="{9D8B030D-6E8A-4147-A177-3AD203B41FA5}">
                      <a16:colId xmlns="" xmlns:a16="http://schemas.microsoft.com/office/drawing/2014/main" val="974286642"/>
                    </a:ext>
                  </a:extLst>
                </a:gridCol>
                <a:gridCol w="575414">
                  <a:extLst>
                    <a:ext uri="{9D8B030D-6E8A-4147-A177-3AD203B41FA5}">
                      <a16:colId xmlns="" xmlns:a16="http://schemas.microsoft.com/office/drawing/2014/main" val="958190391"/>
                    </a:ext>
                  </a:extLst>
                </a:gridCol>
              </a:tblGrid>
              <a:tr h="608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Chiper</a:t>
                      </a:r>
                      <a:r>
                        <a:rPr lang="en-ID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Text</a:t>
                      </a: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6163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318474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66663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5739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88187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52929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2367422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397718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940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3.2 Description of 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DES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Federal Information Processing Standards Publication 46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15 </a:t>
            </a:r>
            <a:r>
              <a:rPr lang="en-US" dirty="0" err="1"/>
              <a:t>Januari</a:t>
            </a:r>
            <a:r>
              <a:rPr lang="en-US" dirty="0"/>
              <a:t> 1977</a:t>
            </a:r>
          </a:p>
          <a:p>
            <a:pPr lvl="0"/>
            <a:r>
              <a:rPr lang="en-US" dirty="0"/>
              <a:t>DES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 </a:t>
            </a:r>
            <a:r>
              <a:rPr lang="en-US" dirty="0" err="1"/>
              <a:t>simetri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/>
              <a:t>cipher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DES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64 bit. </a:t>
            </a:r>
          </a:p>
          <a:p>
            <a:pPr lvl="0"/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ekternal</a:t>
            </a:r>
            <a:r>
              <a:rPr lang="en-US" dirty="0"/>
              <a:t> = 64 bit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),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56 bit yang </a:t>
            </a:r>
            <a:r>
              <a:rPr lang="en-US" dirty="0" err="1"/>
              <a:t>dipakai</a:t>
            </a:r>
            <a:r>
              <a:rPr lang="en-US" dirty="0"/>
              <a:t> (8 bit </a:t>
            </a:r>
            <a:r>
              <a:rPr lang="en-US" dirty="0" err="1"/>
              <a:t>paritas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Enkripsi</a:t>
            </a:r>
            <a:r>
              <a:rPr lang="en-US" dirty="0"/>
              <a:t>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alghoritma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3 </a:t>
            </a:r>
            <a:r>
              <a:rPr lang="en-US" dirty="0" err="1"/>
              <a:t>tahap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Diberikan</a:t>
            </a:r>
            <a:r>
              <a:rPr lang="en-US" dirty="0"/>
              <a:t> plaintext x, </a:t>
            </a:r>
            <a:r>
              <a:rPr lang="en-US" dirty="0" err="1"/>
              <a:t>dimisalkan</a:t>
            </a:r>
            <a:r>
              <a:rPr lang="en-US" dirty="0"/>
              <a:t> x0 = IP (x) = L0R0, di mana L0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32 bit </a:t>
            </a:r>
            <a:r>
              <a:rPr lang="en-US" dirty="0" err="1"/>
              <a:t>pertama</a:t>
            </a:r>
            <a:r>
              <a:rPr lang="en-US" dirty="0"/>
              <a:t> x0 dan R0 32 bit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B.</a:t>
            </a:r>
            <a:r>
              <a:rPr lang="en-US" dirty="0" smtClean="0"/>
              <a:t>  </a:t>
            </a:r>
            <a:r>
              <a:rPr lang="id-ID" dirty="0" smtClean="0"/>
              <a:t>   </a:t>
            </a:r>
            <a:r>
              <a:rPr lang="en-US" dirty="0" smtClean="0"/>
              <a:t>16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LiRi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786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700" y="1825625"/>
            <a:ext cx="6112099" cy="4351338"/>
          </a:xfrm>
        </p:spPr>
        <p:txBody>
          <a:bodyPr/>
          <a:lstStyle/>
          <a:p>
            <a:r>
              <a:rPr lang="en-US" dirty="0"/>
              <a:t>1 ≤ </a:t>
            </a:r>
            <a:r>
              <a:rPr lang="en-US" dirty="0" err="1"/>
              <a:t>i</a:t>
            </a:r>
            <a:r>
              <a:rPr lang="en-US" dirty="0"/>
              <a:t> ≤ 16,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⊕</a:t>
            </a:r>
            <a:r>
              <a:rPr lang="en-US" dirty="0"/>
              <a:t> = XOR</a:t>
            </a:r>
          </a:p>
          <a:p>
            <a:pPr marL="0" indent="0">
              <a:buNone/>
            </a:pPr>
            <a:r>
              <a:rPr lang="en-US" dirty="0"/>
              <a:t>C. L16R16 di invers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. </a:t>
            </a:r>
            <a:r>
              <a:rPr lang="en-US" dirty="0" err="1"/>
              <a:t>Yaitu</a:t>
            </a:r>
            <a:r>
              <a:rPr lang="en-US" dirty="0"/>
              <a:t>, y = IP-1 (R16L16)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1915" y="1825624"/>
            <a:ext cx="3719177" cy="4047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007701"/>
            <a:ext cx="39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/>
              <a:t>Figure 3.1</a:t>
            </a:r>
            <a:r>
              <a:rPr lang="id-ID" dirty="0"/>
              <a:t>  One round of DES encryption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46762" y="2693700"/>
            <a:ext cx="2812817" cy="9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E4C4E-98BD-4D23-9E3B-C50803AA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Langkah</a:t>
            </a:r>
            <a:r>
              <a:rPr lang="en-ID" dirty="0"/>
              <a:t>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B64511-DBBD-42D5-A329-B0C3655C9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1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</TotalTime>
  <Words>1782</Words>
  <Application>Microsoft Office PowerPoint</Application>
  <PresentationFormat>Widescreen</PresentationFormat>
  <Paragraphs>1392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 Unicode MS</vt:lpstr>
      <vt:lpstr>Arial</vt:lpstr>
      <vt:lpstr>Calibri</vt:lpstr>
      <vt:lpstr>Calibri Light</vt:lpstr>
      <vt:lpstr>Times New Roman</vt:lpstr>
      <vt:lpstr>Retrospect</vt:lpstr>
      <vt:lpstr>Chapter 3 The Data Encryption Standard </vt:lpstr>
      <vt:lpstr>Anggota Kelompok :</vt:lpstr>
      <vt:lpstr>3.1 Introduction</vt:lpstr>
      <vt:lpstr>PowerPoint Presentation</vt:lpstr>
      <vt:lpstr>3.2 Description of DES</vt:lpstr>
      <vt:lpstr>PowerPoint Presentation</vt:lpstr>
      <vt:lpstr>Proses Enkripsi DES</vt:lpstr>
      <vt:lpstr>PowerPoint Presentation</vt:lpstr>
      <vt:lpstr>Langkah A</vt:lpstr>
      <vt:lpstr>PowerPoint Presentation</vt:lpstr>
      <vt:lpstr>Langkah B</vt:lpstr>
      <vt:lpstr>1. Mencari key schedule</vt:lpstr>
      <vt:lpstr>Langkah – langkah mencari key schedule</vt:lpstr>
      <vt:lpstr>Rumus PC-1</vt:lpstr>
      <vt:lpstr>Rumus PC-2</vt:lpstr>
      <vt:lpstr>Rumus cepat mencari key schedule</vt:lpstr>
      <vt:lpstr>PowerPoint Presentation</vt:lpstr>
      <vt:lpstr>PowerPoint Presentation</vt:lpstr>
      <vt:lpstr>PowerPoint Presentation</vt:lpstr>
      <vt:lpstr>PowerPoint Presentation</vt:lpstr>
      <vt:lpstr>2. Mencari Fungsi 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3.2.1 Contoh soal DES</vt:lpstr>
      <vt:lpstr>Diketahui</vt:lpstr>
      <vt:lpstr>Langkah A</vt:lpstr>
      <vt:lpstr>PowerPoint Presentation</vt:lpstr>
      <vt:lpstr>Langkah B</vt:lpstr>
      <vt:lpstr>Mencari Key Schedule</vt:lpstr>
      <vt:lpstr>Mencari Key Schedule</vt:lpstr>
      <vt:lpstr>Mencari Key Schedule</vt:lpstr>
      <vt:lpstr>Mencari Key Schedule</vt:lpstr>
      <vt:lpstr>Mencari Fungsi F</vt:lpstr>
      <vt:lpstr>E(R0) XOR K1</vt:lpstr>
      <vt:lpstr>SBOX</vt:lpstr>
      <vt:lpstr>Permutasi tetap C</vt:lpstr>
      <vt:lpstr>F(R0,K1) atau R0 XOR K1</vt:lpstr>
      <vt:lpstr>Lakukan iterasi Langkah B sebanyak 16 kali</vt:lpstr>
      <vt:lpstr>PowerPoint Presentation</vt:lpstr>
      <vt:lpstr>PowerPoint Presentation</vt:lpstr>
      <vt:lpstr>PowerPoint Presentation</vt:lpstr>
      <vt:lpstr>Langkah 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3.2.1 Contoh soal DES</dc:title>
  <dc:creator>angga.kresnabayu@gmail.com</dc:creator>
  <cp:lastModifiedBy>Windows User</cp:lastModifiedBy>
  <cp:revision>40</cp:revision>
  <dcterms:created xsi:type="dcterms:W3CDTF">2018-11-25T18:08:34Z</dcterms:created>
  <dcterms:modified xsi:type="dcterms:W3CDTF">2018-12-06T02:08:52Z</dcterms:modified>
</cp:coreProperties>
</file>