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2" r:id="rId4"/>
    <p:sldId id="266" r:id="rId5"/>
    <p:sldId id="265" r:id="rId6"/>
    <p:sldId id="267" r:id="rId7"/>
    <p:sldId id="268" r:id="rId8"/>
    <p:sldId id="292" r:id="rId9"/>
    <p:sldId id="276" r:id="rId10"/>
    <p:sldId id="293" r:id="rId11"/>
    <p:sldId id="282" r:id="rId12"/>
    <p:sldId id="283" r:id="rId13"/>
    <p:sldId id="284" r:id="rId14"/>
    <p:sldId id="285" r:id="rId15"/>
    <p:sldId id="294" r:id="rId16"/>
    <p:sldId id="287" r:id="rId17"/>
    <p:sldId id="288" r:id="rId18"/>
    <p:sldId id="289" r:id="rId19"/>
    <p:sldId id="290" r:id="rId20"/>
    <p:sldId id="270" r:id="rId21"/>
    <p:sldId id="271" r:id="rId22"/>
    <p:sldId id="278" r:id="rId23"/>
    <p:sldId id="273" r:id="rId24"/>
    <p:sldId id="279" r:id="rId25"/>
    <p:sldId id="280" r:id="rId26"/>
    <p:sldId id="274" r:id="rId27"/>
    <p:sldId id="281" r:id="rId28"/>
    <p:sldId id="277" r:id="rId29"/>
    <p:sldId id="256" r:id="rId30"/>
    <p:sldId id="257" r:id="rId31"/>
    <p:sldId id="258" r:id="rId32"/>
    <p:sldId id="295" r:id="rId33"/>
    <p:sldId id="296" r:id="rId34"/>
    <p:sldId id="297" r:id="rId35"/>
    <p:sldId id="298" r:id="rId36"/>
    <p:sldId id="300" r:id="rId37"/>
    <p:sldId id="301" r:id="rId38"/>
    <p:sldId id="302" r:id="rId39"/>
    <p:sldId id="303" r:id="rId40"/>
    <p:sldId id="304" r:id="rId41"/>
    <p:sldId id="305" r:id="rId42"/>
    <p:sldId id="299" r:id="rId43"/>
    <p:sldId id="306" r:id="rId44"/>
    <p:sldId id="307" r:id="rId45"/>
    <p:sldId id="308" r:id="rId46"/>
    <p:sldId id="309" r:id="rId47"/>
    <p:sldId id="310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86C3-99C4-4DB6-98B8-013EB17BC4A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07FA-346B-47FF-8272-293E1AA0B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2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86C3-99C4-4DB6-98B8-013EB17BC4A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07FA-346B-47FF-8272-293E1AA0B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9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86C3-99C4-4DB6-98B8-013EB17BC4A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07FA-346B-47FF-8272-293E1AA0B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86C3-99C4-4DB6-98B8-013EB17BC4A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07FA-346B-47FF-8272-293E1AA0B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3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86C3-99C4-4DB6-98B8-013EB17BC4A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07FA-346B-47FF-8272-293E1AA0B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5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86C3-99C4-4DB6-98B8-013EB17BC4A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07FA-346B-47FF-8272-293E1AA0B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4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86C3-99C4-4DB6-98B8-013EB17BC4A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07FA-346B-47FF-8272-293E1AA0B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9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86C3-99C4-4DB6-98B8-013EB17BC4A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07FA-346B-47FF-8272-293E1AA0B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7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86C3-99C4-4DB6-98B8-013EB17BC4A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07FA-346B-47FF-8272-293E1AA0B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8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86C3-99C4-4DB6-98B8-013EB17BC4A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07FA-346B-47FF-8272-293E1AA0B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9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86C3-99C4-4DB6-98B8-013EB17BC4A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07FA-346B-47FF-8272-293E1AA0B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2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A86C3-99C4-4DB6-98B8-013EB17BC4A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707FA-346B-47FF-8272-293E1AA0B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2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b="1" dirty="0"/>
              <a:t>Chapter 3</a:t>
            </a:r>
            <a:br>
              <a:rPr lang="id-ID" b="1" dirty="0"/>
            </a:br>
            <a:r>
              <a:rPr lang="id-ID" b="1" dirty="0"/>
              <a:t>The Data Encryption Standard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(DES)</a:t>
            </a:r>
          </a:p>
        </p:txBody>
      </p:sp>
    </p:spTree>
    <p:extLst>
      <p:ext uri="{BB962C8B-B14F-4D97-AF65-F5344CB8AC3E}">
        <p14:creationId xmlns:p14="http://schemas.microsoft.com/office/powerpoint/2010/main" val="918562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EB2E-89BD-4451-990B-5E6A16519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Langkah</a:t>
            </a:r>
            <a:r>
              <a:rPr lang="en-ID" dirty="0"/>
              <a:t> 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D2928-C036-4376-8EE5-3350D02C48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010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Mencari</a:t>
            </a:r>
            <a:r>
              <a:rPr lang="en-US" dirty="0"/>
              <a:t> key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Pada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key K di proses </a:t>
            </a:r>
            <a:r>
              <a:rPr lang="en-US" dirty="0" err="1"/>
              <a:t>menjadi</a:t>
            </a:r>
            <a:r>
              <a:rPr lang="en-US" dirty="0"/>
              <a:t> key schedule. K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bitstring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Panjang 64. 56 bit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input </a:t>
            </a:r>
            <a:r>
              <a:rPr lang="en-US" dirty="0" err="1"/>
              <a:t>sedangkan</a:t>
            </a:r>
            <a:r>
              <a:rPr lang="en-US" dirty="0"/>
              <a:t> 8 bit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bit parity-check. 8bit yang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bit pada </a:t>
            </a:r>
            <a:r>
              <a:rPr lang="en-US" dirty="0" err="1"/>
              <a:t>posisi</a:t>
            </a:r>
            <a:r>
              <a:rPr lang="en-US" dirty="0"/>
              <a:t> 8, 16, … ,64. 8 bit yang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diabaikan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key schedule.</a:t>
            </a:r>
          </a:p>
        </p:txBody>
      </p:sp>
    </p:spTree>
    <p:extLst>
      <p:ext uri="{BB962C8B-B14F-4D97-AF65-F5344CB8AC3E}">
        <p14:creationId xmlns:p14="http://schemas.microsoft.com/office/powerpoint/2010/main" val="2977618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DD09-C4D0-4C50-8E88-45EE3415D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Langkah</a:t>
            </a:r>
            <a:r>
              <a:rPr lang="en-ID" dirty="0"/>
              <a:t> – </a:t>
            </a:r>
            <a:r>
              <a:rPr lang="en-ID" dirty="0" err="1"/>
              <a:t>langkah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key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F4061-BE41-4C56-ACC1-D3B3705BE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ID" dirty="0" err="1"/>
              <a:t>Diberikan</a:t>
            </a:r>
            <a:r>
              <a:rPr lang="en-ID" dirty="0"/>
              <a:t> 64 bit key K. </a:t>
            </a:r>
            <a:r>
              <a:rPr lang="en-ID" dirty="0" err="1"/>
              <a:t>Pisahkan</a:t>
            </a:r>
            <a:r>
              <a:rPr lang="en-ID" dirty="0"/>
              <a:t> 8 bit parity- check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hitung</a:t>
            </a:r>
            <a:r>
              <a:rPr lang="en-ID" dirty="0"/>
              <a:t> 56 bit key K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permutasi</a:t>
            </a:r>
            <a:r>
              <a:rPr lang="en-ID" dirty="0"/>
              <a:t> PC-1. Setelah key K </a:t>
            </a:r>
            <a:r>
              <a:rPr lang="en-ID" dirty="0" err="1"/>
              <a:t>dimasukan</a:t>
            </a:r>
            <a:r>
              <a:rPr lang="en-ID" dirty="0"/>
              <a:t> </a:t>
            </a:r>
            <a:r>
              <a:rPr lang="en-ID" dirty="0" err="1"/>
              <a:t>keperhitan</a:t>
            </a:r>
            <a:r>
              <a:rPr lang="en-ID" dirty="0"/>
              <a:t> PC-1. Hasil PC-1(K) </a:t>
            </a:r>
            <a:r>
              <a:rPr lang="en-ID" dirty="0" err="1"/>
              <a:t>dibagi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28bit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C</a:t>
            </a:r>
            <a:r>
              <a:rPr lang="en-ID" sz="2000" dirty="0"/>
              <a:t>0</a:t>
            </a:r>
            <a:r>
              <a:rPr lang="en-ID" dirty="0"/>
              <a:t> dan 28 bit </a:t>
            </a:r>
            <a:r>
              <a:rPr lang="en-ID" dirty="0" err="1"/>
              <a:t>selanjutnya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D</a:t>
            </a:r>
            <a:r>
              <a:rPr lang="en-ID" sz="2000" dirty="0"/>
              <a:t>0</a:t>
            </a:r>
            <a:r>
              <a:rPr lang="en-ID" dirty="0"/>
              <a:t>.</a:t>
            </a:r>
          </a:p>
          <a:p>
            <a:pPr marL="514350" indent="-514350">
              <a:buAutoNum type="arabicPeriod"/>
            </a:pPr>
            <a:r>
              <a:rPr lang="en-ID" dirty="0" err="1"/>
              <a:t>Selanjutnya</a:t>
            </a:r>
            <a:r>
              <a:rPr lang="en-ID" dirty="0"/>
              <a:t> C</a:t>
            </a:r>
            <a:r>
              <a:rPr lang="en-ID" sz="2200" dirty="0"/>
              <a:t>0</a:t>
            </a:r>
            <a:r>
              <a:rPr lang="en-ID" dirty="0"/>
              <a:t> dan D</a:t>
            </a:r>
            <a:r>
              <a:rPr lang="en-ID" sz="2200" dirty="0"/>
              <a:t>0</a:t>
            </a:r>
            <a:r>
              <a:rPr lang="en-ID" dirty="0"/>
              <a:t> </a:t>
            </a:r>
            <a:r>
              <a:rPr lang="en-ID" dirty="0" err="1"/>
              <a:t>dimasukan</a:t>
            </a:r>
            <a:r>
              <a:rPr lang="en-ID" dirty="0"/>
              <a:t> </a:t>
            </a:r>
            <a:r>
              <a:rPr lang="en-ID" dirty="0" err="1"/>
              <a:t>kedalam</a:t>
            </a:r>
            <a:r>
              <a:rPr lang="en-ID" dirty="0"/>
              <a:t> </a:t>
            </a:r>
            <a:r>
              <a:rPr lang="en-ID" dirty="0" err="1"/>
              <a:t>perhitungan</a:t>
            </a:r>
            <a:r>
              <a:rPr lang="en-ID" dirty="0"/>
              <a:t>.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iterasi</a:t>
            </a:r>
            <a:r>
              <a:rPr lang="en-ID" dirty="0"/>
              <a:t> 1 – 16 </a:t>
            </a:r>
            <a:r>
              <a:rPr lang="en-ID" dirty="0" err="1"/>
              <a:t>lakukan</a:t>
            </a:r>
            <a:r>
              <a:rPr lang="en-ID" dirty="0"/>
              <a:t> </a:t>
            </a:r>
            <a:r>
              <a:rPr lang="en-ID" dirty="0" err="1"/>
              <a:t>perhitungan</a:t>
            </a:r>
            <a:r>
              <a:rPr lang="en-ID" dirty="0"/>
              <a:t>:</a:t>
            </a:r>
          </a:p>
          <a:p>
            <a:pPr marL="0" indent="0">
              <a:buNone/>
            </a:pPr>
            <a:r>
              <a:rPr lang="en-ID" dirty="0"/>
              <a:t>		C</a:t>
            </a:r>
            <a:r>
              <a:rPr lang="en-ID" sz="2000" dirty="0"/>
              <a:t>i</a:t>
            </a:r>
            <a:r>
              <a:rPr lang="en-ID" dirty="0"/>
              <a:t> = </a:t>
            </a:r>
            <a:r>
              <a:rPr lang="en-ID" dirty="0" err="1"/>
              <a:t>LS</a:t>
            </a:r>
            <a:r>
              <a:rPr lang="en-ID" sz="2000" dirty="0" err="1"/>
              <a:t>i</a:t>
            </a:r>
            <a:r>
              <a:rPr lang="en-ID" dirty="0"/>
              <a:t>(C</a:t>
            </a:r>
            <a:r>
              <a:rPr lang="en-ID" sz="2000" dirty="0"/>
              <a:t>i-1</a:t>
            </a:r>
            <a:r>
              <a:rPr lang="en-ID" dirty="0"/>
              <a:t>)</a:t>
            </a:r>
          </a:p>
          <a:p>
            <a:pPr marL="0" indent="0">
              <a:buNone/>
            </a:pPr>
            <a:r>
              <a:rPr lang="en-ID" dirty="0"/>
              <a:t>		D</a:t>
            </a:r>
            <a:r>
              <a:rPr lang="en-ID" sz="2000" dirty="0"/>
              <a:t>i</a:t>
            </a:r>
            <a:r>
              <a:rPr lang="en-ID" dirty="0"/>
              <a:t> = </a:t>
            </a:r>
            <a:r>
              <a:rPr lang="en-ID" dirty="0" err="1"/>
              <a:t>LS</a:t>
            </a:r>
            <a:r>
              <a:rPr lang="en-ID" sz="2000" dirty="0" err="1"/>
              <a:t>i</a:t>
            </a:r>
            <a:r>
              <a:rPr lang="en-ID" dirty="0"/>
              <a:t>(D</a:t>
            </a:r>
            <a:r>
              <a:rPr lang="en-ID" sz="2000" dirty="0"/>
              <a:t>i-1</a:t>
            </a:r>
            <a:r>
              <a:rPr lang="en-ID" dirty="0"/>
              <a:t>)</a:t>
            </a:r>
          </a:p>
          <a:p>
            <a:pPr marL="0" indent="0">
              <a:buNone/>
            </a:pPr>
            <a:r>
              <a:rPr lang="en-ID" dirty="0"/>
              <a:t>       		K</a:t>
            </a:r>
            <a:r>
              <a:rPr lang="en-ID" sz="2200" dirty="0"/>
              <a:t>i </a:t>
            </a:r>
            <a:r>
              <a:rPr lang="en-ID" dirty="0"/>
              <a:t>= PC-2(</a:t>
            </a:r>
            <a:r>
              <a:rPr lang="en-ID" dirty="0" err="1"/>
              <a:t>C</a:t>
            </a:r>
            <a:r>
              <a:rPr lang="en-ID" sz="2200" dirty="0" err="1"/>
              <a:t>i</a:t>
            </a:r>
            <a:r>
              <a:rPr lang="en-ID" dirty="0" err="1"/>
              <a:t>D</a:t>
            </a:r>
            <a:r>
              <a:rPr lang="en-ID" sz="2200" dirty="0" err="1"/>
              <a:t>i</a:t>
            </a:r>
            <a:r>
              <a:rPr lang="en-ID" dirty="0"/>
              <a:t>)</a:t>
            </a:r>
          </a:p>
          <a:p>
            <a:pPr marL="457200" lvl="1" indent="0">
              <a:buNone/>
            </a:pPr>
            <a:r>
              <a:rPr lang="en-ID" sz="2800" dirty="0"/>
              <a:t>LS yang </a:t>
            </a:r>
            <a:r>
              <a:rPr lang="en-ID" sz="2800" dirty="0" err="1"/>
              <a:t>dimaksud</a:t>
            </a:r>
            <a:r>
              <a:rPr lang="en-ID" sz="2800" dirty="0"/>
              <a:t> </a:t>
            </a:r>
            <a:r>
              <a:rPr lang="en-ID" sz="2800" dirty="0" err="1"/>
              <a:t>adalah</a:t>
            </a:r>
            <a:r>
              <a:rPr lang="en-ID" sz="2800" dirty="0"/>
              <a:t> shift left 2 bit. </a:t>
            </a:r>
            <a:r>
              <a:rPr lang="en-ID" sz="2800" dirty="0" err="1"/>
              <a:t>Namuan</a:t>
            </a:r>
            <a:r>
              <a:rPr lang="en-ID" sz="2800" dirty="0"/>
              <a:t> </a:t>
            </a:r>
            <a:r>
              <a:rPr lang="en-ID" sz="2800" dirty="0" err="1"/>
              <a:t>khusus</a:t>
            </a:r>
            <a:r>
              <a:rPr lang="en-ID" sz="2800" dirty="0"/>
              <a:t> pada </a:t>
            </a:r>
            <a:r>
              <a:rPr lang="en-ID" sz="2800" dirty="0" err="1"/>
              <a:t>i</a:t>
            </a:r>
            <a:r>
              <a:rPr lang="en-ID" sz="2800" dirty="0"/>
              <a:t> = 1,2,9 </a:t>
            </a:r>
            <a:r>
              <a:rPr lang="en-ID" sz="2800" dirty="0" err="1"/>
              <a:t>atau</a:t>
            </a:r>
            <a:r>
              <a:rPr lang="en-ID" sz="2800" dirty="0"/>
              <a:t> 16 </a:t>
            </a:r>
            <a:r>
              <a:rPr lang="en-ID" sz="2800" dirty="0" err="1"/>
              <a:t>lakukan</a:t>
            </a:r>
            <a:r>
              <a:rPr lang="en-ID" sz="2800" dirty="0"/>
              <a:t> shift left 1 bit. Setelah </a:t>
            </a:r>
            <a:r>
              <a:rPr lang="en-ID" sz="2800" dirty="0" err="1"/>
              <a:t>dimasukkan</a:t>
            </a:r>
            <a:r>
              <a:rPr lang="en-ID" sz="2800" dirty="0"/>
              <a:t> </a:t>
            </a:r>
            <a:r>
              <a:rPr lang="en-ID" sz="2800" dirty="0" err="1"/>
              <a:t>kedalam</a:t>
            </a:r>
            <a:r>
              <a:rPr lang="en-ID" sz="2800" dirty="0"/>
              <a:t> </a:t>
            </a:r>
            <a:r>
              <a:rPr lang="en-ID" sz="2800" dirty="0" err="1"/>
              <a:t>perhitungan</a:t>
            </a:r>
            <a:r>
              <a:rPr lang="en-ID" sz="2800" dirty="0"/>
              <a:t> PC-2 </a:t>
            </a:r>
            <a:r>
              <a:rPr lang="en-ID" sz="2800" dirty="0" err="1"/>
              <a:t>maka</a:t>
            </a:r>
            <a:r>
              <a:rPr lang="en-ID" sz="2800" dirty="0"/>
              <a:t> key </a:t>
            </a:r>
            <a:r>
              <a:rPr lang="en-ID" sz="2800" dirty="0" err="1"/>
              <a:t>akan</a:t>
            </a:r>
            <a:r>
              <a:rPr lang="en-ID" sz="2800" dirty="0"/>
              <a:t> </a:t>
            </a:r>
            <a:r>
              <a:rPr lang="en-ID" sz="2800" dirty="0" err="1"/>
              <a:t>menjadi</a:t>
            </a:r>
            <a:r>
              <a:rPr lang="en-ID" sz="2800" dirty="0"/>
              <a:t> 48 bit</a:t>
            </a:r>
            <a:r>
              <a:rPr lang="en-ID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4261852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1C9D-A2F8-418C-999C-9EE70F05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Rumus</a:t>
            </a:r>
            <a:r>
              <a:rPr lang="en-ID" dirty="0"/>
              <a:t> PC-1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98D859-2189-447E-9D25-2B377F3CD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6671" y="1690688"/>
            <a:ext cx="5878657" cy="41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16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4A9F-0346-476D-81DD-98852388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Rumus</a:t>
            </a:r>
            <a:r>
              <a:rPr lang="en-ID" dirty="0"/>
              <a:t> PC-2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A34472-ED2F-4ED6-BB32-8D3382386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2529" y="1690688"/>
            <a:ext cx="5666942" cy="420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6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DC7B9-E88E-43B0-860C-0DA70207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Rumus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key schedule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345515E5-D248-47A0-8609-D6BDBBE46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8895" y="1825625"/>
            <a:ext cx="58542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34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7B7522-3B01-451A-90EF-FA3494E2B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5825" y="1253331"/>
            <a:ext cx="56603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843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24063A-32DC-4451-A99D-0860946BA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0243" y="1253331"/>
            <a:ext cx="55315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7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9260C2-55E2-4AB2-A1F4-531C5D229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557" y="1114425"/>
            <a:ext cx="57048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0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DA42AC-A304-40CD-95B4-3B66AAD75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141" y="361096"/>
            <a:ext cx="5881717" cy="61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0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3.1 Introduction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985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Fungsi</a:t>
            </a:r>
            <a:r>
              <a:rPr lang="en-US" dirty="0"/>
              <a:t> f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:</a:t>
            </a:r>
          </a:p>
          <a:p>
            <a:r>
              <a:rPr lang="en-US" dirty="0"/>
              <a:t>input </a:t>
            </a: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A,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bitstring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32</a:t>
            </a:r>
          </a:p>
          <a:p>
            <a:r>
              <a:rPr lang="en-US" dirty="0"/>
              <a:t>Input </a:t>
            </a: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J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bitstring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48</a:t>
            </a:r>
          </a:p>
          <a:p>
            <a:pPr marL="0" indent="0">
              <a:buNone/>
            </a:pP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</a:t>
            </a:r>
            <a:r>
              <a:rPr lang="en-US" dirty="0" err="1"/>
              <a:t>bitstring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32.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3627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685613" y="1027906"/>
            <a:ext cx="4668187" cy="5149057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A </a:t>
            </a:r>
            <a:r>
              <a:rPr lang="en-US" dirty="0" err="1"/>
              <a:t>adalah</a:t>
            </a:r>
            <a:r>
              <a:rPr lang="en-US" dirty="0"/>
              <a:t> "</a:t>
            </a:r>
            <a:r>
              <a:rPr lang="en-US" dirty="0" err="1"/>
              <a:t>diperluas</a:t>
            </a:r>
            <a:r>
              <a:rPr lang="en-US" dirty="0"/>
              <a:t>"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bitstring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48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ekspansi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Hitung</a:t>
            </a:r>
            <a:r>
              <a:rPr lang="en-US" dirty="0"/>
              <a:t> E (A) ⊕ J dan </a:t>
            </a:r>
            <a:r>
              <a:rPr lang="en-US" dirty="0" err="1"/>
              <a:t>tulis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penggabungan</a:t>
            </a:r>
            <a:r>
              <a:rPr lang="en-US" dirty="0"/>
              <a:t> </a:t>
            </a:r>
            <a:r>
              <a:rPr lang="en-US" dirty="0" err="1"/>
              <a:t>delapan</a:t>
            </a:r>
            <a:r>
              <a:rPr lang="en-US" dirty="0"/>
              <a:t> string 6-bit B = B1B2B3B4B5B6B7B8.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55600" y="275287"/>
            <a:ext cx="6090169" cy="51490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5400" y="5807631"/>
            <a:ext cx="294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u="sng" dirty="0"/>
              <a:t>Figure 3.2</a:t>
            </a:r>
            <a:r>
              <a:rPr lang="id-ID" dirty="0"/>
              <a:t>  The DES </a:t>
            </a:r>
            <a:r>
              <a:rPr lang="id-ID" i="1" dirty="0"/>
              <a:t>f</a:t>
            </a:r>
            <a:r>
              <a:rPr lang="id-ID" dirty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19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4538"/>
            <a:ext cx="10515600" cy="547242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Ekspansi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560041"/>
              </p:ext>
            </p:extLst>
          </p:nvPr>
        </p:nvGraphicFramePr>
        <p:xfrm>
          <a:off x="2188564" y="1439052"/>
          <a:ext cx="6880484" cy="446706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69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9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9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0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08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6341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E bit-selection table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3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32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  1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  2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  3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  4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  5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3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  4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  5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  6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  7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  8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  9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3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  8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  9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10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11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12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13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3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12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13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14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15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16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17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3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16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17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18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19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20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21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3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20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21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22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23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24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25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63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24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25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26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27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28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29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63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28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29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30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31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32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  1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609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delapan</a:t>
            </a:r>
            <a:r>
              <a:rPr lang="en-US" dirty="0"/>
              <a:t> S-Box </a:t>
            </a:r>
            <a:r>
              <a:rPr lang="en-US" dirty="0" err="1"/>
              <a:t>dari</a:t>
            </a:r>
            <a:r>
              <a:rPr lang="en-US" dirty="0"/>
              <a:t> S1 </a:t>
            </a:r>
            <a:r>
              <a:rPr lang="en-US" dirty="0" err="1"/>
              <a:t>sampai</a:t>
            </a:r>
            <a:r>
              <a:rPr lang="en-US" dirty="0"/>
              <a:t> S8. </a:t>
            </a:r>
            <a:r>
              <a:rPr lang="en-US" dirty="0" err="1"/>
              <a:t>Setiap</a:t>
            </a:r>
            <a:r>
              <a:rPr lang="en-US" dirty="0"/>
              <a:t> Si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4 × 16 array yang </a:t>
            </a:r>
            <a:r>
              <a:rPr lang="en-US" dirty="0" err="1"/>
              <a:t>entri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0 - 15.</a:t>
            </a:r>
          </a:p>
          <a:p>
            <a:pPr marL="0" indent="0">
              <a:buNone/>
            </a:pP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bitstring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enam</a:t>
            </a:r>
            <a:r>
              <a:rPr lang="en-US" dirty="0"/>
              <a:t>, </a:t>
            </a:r>
            <a:r>
              <a:rPr lang="en-US" dirty="0" err="1"/>
              <a:t>katakanlah</a:t>
            </a:r>
            <a:r>
              <a:rPr lang="en-US" dirty="0"/>
              <a:t> </a:t>
            </a:r>
            <a:r>
              <a:rPr lang="en-US" dirty="0" err="1"/>
              <a:t>Bj</a:t>
            </a:r>
            <a:r>
              <a:rPr lang="en-US" dirty="0"/>
              <a:t> = b1b2b3b4b5b6,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Sj</a:t>
            </a:r>
            <a:r>
              <a:rPr lang="en-US" dirty="0"/>
              <a:t> (</a:t>
            </a:r>
            <a:r>
              <a:rPr lang="en-US" dirty="0" err="1"/>
              <a:t>Bj</a:t>
            </a:r>
            <a:r>
              <a:rPr lang="en-US" dirty="0"/>
              <a:t>)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Dua</a:t>
            </a:r>
            <a:r>
              <a:rPr lang="en-US" dirty="0"/>
              <a:t> bit b1b6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r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Sj</a:t>
            </a:r>
            <a:r>
              <a:rPr lang="en-US" dirty="0"/>
              <a:t> (0 ≤ r ≤ 3),</a:t>
            </a:r>
          </a:p>
          <a:p>
            <a:pPr marL="0" indent="0">
              <a:buNone/>
            </a:pPr>
            <a:r>
              <a:rPr lang="en-US" dirty="0" err="1"/>
              <a:t>empat</a:t>
            </a:r>
            <a:r>
              <a:rPr lang="en-US" dirty="0"/>
              <a:t> bit b2b3b4b5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c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Sj</a:t>
            </a:r>
            <a:r>
              <a:rPr lang="en-US" dirty="0"/>
              <a:t> (0 ≤ c ≤ 15).</a:t>
            </a:r>
          </a:p>
          <a:p>
            <a:pPr marL="0" indent="0">
              <a:buNone/>
            </a:pP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Sj</a:t>
            </a:r>
            <a:r>
              <a:rPr lang="en-US" dirty="0"/>
              <a:t> (</a:t>
            </a:r>
            <a:r>
              <a:rPr lang="en-US" dirty="0" err="1"/>
              <a:t>Bj</a:t>
            </a:r>
            <a:r>
              <a:rPr lang="en-US" dirty="0"/>
              <a:t>)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entri</a:t>
            </a:r>
            <a:r>
              <a:rPr lang="en-US" dirty="0"/>
              <a:t> </a:t>
            </a:r>
            <a:r>
              <a:rPr lang="en-US" dirty="0" err="1"/>
              <a:t>Sj</a:t>
            </a:r>
            <a:r>
              <a:rPr lang="en-US" dirty="0"/>
              <a:t> (r, c),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bitstring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Dalam</a:t>
            </a:r>
            <a:r>
              <a:rPr lang="en-US" dirty="0"/>
              <a:t> mode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Cj</a:t>
            </a:r>
            <a:r>
              <a:rPr lang="en-US" dirty="0"/>
              <a:t> = </a:t>
            </a:r>
            <a:r>
              <a:rPr lang="en-US" dirty="0" err="1"/>
              <a:t>Sj</a:t>
            </a:r>
            <a:r>
              <a:rPr lang="en-US" dirty="0"/>
              <a:t> (</a:t>
            </a:r>
            <a:r>
              <a:rPr lang="en-US" dirty="0" err="1"/>
              <a:t>Bj</a:t>
            </a:r>
            <a:r>
              <a:rPr lang="en-US" dirty="0"/>
              <a:t>) , 1 ≤ j ≤ 8.</a:t>
            </a:r>
          </a:p>
        </p:txBody>
      </p:sp>
    </p:spTree>
    <p:extLst>
      <p:ext uri="{BB962C8B-B14F-4D97-AF65-F5344CB8AC3E}">
        <p14:creationId xmlns:p14="http://schemas.microsoft.com/office/powerpoint/2010/main" val="2112245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1322"/>
            <a:ext cx="10515600" cy="57456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8</a:t>
            </a:r>
            <a:r>
              <a:rPr lang="id-ID" dirty="0"/>
              <a:t> S-boxes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164331"/>
              </p:ext>
            </p:extLst>
          </p:nvPr>
        </p:nvGraphicFramePr>
        <p:xfrm>
          <a:off x="838200" y="1169206"/>
          <a:ext cx="10515600" cy="103060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36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3609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3609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0">
                <a:tc gridSpan="1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S</a:t>
                      </a:r>
                      <a:r>
                        <a:rPr lang="id-ID" sz="1000" baseline="-25000" dirty="0">
                          <a:effectLst/>
                        </a:rPr>
                        <a:t>1</a:t>
                      </a:r>
                      <a:r>
                        <a:rPr lang="id-ID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13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270498"/>
              </p:ext>
            </p:extLst>
          </p:nvPr>
        </p:nvGraphicFramePr>
        <p:xfrm>
          <a:off x="838200" y="2455987"/>
          <a:ext cx="10515600" cy="103060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36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3609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3609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0">
                <a:tc gridSpan="1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S</a:t>
                      </a:r>
                      <a:r>
                        <a:rPr lang="id-ID" sz="1000" baseline="-25000" dirty="0">
                          <a:effectLst/>
                        </a:rPr>
                        <a:t>2</a:t>
                      </a:r>
                      <a:r>
                        <a:rPr lang="id-ID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  9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13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  1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10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12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  6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  7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12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  9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188764"/>
              </p:ext>
            </p:extLst>
          </p:nvPr>
        </p:nvGraphicFramePr>
        <p:xfrm>
          <a:off x="838200" y="3741421"/>
          <a:ext cx="10515600" cy="103060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36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3609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3609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73278">
                <a:tc gridSpan="1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S</a:t>
                      </a:r>
                      <a:r>
                        <a:rPr lang="id-ID" sz="1000" baseline="-25000" dirty="0">
                          <a:effectLst/>
                        </a:rPr>
                        <a:t>3</a:t>
                      </a:r>
                      <a:r>
                        <a:rPr lang="id-ID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  0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12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054450"/>
              </p:ext>
            </p:extLst>
          </p:nvPr>
        </p:nvGraphicFramePr>
        <p:xfrm>
          <a:off x="838200" y="5068346"/>
          <a:ext cx="10515600" cy="103060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36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3609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3609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0">
                <a:tc gridSpan="1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S</a:t>
                      </a:r>
                      <a:r>
                        <a:rPr lang="id-ID" sz="1000" baseline="-25000" dirty="0">
                          <a:effectLst/>
                        </a:rPr>
                        <a:t>4</a:t>
                      </a:r>
                      <a:r>
                        <a:rPr lang="id-ID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14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8200" y="46781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5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276540"/>
              </p:ext>
            </p:extLst>
          </p:nvPr>
        </p:nvGraphicFramePr>
        <p:xfrm>
          <a:off x="838200" y="1029989"/>
          <a:ext cx="10515600" cy="103060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36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3609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3609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0">
                <a:tc gridSpan="1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S</a:t>
                      </a:r>
                      <a:r>
                        <a:rPr lang="id-ID" sz="1000" baseline="-25000" dirty="0">
                          <a:effectLst/>
                        </a:rPr>
                        <a:t>5</a:t>
                      </a:r>
                      <a:r>
                        <a:rPr lang="id-ID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  6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  9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  3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897511"/>
              </p:ext>
            </p:extLst>
          </p:nvPr>
        </p:nvGraphicFramePr>
        <p:xfrm>
          <a:off x="838200" y="2390482"/>
          <a:ext cx="10515600" cy="103060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36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3609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3609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0">
                <a:tc gridSpan="1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S</a:t>
                      </a:r>
                      <a:r>
                        <a:rPr lang="id-ID" sz="1000" baseline="-25000" dirty="0">
                          <a:effectLst/>
                        </a:rPr>
                        <a:t>6</a:t>
                      </a:r>
                      <a:r>
                        <a:rPr lang="id-ID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  8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13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899159"/>
              </p:ext>
            </p:extLst>
          </p:nvPr>
        </p:nvGraphicFramePr>
        <p:xfrm>
          <a:off x="838200" y="3705940"/>
          <a:ext cx="10515600" cy="103060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36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3609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3609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0">
                <a:tc gridSpan="1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S</a:t>
                      </a:r>
                      <a:r>
                        <a:rPr lang="id-ID" sz="1000" baseline="-25000" dirty="0">
                          <a:effectLst/>
                        </a:rPr>
                        <a:t>7</a:t>
                      </a:r>
                      <a:r>
                        <a:rPr lang="id-ID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  9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  5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  6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  9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  5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  0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15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12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904786"/>
              </p:ext>
            </p:extLst>
          </p:nvPr>
        </p:nvGraphicFramePr>
        <p:xfrm>
          <a:off x="838200" y="5035397"/>
          <a:ext cx="10515600" cy="103060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36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3609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3609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0">
                <a:tc gridSpan="1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S</a:t>
                      </a:r>
                      <a:r>
                        <a:rPr lang="id-ID" sz="1000" baseline="-25000">
                          <a:effectLst/>
                        </a:rPr>
                        <a:t>8</a:t>
                      </a:r>
                      <a:r>
                        <a:rPr lang="id-ID" sz="12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11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8200" y="1690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431322"/>
            <a:ext cx="10515600" cy="5745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8</a:t>
            </a:r>
            <a:r>
              <a:rPr lang="id-ID"/>
              <a:t> S-boxes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617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Bitstring</a:t>
            </a:r>
            <a:r>
              <a:rPr lang="en-US" dirty="0"/>
              <a:t> C = C1C2C3C4C5C7C8C8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32 </a:t>
            </a:r>
            <a:r>
              <a:rPr lang="en-US" dirty="0" err="1"/>
              <a:t>permutasi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permutasi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P. P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bitstring</a:t>
            </a:r>
            <a:r>
              <a:rPr lang="en-US" dirty="0"/>
              <a:t> (C)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f (A, J). </a:t>
            </a:r>
          </a:p>
        </p:txBody>
      </p:sp>
    </p:spTree>
    <p:extLst>
      <p:ext uri="{BB962C8B-B14F-4D97-AF65-F5344CB8AC3E}">
        <p14:creationId xmlns:p14="http://schemas.microsoft.com/office/powerpoint/2010/main" val="2481746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9837"/>
            <a:ext cx="10515600" cy="561712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Permutasi</a:t>
            </a:r>
            <a:r>
              <a:rPr lang="en-US" dirty="0"/>
              <a:t> 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626306"/>
              </p:ext>
            </p:extLst>
          </p:nvPr>
        </p:nvGraphicFramePr>
        <p:xfrm>
          <a:off x="2407296" y="1343608"/>
          <a:ext cx="6792688" cy="423610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98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8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0678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P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6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16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  7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20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21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6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29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12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28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17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6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  1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15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23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26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6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  5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18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31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10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6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  2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  8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24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14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6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32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27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  3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  9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06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19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13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30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  6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06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22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11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  4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25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718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9607"/>
            <a:ext cx="10515600" cy="5577356"/>
          </a:xfrm>
        </p:spPr>
        <p:txBody>
          <a:bodyPr/>
          <a:lstStyle/>
          <a:p>
            <a:pPr marL="0" indent="0">
              <a:buNone/>
            </a:pPr>
            <a:r>
              <a:rPr lang="en-ID" dirty="0" err="1"/>
              <a:t>Langkah</a:t>
            </a:r>
            <a:r>
              <a:rPr lang="en-ID" dirty="0"/>
              <a:t> C</a:t>
            </a:r>
          </a:p>
          <a:p>
            <a:pPr marL="0" indent="0">
              <a:buNone/>
            </a:pPr>
            <a:r>
              <a:rPr lang="id-ID" dirty="0"/>
              <a:t>IP</a:t>
            </a:r>
            <a:r>
              <a:rPr lang="id-ID" baseline="30000" dirty="0"/>
              <a:t>-1 </a:t>
            </a:r>
            <a:r>
              <a:rPr lang="en-US" dirty="0"/>
              <a:t> (I</a:t>
            </a:r>
            <a:r>
              <a:rPr lang="id-ID" dirty="0"/>
              <a:t>nverse permutation</a:t>
            </a:r>
            <a:r>
              <a:rPr lang="en-US" dirty="0"/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050581"/>
              </p:ext>
            </p:extLst>
          </p:nvPr>
        </p:nvGraphicFramePr>
        <p:xfrm>
          <a:off x="2588300" y="1726492"/>
          <a:ext cx="7015400" cy="470792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12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2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18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18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18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18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3103"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IP</a:t>
                      </a:r>
                      <a:r>
                        <a:rPr lang="id-ID" sz="2400" baseline="30000" dirty="0">
                          <a:effectLst/>
                        </a:rPr>
                        <a:t>-1</a:t>
                      </a:r>
                      <a:r>
                        <a:rPr lang="id-ID" sz="2400" dirty="0">
                          <a:effectLst/>
                        </a:rPr>
                        <a:t>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1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40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8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48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16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56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24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64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32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1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39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7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47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15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55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23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63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31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1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38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6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46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14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54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22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62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30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1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37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5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45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13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53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21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61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29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1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36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4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44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12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52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20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60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28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31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35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43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11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51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19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59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27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31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34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42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10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50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18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58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26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31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33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41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  9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49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17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57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25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039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3.2.1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6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id-ID" dirty="0"/>
              <a:t>Pada 15 Mei 1973, </a:t>
            </a:r>
            <a:r>
              <a:rPr lang="id-ID" b="1" dirty="0"/>
              <a:t>National Bureau of Standards</a:t>
            </a:r>
            <a:r>
              <a:rPr lang="id-ID" dirty="0"/>
              <a:t> menerbitkan permohonan untuk cryptosystems dalam </a:t>
            </a:r>
            <a:r>
              <a:rPr lang="id-ID" b="1" dirty="0"/>
              <a:t>Federal Register</a:t>
            </a:r>
            <a:r>
              <a:rPr lang="id-ID" dirty="0"/>
              <a:t>.</a:t>
            </a:r>
            <a:endParaRPr lang="en-US" dirty="0"/>
          </a:p>
          <a:p>
            <a:pPr lvl="0"/>
            <a:r>
              <a:rPr lang="id-ID" dirty="0"/>
              <a:t>Ini akhirnya mengarah pada pengembangan Standar Enkripsi Data (DES</a:t>
            </a:r>
            <a:r>
              <a:rPr lang="en-US" dirty="0"/>
              <a:t>)</a:t>
            </a:r>
            <a:r>
              <a:rPr lang="id-ID" dirty="0"/>
              <a:t>, yang telah menjadi cryptosystem yang paling banyak digunakan di dunia.</a:t>
            </a:r>
            <a:endParaRPr lang="en-US" dirty="0"/>
          </a:p>
          <a:p>
            <a:pPr lvl="0"/>
            <a:r>
              <a:rPr lang="id-ID" dirty="0"/>
              <a:t>DES dikembangkan di IBM, sebagai modifikasi dari sistem sebelumnya yang dikenal sebagai LUCIFER. DES pertama kali diterbitkan dalam </a:t>
            </a:r>
            <a:r>
              <a:rPr lang="id-ID" b="1" dirty="0"/>
              <a:t>Federal Register</a:t>
            </a:r>
            <a:r>
              <a:rPr lang="id-ID" dirty="0"/>
              <a:t> 17 Maret 1975.</a:t>
            </a:r>
            <a:endParaRPr lang="en-US" dirty="0"/>
          </a:p>
          <a:p>
            <a:pPr lvl="0"/>
            <a:r>
              <a:rPr lang="id-ID" dirty="0"/>
              <a:t>Pada 15 Januari 1977</a:t>
            </a:r>
            <a:r>
              <a:rPr lang="en-US" dirty="0"/>
              <a:t>,</a:t>
            </a:r>
            <a:r>
              <a:rPr lang="id-ID" dirty="0"/>
              <a:t> DES diadopsi sebagai standar untuk aplikasi "</a:t>
            </a:r>
            <a:r>
              <a:rPr lang="id-ID" i="1" dirty="0"/>
              <a:t>unclassified</a:t>
            </a:r>
            <a:r>
              <a:rPr lang="id-ID" dirty="0"/>
              <a:t>"</a:t>
            </a:r>
            <a:r>
              <a:rPr lang="en-US" dirty="0"/>
              <a:t>. </a:t>
            </a:r>
          </a:p>
          <a:p>
            <a:pPr lvl="0"/>
            <a:r>
              <a:rPr lang="id-ID" dirty="0"/>
              <a:t>DES ditinjau</a:t>
            </a:r>
            <a:r>
              <a:rPr lang="en-US" dirty="0"/>
              <a:t>/</a:t>
            </a:r>
            <a:r>
              <a:rPr lang="en-US" dirty="0" err="1"/>
              <a:t>diperbaharui</a:t>
            </a:r>
            <a:r>
              <a:rPr lang="en-US" dirty="0"/>
              <a:t> </a:t>
            </a:r>
            <a:r>
              <a:rPr lang="id-ID" b="1" dirty="0"/>
              <a:t>National Bureau of Standards</a:t>
            </a:r>
            <a:r>
              <a:rPr lang="id-ID" dirty="0"/>
              <a:t> oleh ( kira-kira) setiap lima tahun sejak adopsi. Pembaharuan terakhirnya adalah pada Januari 1994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82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Diketahui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Plaintext: </a:t>
            </a:r>
            <a:r>
              <a:rPr lang="id-ID" dirty="0"/>
              <a:t>0123456789ABCDEF</a:t>
            </a:r>
            <a:r>
              <a:rPr lang="en-US" dirty="0"/>
              <a:t> (</a:t>
            </a:r>
            <a:r>
              <a:rPr lang="en-US" dirty="0" err="1"/>
              <a:t>Hexadesimal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Key: </a:t>
            </a:r>
            <a:r>
              <a:rPr lang="id-ID" dirty="0"/>
              <a:t>133457799BBCDFF1</a:t>
            </a:r>
            <a:r>
              <a:rPr lang="en-US" dirty="0"/>
              <a:t> (</a:t>
            </a:r>
            <a:r>
              <a:rPr lang="en-US" dirty="0" err="1"/>
              <a:t>Hexadesimal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Ditanyakan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Chippertext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936778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</a:t>
            </a:r>
            <a:r>
              <a:rPr lang="en-US" dirty="0"/>
              <a:t>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Plaintext: </a:t>
            </a:r>
          </a:p>
          <a:p>
            <a:pPr marL="0" indent="0">
              <a:buNone/>
            </a:pPr>
            <a:r>
              <a:rPr lang="en-US" dirty="0"/>
              <a:t>0000 0001 0010 0011</a:t>
            </a:r>
          </a:p>
          <a:p>
            <a:pPr marL="0" indent="0">
              <a:buNone/>
            </a:pPr>
            <a:r>
              <a:rPr lang="en-US" dirty="0"/>
              <a:t>0100 0101 0110 0111</a:t>
            </a:r>
          </a:p>
          <a:p>
            <a:pPr marL="0" indent="0">
              <a:buNone/>
            </a:pPr>
            <a:r>
              <a:rPr lang="en-US" dirty="0"/>
              <a:t>1000 1001 1010 1011</a:t>
            </a:r>
          </a:p>
          <a:p>
            <a:pPr marL="0" indent="0">
              <a:buNone/>
            </a:pPr>
            <a:r>
              <a:rPr lang="en-US" dirty="0"/>
              <a:t>1100 1101 1110 1111‬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273B18-E6EF-4672-9852-CBE14EDB8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767468"/>
              </p:ext>
            </p:extLst>
          </p:nvPr>
        </p:nvGraphicFramePr>
        <p:xfrm>
          <a:off x="4903285" y="2501455"/>
          <a:ext cx="6309360" cy="1855089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820217">
                  <a:extLst>
                    <a:ext uri="{9D8B030D-6E8A-4147-A177-3AD203B41FA5}">
                      <a16:colId xmlns:a16="http://schemas.microsoft.com/office/drawing/2014/main" val="4233147523"/>
                    </a:ext>
                  </a:extLst>
                </a:gridCol>
                <a:gridCol w="820217">
                  <a:extLst>
                    <a:ext uri="{9D8B030D-6E8A-4147-A177-3AD203B41FA5}">
                      <a16:colId xmlns:a16="http://schemas.microsoft.com/office/drawing/2014/main" val="589958672"/>
                    </a:ext>
                  </a:extLst>
                </a:gridCol>
                <a:gridCol w="820217">
                  <a:extLst>
                    <a:ext uri="{9D8B030D-6E8A-4147-A177-3AD203B41FA5}">
                      <a16:colId xmlns:a16="http://schemas.microsoft.com/office/drawing/2014/main" val="2991002725"/>
                    </a:ext>
                  </a:extLst>
                </a:gridCol>
                <a:gridCol w="820217">
                  <a:extLst>
                    <a:ext uri="{9D8B030D-6E8A-4147-A177-3AD203B41FA5}">
                      <a16:colId xmlns:a16="http://schemas.microsoft.com/office/drawing/2014/main" val="2747422571"/>
                    </a:ext>
                  </a:extLst>
                </a:gridCol>
                <a:gridCol w="757123">
                  <a:extLst>
                    <a:ext uri="{9D8B030D-6E8A-4147-A177-3AD203B41FA5}">
                      <a16:colId xmlns:a16="http://schemas.microsoft.com/office/drawing/2014/main" val="3928027176"/>
                    </a:ext>
                  </a:extLst>
                </a:gridCol>
                <a:gridCol w="757123">
                  <a:extLst>
                    <a:ext uri="{9D8B030D-6E8A-4147-A177-3AD203B41FA5}">
                      <a16:colId xmlns:a16="http://schemas.microsoft.com/office/drawing/2014/main" val="3530572031"/>
                    </a:ext>
                  </a:extLst>
                </a:gridCol>
                <a:gridCol w="757123">
                  <a:extLst>
                    <a:ext uri="{9D8B030D-6E8A-4147-A177-3AD203B41FA5}">
                      <a16:colId xmlns:a16="http://schemas.microsoft.com/office/drawing/2014/main" val="4124180235"/>
                    </a:ext>
                  </a:extLst>
                </a:gridCol>
                <a:gridCol w="757123">
                  <a:extLst>
                    <a:ext uri="{9D8B030D-6E8A-4147-A177-3AD203B41FA5}">
                      <a16:colId xmlns:a16="http://schemas.microsoft.com/office/drawing/2014/main" val="2316457803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Plain Text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290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 b="0" dirty="0">
                          <a:effectLst/>
                        </a:rPr>
                        <a:t>0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0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0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0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0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 b="0" dirty="0">
                          <a:effectLst/>
                        </a:rPr>
                        <a:t>0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1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2208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 b="0" dirty="0">
                          <a:effectLst/>
                        </a:rPr>
                        <a:t>0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0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1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0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0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 b="0" dirty="0">
                          <a:effectLst/>
                        </a:rPr>
                        <a:t>0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 b="0" dirty="0">
                          <a:effectLst/>
                        </a:rPr>
                        <a:t>1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1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97856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0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1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0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0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0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1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0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1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89148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0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1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1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0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0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1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1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1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46977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1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0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0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0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1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0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 b="0" dirty="0">
                          <a:effectLst/>
                        </a:rPr>
                        <a:t>  </a:t>
                      </a:r>
                      <a:r>
                        <a:rPr lang="en-ID" sz="1200" b="0" dirty="0">
                          <a:effectLst/>
                        </a:rPr>
                        <a:t>0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 b="0" dirty="0">
                          <a:effectLst/>
                        </a:rPr>
                        <a:t> </a:t>
                      </a:r>
                      <a:r>
                        <a:rPr lang="en-ID" sz="1200" b="0" dirty="0">
                          <a:effectLst/>
                        </a:rPr>
                        <a:t>1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99185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1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0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1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0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1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0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 b="0" dirty="0">
                          <a:effectLst/>
                        </a:rPr>
                        <a:t>1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1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65232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1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1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0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0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1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1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0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1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11827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1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1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1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0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1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1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 b="0" dirty="0">
                          <a:effectLst/>
                        </a:rPr>
                        <a:t>1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1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71043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215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A333-45A7-4CC1-A4AE-CA4430CB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D4D38-D3CE-4C5C-B12C-A9507F5A9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dirty="0"/>
              <a:t> IP(X) : </a:t>
            </a:r>
          </a:p>
          <a:p>
            <a:pPr marL="0" indent="0">
              <a:buNone/>
            </a:pPr>
            <a:r>
              <a:rPr lang="en-ID" dirty="0"/>
              <a:t>1100 1100 </a:t>
            </a:r>
          </a:p>
          <a:p>
            <a:pPr marL="0" indent="0">
              <a:buNone/>
            </a:pPr>
            <a:r>
              <a:rPr lang="en-ID" dirty="0"/>
              <a:t>0000 0010</a:t>
            </a:r>
          </a:p>
          <a:p>
            <a:pPr marL="0" indent="0">
              <a:buNone/>
            </a:pPr>
            <a:r>
              <a:rPr lang="en-ID" dirty="0"/>
              <a:t>1100 1100</a:t>
            </a:r>
          </a:p>
          <a:p>
            <a:pPr marL="0" indent="0">
              <a:buNone/>
            </a:pPr>
            <a:r>
              <a:rPr lang="en-ID" dirty="0"/>
              <a:t>1111 1111</a:t>
            </a:r>
          </a:p>
          <a:p>
            <a:pPr marL="0" indent="0">
              <a:buNone/>
            </a:pPr>
            <a:r>
              <a:rPr lang="en-ID" dirty="0"/>
              <a:t>1111 0000</a:t>
            </a:r>
          </a:p>
          <a:p>
            <a:pPr marL="0" indent="0">
              <a:buNone/>
            </a:pPr>
            <a:r>
              <a:rPr lang="en-ID" dirty="0"/>
              <a:t>1010 1010</a:t>
            </a:r>
          </a:p>
          <a:p>
            <a:pPr marL="0" indent="0">
              <a:buNone/>
            </a:pPr>
            <a:r>
              <a:rPr lang="en-ID" dirty="0"/>
              <a:t>1111 0000</a:t>
            </a:r>
          </a:p>
          <a:p>
            <a:pPr marL="0" indent="0">
              <a:buNone/>
            </a:pPr>
            <a:r>
              <a:rPr lang="en-ID" dirty="0"/>
              <a:t>1010 1010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8664E0-34EE-4292-B4C0-27095FC6A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15318"/>
              </p:ext>
            </p:extLst>
          </p:nvPr>
        </p:nvGraphicFramePr>
        <p:xfrm>
          <a:off x="5329413" y="2724799"/>
          <a:ext cx="6309360" cy="1730121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820217">
                  <a:extLst>
                    <a:ext uri="{9D8B030D-6E8A-4147-A177-3AD203B41FA5}">
                      <a16:colId xmlns:a16="http://schemas.microsoft.com/office/drawing/2014/main" val="379392503"/>
                    </a:ext>
                  </a:extLst>
                </a:gridCol>
                <a:gridCol w="820217">
                  <a:extLst>
                    <a:ext uri="{9D8B030D-6E8A-4147-A177-3AD203B41FA5}">
                      <a16:colId xmlns:a16="http://schemas.microsoft.com/office/drawing/2014/main" val="3991793615"/>
                    </a:ext>
                  </a:extLst>
                </a:gridCol>
                <a:gridCol w="820217">
                  <a:extLst>
                    <a:ext uri="{9D8B030D-6E8A-4147-A177-3AD203B41FA5}">
                      <a16:colId xmlns:a16="http://schemas.microsoft.com/office/drawing/2014/main" val="1076185391"/>
                    </a:ext>
                  </a:extLst>
                </a:gridCol>
                <a:gridCol w="820217">
                  <a:extLst>
                    <a:ext uri="{9D8B030D-6E8A-4147-A177-3AD203B41FA5}">
                      <a16:colId xmlns:a16="http://schemas.microsoft.com/office/drawing/2014/main" val="3953391970"/>
                    </a:ext>
                  </a:extLst>
                </a:gridCol>
                <a:gridCol w="757123">
                  <a:extLst>
                    <a:ext uri="{9D8B030D-6E8A-4147-A177-3AD203B41FA5}">
                      <a16:colId xmlns:a16="http://schemas.microsoft.com/office/drawing/2014/main" val="98815659"/>
                    </a:ext>
                  </a:extLst>
                </a:gridCol>
                <a:gridCol w="757123">
                  <a:extLst>
                    <a:ext uri="{9D8B030D-6E8A-4147-A177-3AD203B41FA5}">
                      <a16:colId xmlns:a16="http://schemas.microsoft.com/office/drawing/2014/main" val="323428134"/>
                    </a:ext>
                  </a:extLst>
                </a:gridCol>
                <a:gridCol w="757123">
                  <a:extLst>
                    <a:ext uri="{9D8B030D-6E8A-4147-A177-3AD203B41FA5}">
                      <a16:colId xmlns:a16="http://schemas.microsoft.com/office/drawing/2014/main" val="1850084724"/>
                    </a:ext>
                  </a:extLst>
                </a:gridCol>
                <a:gridCol w="757123">
                  <a:extLst>
                    <a:ext uri="{9D8B030D-6E8A-4147-A177-3AD203B41FA5}">
                      <a16:colId xmlns:a16="http://schemas.microsoft.com/office/drawing/2014/main" val="160507440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 b="0" dirty="0">
                          <a:effectLst/>
                        </a:rPr>
                        <a:t>IP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638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84745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66636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73968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1877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29291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67422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97718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40810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74ED73B-2BF8-48E4-8CFB-F55D1E2D5849}"/>
              </a:ext>
            </a:extLst>
          </p:cNvPr>
          <p:cNvSpPr txBox="1"/>
          <p:nvPr/>
        </p:nvSpPr>
        <p:spPr>
          <a:xfrm>
            <a:off x="5338291" y="4649182"/>
            <a:ext cx="6309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L0 = 1100 1100 0000 0010 1100 1100 1111 1111</a:t>
            </a:r>
          </a:p>
          <a:p>
            <a:r>
              <a:rPr lang="en-ID" dirty="0"/>
              <a:t>R0 = 1111 0000 1010 1010 1111 0000 1010 1010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699382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95A3E-1D7F-4101-AFC0-A023B8E29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Langkah</a:t>
            </a:r>
            <a:r>
              <a:rPr lang="en-ID" dirty="0"/>
              <a:t>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C683F-0FB2-4368-8662-0585A5FD7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  </a:t>
            </a:r>
            <a:r>
              <a:rPr lang="en-ID" dirty="0" err="1"/>
              <a:t>Iterasi</a:t>
            </a:r>
            <a:r>
              <a:rPr lang="en-ID" dirty="0"/>
              <a:t> </a:t>
            </a:r>
            <a:r>
              <a:rPr lang="en-ID" dirty="0" err="1"/>
              <a:t>Pertama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852BC8-DA34-471A-A08C-93C14FAA9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356" y="2621421"/>
            <a:ext cx="7099962" cy="16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94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62AD4-0D6B-4FF3-A076-A79B1043A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Mencari</a:t>
            </a:r>
            <a:r>
              <a:rPr lang="en-ID" dirty="0"/>
              <a:t> Key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0B168-9BED-460E-9103-D413DEA50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Key: </a:t>
            </a:r>
            <a:r>
              <a:rPr lang="id-ID" dirty="0"/>
              <a:t>133457799BBCDFF1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Biner</a:t>
            </a:r>
            <a:r>
              <a:rPr lang="en-ID" dirty="0"/>
              <a:t> Key 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0001 0011 0011 0100</a:t>
            </a:r>
          </a:p>
          <a:p>
            <a:pPr marL="0" indent="0">
              <a:buNone/>
            </a:pPr>
            <a:r>
              <a:rPr lang="en-US" dirty="0"/>
              <a:t>0101 0111 0111 1001</a:t>
            </a:r>
          </a:p>
          <a:p>
            <a:pPr marL="0" indent="0">
              <a:buNone/>
            </a:pPr>
            <a:r>
              <a:rPr lang="en-US" dirty="0"/>
              <a:t>1001 1011 1011 1100 </a:t>
            </a:r>
          </a:p>
          <a:p>
            <a:pPr marL="0" indent="0">
              <a:buNone/>
            </a:pPr>
            <a:r>
              <a:rPr lang="en-US" dirty="0"/>
              <a:t>1101 1111 1111 0001‬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157725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8EB6-F7A6-4393-AB8F-A0968F0A6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Mencari</a:t>
            </a:r>
            <a:r>
              <a:rPr lang="en-ID" dirty="0"/>
              <a:t> Key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5DB1-6597-41C9-97DD-784C79157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Masukan</a:t>
            </a:r>
            <a:r>
              <a:rPr lang="en-ID" dirty="0"/>
              <a:t> Key </a:t>
            </a:r>
            <a:r>
              <a:rPr lang="en-ID" dirty="0" err="1"/>
              <a:t>kedalam</a:t>
            </a:r>
            <a:r>
              <a:rPr lang="en-ID" dirty="0"/>
              <a:t> </a:t>
            </a:r>
            <a:r>
              <a:rPr lang="en-ID" dirty="0" err="1"/>
              <a:t>perhitungan</a:t>
            </a:r>
            <a:r>
              <a:rPr lang="en-ID" dirty="0"/>
              <a:t> PC-1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Di </a:t>
            </a:r>
            <a:r>
              <a:rPr lang="en-ID" dirty="0" err="1"/>
              <a:t>dapatkan</a:t>
            </a:r>
            <a:r>
              <a:rPr lang="en-ID" dirty="0"/>
              <a:t> C0 dan D0 </a:t>
            </a:r>
            <a:r>
              <a:rPr lang="en-ID" dirty="0" err="1"/>
              <a:t>yaitu</a:t>
            </a:r>
            <a:r>
              <a:rPr lang="en-ID" dirty="0"/>
              <a:t> C0 </a:t>
            </a:r>
            <a:r>
              <a:rPr lang="en-ID" dirty="0" err="1"/>
              <a:t>adalah</a:t>
            </a:r>
            <a:r>
              <a:rPr lang="en-ID" dirty="0"/>
              <a:t> 28 bit </a:t>
            </a:r>
            <a:r>
              <a:rPr lang="en-ID" dirty="0" err="1"/>
              <a:t>petama</a:t>
            </a:r>
            <a:r>
              <a:rPr lang="en-ID" dirty="0"/>
              <a:t> dan D0 </a:t>
            </a:r>
            <a:r>
              <a:rPr lang="en-ID" dirty="0" err="1"/>
              <a:t>adalah</a:t>
            </a:r>
            <a:r>
              <a:rPr lang="en-ID" dirty="0"/>
              <a:t> 28 bit </a:t>
            </a:r>
            <a:r>
              <a:rPr lang="en-ID" dirty="0" err="1"/>
              <a:t>terakhir</a:t>
            </a: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3919F9-A9E4-4773-9454-9AD2E8A1D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774934"/>
              </p:ext>
            </p:extLst>
          </p:nvPr>
        </p:nvGraphicFramePr>
        <p:xfrm>
          <a:off x="2941320" y="2928985"/>
          <a:ext cx="5552237" cy="1730121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820217">
                  <a:extLst>
                    <a:ext uri="{9D8B030D-6E8A-4147-A177-3AD203B41FA5}">
                      <a16:colId xmlns:a16="http://schemas.microsoft.com/office/drawing/2014/main" val="379392503"/>
                    </a:ext>
                  </a:extLst>
                </a:gridCol>
                <a:gridCol w="820217">
                  <a:extLst>
                    <a:ext uri="{9D8B030D-6E8A-4147-A177-3AD203B41FA5}">
                      <a16:colId xmlns:a16="http://schemas.microsoft.com/office/drawing/2014/main" val="3991793615"/>
                    </a:ext>
                  </a:extLst>
                </a:gridCol>
                <a:gridCol w="820217">
                  <a:extLst>
                    <a:ext uri="{9D8B030D-6E8A-4147-A177-3AD203B41FA5}">
                      <a16:colId xmlns:a16="http://schemas.microsoft.com/office/drawing/2014/main" val="1076185391"/>
                    </a:ext>
                  </a:extLst>
                </a:gridCol>
                <a:gridCol w="820217">
                  <a:extLst>
                    <a:ext uri="{9D8B030D-6E8A-4147-A177-3AD203B41FA5}">
                      <a16:colId xmlns:a16="http://schemas.microsoft.com/office/drawing/2014/main" val="3953391970"/>
                    </a:ext>
                  </a:extLst>
                </a:gridCol>
                <a:gridCol w="757123">
                  <a:extLst>
                    <a:ext uri="{9D8B030D-6E8A-4147-A177-3AD203B41FA5}">
                      <a16:colId xmlns:a16="http://schemas.microsoft.com/office/drawing/2014/main" val="98815659"/>
                    </a:ext>
                  </a:extLst>
                </a:gridCol>
                <a:gridCol w="757123">
                  <a:extLst>
                    <a:ext uri="{9D8B030D-6E8A-4147-A177-3AD203B41FA5}">
                      <a16:colId xmlns:a16="http://schemas.microsoft.com/office/drawing/2014/main" val="323428134"/>
                    </a:ext>
                  </a:extLst>
                </a:gridCol>
                <a:gridCol w="757123">
                  <a:extLst>
                    <a:ext uri="{9D8B030D-6E8A-4147-A177-3AD203B41FA5}">
                      <a16:colId xmlns:a16="http://schemas.microsoft.com/office/drawing/2014/main" val="1850084724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PC -1(Key)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638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84745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66636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73968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1877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29291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67422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97718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4081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3184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EC0B-554C-49CC-ADCC-2AADEBD93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Mencari</a:t>
            </a:r>
            <a:r>
              <a:rPr lang="en-ID" dirty="0"/>
              <a:t> Key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F27BA-9AC9-46BC-9C68-5D3563260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Iterasi</a:t>
            </a:r>
            <a:r>
              <a:rPr lang="en-ID" dirty="0"/>
              <a:t> C0 dan D0 </a:t>
            </a:r>
            <a:r>
              <a:rPr lang="en-ID" dirty="0" err="1"/>
              <a:t>sebanyak</a:t>
            </a:r>
            <a:r>
              <a:rPr lang="en-ID" dirty="0"/>
              <a:t> 16 kali :</a:t>
            </a:r>
          </a:p>
          <a:p>
            <a:pPr marL="0" indent="0">
              <a:buNone/>
            </a:pPr>
            <a:r>
              <a:rPr lang="en-ID" dirty="0"/>
              <a:t>	C</a:t>
            </a:r>
            <a:r>
              <a:rPr lang="en-ID" sz="2000" dirty="0"/>
              <a:t>i</a:t>
            </a:r>
            <a:r>
              <a:rPr lang="en-ID" dirty="0"/>
              <a:t> = </a:t>
            </a:r>
            <a:r>
              <a:rPr lang="en-ID" dirty="0" err="1"/>
              <a:t>LS</a:t>
            </a:r>
            <a:r>
              <a:rPr lang="en-ID" sz="2000" dirty="0" err="1"/>
              <a:t>i</a:t>
            </a:r>
            <a:r>
              <a:rPr lang="en-ID" dirty="0"/>
              <a:t>(C</a:t>
            </a:r>
            <a:r>
              <a:rPr lang="en-ID" sz="2000" dirty="0"/>
              <a:t>i-1</a:t>
            </a:r>
            <a:r>
              <a:rPr lang="en-ID" dirty="0"/>
              <a:t>)</a:t>
            </a:r>
          </a:p>
          <a:p>
            <a:pPr marL="0" indent="0">
              <a:buNone/>
            </a:pPr>
            <a:r>
              <a:rPr lang="en-ID" dirty="0"/>
              <a:t>	D</a:t>
            </a:r>
            <a:r>
              <a:rPr lang="en-ID" sz="2000" dirty="0"/>
              <a:t>i</a:t>
            </a:r>
            <a:r>
              <a:rPr lang="en-ID" dirty="0"/>
              <a:t> = </a:t>
            </a:r>
            <a:r>
              <a:rPr lang="en-ID" dirty="0" err="1"/>
              <a:t>LS</a:t>
            </a:r>
            <a:r>
              <a:rPr lang="en-ID" sz="2000" dirty="0" err="1"/>
              <a:t>i</a:t>
            </a:r>
            <a:r>
              <a:rPr lang="en-ID" dirty="0"/>
              <a:t>(D</a:t>
            </a:r>
            <a:r>
              <a:rPr lang="en-ID" sz="2000" dirty="0"/>
              <a:t>i-1</a:t>
            </a:r>
            <a:r>
              <a:rPr lang="en-ID" dirty="0"/>
              <a:t>)</a:t>
            </a:r>
          </a:p>
          <a:p>
            <a:pPr marL="0" indent="0">
              <a:buNone/>
            </a:pPr>
            <a:r>
              <a:rPr lang="en-ID" dirty="0" err="1"/>
              <a:t>Misal</a:t>
            </a:r>
            <a:r>
              <a:rPr lang="en-ID" dirty="0"/>
              <a:t> </a:t>
            </a:r>
            <a:r>
              <a:rPr lang="en-ID" dirty="0" err="1"/>
              <a:t>iterasi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:</a:t>
            </a:r>
          </a:p>
          <a:p>
            <a:pPr marL="0" indent="0">
              <a:buNone/>
            </a:pPr>
            <a:r>
              <a:rPr lang="en-ID" dirty="0"/>
              <a:t>C1 = 1110000 1100110 0101010 1011111</a:t>
            </a:r>
          </a:p>
          <a:p>
            <a:pPr marL="0" indent="0">
              <a:buNone/>
            </a:pPr>
            <a:r>
              <a:rPr lang="en-ID" dirty="0"/>
              <a:t>D1 = 1010101 0110011 0011110 0011110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6994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A8194-B401-4E74-953C-E51B1BE8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Mencari</a:t>
            </a:r>
            <a:r>
              <a:rPr lang="en-ID" dirty="0"/>
              <a:t> Key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E7866-4C1E-43C3-BC9A-479F6394F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K</a:t>
            </a:r>
            <a:r>
              <a:rPr lang="en-ID" sz="2000" dirty="0"/>
              <a:t>i</a:t>
            </a:r>
            <a:r>
              <a:rPr lang="en-ID" dirty="0"/>
              <a:t> = PC-2(</a:t>
            </a:r>
            <a:r>
              <a:rPr lang="en-ID" dirty="0" err="1"/>
              <a:t>C</a:t>
            </a:r>
            <a:r>
              <a:rPr lang="en-ID" sz="2000" dirty="0" err="1"/>
              <a:t>i</a:t>
            </a:r>
            <a:r>
              <a:rPr lang="en-ID" dirty="0" err="1"/>
              <a:t>D</a:t>
            </a:r>
            <a:r>
              <a:rPr lang="en-ID" sz="2000" dirty="0" err="1"/>
              <a:t>i</a:t>
            </a:r>
            <a:r>
              <a:rPr lang="en-ID" dirty="0"/>
              <a:t>)</a:t>
            </a:r>
          </a:p>
          <a:p>
            <a:pPr marL="0" indent="0">
              <a:buNone/>
            </a:pPr>
            <a:r>
              <a:rPr lang="en-ID" dirty="0" err="1"/>
              <a:t>Jadi</a:t>
            </a:r>
            <a:r>
              <a:rPr lang="en-ID" dirty="0"/>
              <a:t> K</a:t>
            </a:r>
            <a:r>
              <a:rPr lang="en-ID" sz="2000" dirty="0"/>
              <a:t>1</a:t>
            </a:r>
            <a:r>
              <a:rPr lang="en-ID" dirty="0"/>
              <a:t> = PC-2(C</a:t>
            </a:r>
            <a:r>
              <a:rPr lang="en-ID" sz="2000" dirty="0"/>
              <a:t>1</a:t>
            </a:r>
            <a:r>
              <a:rPr lang="en-ID" dirty="0"/>
              <a:t>D</a:t>
            </a:r>
            <a:r>
              <a:rPr lang="en-ID" sz="2000" dirty="0"/>
              <a:t>1</a:t>
            </a:r>
            <a:r>
              <a:rPr lang="en-ID" dirty="0"/>
              <a:t>)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 err="1"/>
              <a:t>Lakukan</a:t>
            </a:r>
            <a:r>
              <a:rPr lang="en-ID" dirty="0"/>
              <a:t> </a:t>
            </a:r>
            <a:r>
              <a:rPr lang="en-ID" dirty="0" err="1"/>
              <a:t>iterasi</a:t>
            </a:r>
            <a:r>
              <a:rPr lang="en-ID" dirty="0"/>
              <a:t> </a:t>
            </a:r>
            <a:r>
              <a:rPr lang="en-ID" dirty="0" err="1"/>
              <a:t>hingga</a:t>
            </a:r>
            <a:r>
              <a:rPr lang="en-ID" dirty="0"/>
              <a:t> </a:t>
            </a:r>
            <a:r>
              <a:rPr lang="en-ID" dirty="0" err="1"/>
              <a:t>didapatkan</a:t>
            </a:r>
            <a:r>
              <a:rPr lang="en-ID" dirty="0"/>
              <a:t> K1 - K16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4517DE-F266-4DF9-9776-D983AE2E5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920333"/>
              </p:ext>
            </p:extLst>
          </p:nvPr>
        </p:nvGraphicFramePr>
        <p:xfrm>
          <a:off x="3589390" y="3136233"/>
          <a:ext cx="4795114" cy="1730121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820217">
                  <a:extLst>
                    <a:ext uri="{9D8B030D-6E8A-4147-A177-3AD203B41FA5}">
                      <a16:colId xmlns:a16="http://schemas.microsoft.com/office/drawing/2014/main" val="379392503"/>
                    </a:ext>
                  </a:extLst>
                </a:gridCol>
                <a:gridCol w="820217">
                  <a:extLst>
                    <a:ext uri="{9D8B030D-6E8A-4147-A177-3AD203B41FA5}">
                      <a16:colId xmlns:a16="http://schemas.microsoft.com/office/drawing/2014/main" val="3991793615"/>
                    </a:ext>
                  </a:extLst>
                </a:gridCol>
                <a:gridCol w="820217">
                  <a:extLst>
                    <a:ext uri="{9D8B030D-6E8A-4147-A177-3AD203B41FA5}">
                      <a16:colId xmlns:a16="http://schemas.microsoft.com/office/drawing/2014/main" val="1076185391"/>
                    </a:ext>
                  </a:extLst>
                </a:gridCol>
                <a:gridCol w="820217">
                  <a:extLst>
                    <a:ext uri="{9D8B030D-6E8A-4147-A177-3AD203B41FA5}">
                      <a16:colId xmlns:a16="http://schemas.microsoft.com/office/drawing/2014/main" val="3953391970"/>
                    </a:ext>
                  </a:extLst>
                </a:gridCol>
                <a:gridCol w="757123">
                  <a:extLst>
                    <a:ext uri="{9D8B030D-6E8A-4147-A177-3AD203B41FA5}">
                      <a16:colId xmlns:a16="http://schemas.microsoft.com/office/drawing/2014/main" val="98815659"/>
                    </a:ext>
                  </a:extLst>
                </a:gridCol>
                <a:gridCol w="757123">
                  <a:extLst>
                    <a:ext uri="{9D8B030D-6E8A-4147-A177-3AD203B41FA5}">
                      <a16:colId xmlns:a16="http://schemas.microsoft.com/office/drawing/2014/main" val="323428134"/>
                    </a:ext>
                  </a:extLst>
                </a:gridCol>
              </a:tblGrid>
              <a:tr h="60855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K1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638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84745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66636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73968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1877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29291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67422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97718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4081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6574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77F8-8CAB-4628-98F6-EB764E81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BE288-E61A-4147-977E-F0FD63275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Mencari</a:t>
            </a:r>
            <a:r>
              <a:rPr lang="en-ID" dirty="0"/>
              <a:t> E(R0) :</a:t>
            </a:r>
          </a:p>
          <a:p>
            <a:pPr marL="0" indent="0">
              <a:buNone/>
            </a:pP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0F55B9-5C01-4A88-A86B-BC7504B01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651595"/>
              </p:ext>
            </p:extLst>
          </p:nvPr>
        </p:nvGraphicFramePr>
        <p:xfrm>
          <a:off x="3698443" y="2798881"/>
          <a:ext cx="4795114" cy="1730121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820217">
                  <a:extLst>
                    <a:ext uri="{9D8B030D-6E8A-4147-A177-3AD203B41FA5}">
                      <a16:colId xmlns:a16="http://schemas.microsoft.com/office/drawing/2014/main" val="379392503"/>
                    </a:ext>
                  </a:extLst>
                </a:gridCol>
                <a:gridCol w="820217">
                  <a:extLst>
                    <a:ext uri="{9D8B030D-6E8A-4147-A177-3AD203B41FA5}">
                      <a16:colId xmlns:a16="http://schemas.microsoft.com/office/drawing/2014/main" val="3991793615"/>
                    </a:ext>
                  </a:extLst>
                </a:gridCol>
                <a:gridCol w="820217">
                  <a:extLst>
                    <a:ext uri="{9D8B030D-6E8A-4147-A177-3AD203B41FA5}">
                      <a16:colId xmlns:a16="http://schemas.microsoft.com/office/drawing/2014/main" val="1076185391"/>
                    </a:ext>
                  </a:extLst>
                </a:gridCol>
                <a:gridCol w="820217">
                  <a:extLst>
                    <a:ext uri="{9D8B030D-6E8A-4147-A177-3AD203B41FA5}">
                      <a16:colId xmlns:a16="http://schemas.microsoft.com/office/drawing/2014/main" val="3953391970"/>
                    </a:ext>
                  </a:extLst>
                </a:gridCol>
                <a:gridCol w="757123">
                  <a:extLst>
                    <a:ext uri="{9D8B030D-6E8A-4147-A177-3AD203B41FA5}">
                      <a16:colId xmlns:a16="http://schemas.microsoft.com/office/drawing/2014/main" val="98815659"/>
                    </a:ext>
                  </a:extLst>
                </a:gridCol>
                <a:gridCol w="757123">
                  <a:extLst>
                    <a:ext uri="{9D8B030D-6E8A-4147-A177-3AD203B41FA5}">
                      <a16:colId xmlns:a16="http://schemas.microsoft.com/office/drawing/2014/main" val="323428134"/>
                    </a:ext>
                  </a:extLst>
                </a:gridCol>
              </a:tblGrid>
              <a:tr h="60855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E(R0)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638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84745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66636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73968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1877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29291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67422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97718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4081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3650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E9CBE-6A75-4D59-A072-9B396F2A7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E(R0) XOR K1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4BA99-3F2F-4077-81C5-356BDAC7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B70377-5CAA-4943-9A8D-F588FA286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457273"/>
              </p:ext>
            </p:extLst>
          </p:nvPr>
        </p:nvGraphicFramePr>
        <p:xfrm>
          <a:off x="3698443" y="2798881"/>
          <a:ext cx="4795114" cy="1730121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820217">
                  <a:extLst>
                    <a:ext uri="{9D8B030D-6E8A-4147-A177-3AD203B41FA5}">
                      <a16:colId xmlns:a16="http://schemas.microsoft.com/office/drawing/2014/main" val="379392503"/>
                    </a:ext>
                  </a:extLst>
                </a:gridCol>
                <a:gridCol w="820217">
                  <a:extLst>
                    <a:ext uri="{9D8B030D-6E8A-4147-A177-3AD203B41FA5}">
                      <a16:colId xmlns:a16="http://schemas.microsoft.com/office/drawing/2014/main" val="3991793615"/>
                    </a:ext>
                  </a:extLst>
                </a:gridCol>
                <a:gridCol w="820217">
                  <a:extLst>
                    <a:ext uri="{9D8B030D-6E8A-4147-A177-3AD203B41FA5}">
                      <a16:colId xmlns:a16="http://schemas.microsoft.com/office/drawing/2014/main" val="1076185391"/>
                    </a:ext>
                  </a:extLst>
                </a:gridCol>
                <a:gridCol w="820217">
                  <a:extLst>
                    <a:ext uri="{9D8B030D-6E8A-4147-A177-3AD203B41FA5}">
                      <a16:colId xmlns:a16="http://schemas.microsoft.com/office/drawing/2014/main" val="3953391970"/>
                    </a:ext>
                  </a:extLst>
                </a:gridCol>
                <a:gridCol w="757123">
                  <a:extLst>
                    <a:ext uri="{9D8B030D-6E8A-4147-A177-3AD203B41FA5}">
                      <a16:colId xmlns:a16="http://schemas.microsoft.com/office/drawing/2014/main" val="98815659"/>
                    </a:ext>
                  </a:extLst>
                </a:gridCol>
                <a:gridCol w="757123">
                  <a:extLst>
                    <a:ext uri="{9D8B030D-6E8A-4147-A177-3AD203B41FA5}">
                      <a16:colId xmlns:a16="http://schemas.microsoft.com/office/drawing/2014/main" val="323428134"/>
                    </a:ext>
                  </a:extLst>
                </a:gridCol>
              </a:tblGrid>
              <a:tr h="60855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E(R0) XOR K1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638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84745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66636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73968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1877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29291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67422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97718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4081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50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3.2 Description of 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1633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5E7A-90A9-4A80-9B7F-4FDC2A5E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EB242-CBB1-4557-942A-12B4CCA3F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dirty="0"/>
              <a:t>B1 = 011000</a:t>
            </a:r>
          </a:p>
          <a:p>
            <a:pPr marL="0" indent="0">
              <a:buNone/>
            </a:pPr>
            <a:r>
              <a:rPr lang="en-ID" dirty="0"/>
              <a:t>Row : 1100</a:t>
            </a:r>
          </a:p>
          <a:p>
            <a:pPr marL="0" indent="0">
              <a:buNone/>
            </a:pPr>
            <a:r>
              <a:rPr lang="en-ID" dirty="0"/>
              <a:t>Column : 00</a:t>
            </a:r>
          </a:p>
          <a:p>
            <a:pPr marL="0" indent="0">
              <a:buNone/>
            </a:pPr>
            <a:r>
              <a:rPr lang="en-ID" dirty="0"/>
              <a:t>C1 = 0101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 err="1"/>
              <a:t>Lakukan</a:t>
            </a:r>
            <a:r>
              <a:rPr lang="en-ID" dirty="0"/>
              <a:t> </a:t>
            </a:r>
            <a:r>
              <a:rPr lang="en-ID" dirty="0" err="1"/>
              <a:t>sampai</a:t>
            </a:r>
            <a:r>
              <a:rPr lang="en-ID" dirty="0"/>
              <a:t> C8</a:t>
            </a:r>
          </a:p>
          <a:p>
            <a:pPr marL="0" indent="0">
              <a:buNone/>
            </a:pPr>
            <a:r>
              <a:rPr lang="en-ID" dirty="0"/>
              <a:t>C = C1C2C3C4C5C6C7C8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C33577-8CC2-40B1-AACF-F2FE5DB27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070314"/>
              </p:ext>
            </p:extLst>
          </p:nvPr>
        </p:nvGraphicFramePr>
        <p:xfrm>
          <a:off x="838200" y="3717209"/>
          <a:ext cx="9495404" cy="121877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64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7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7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7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97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97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97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97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972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972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972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972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6467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6467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43755">
                <a:tc gridSpan="1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S</a:t>
                      </a:r>
                      <a:r>
                        <a:rPr lang="id-ID" sz="1000" baseline="-25000" dirty="0">
                          <a:effectLst/>
                        </a:rPr>
                        <a:t>1</a:t>
                      </a:r>
                      <a:r>
                        <a:rPr lang="id-ID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  5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  5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13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577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08D53-A13B-4E88-A183-18AFA3B6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Permutasi</a:t>
            </a:r>
            <a:r>
              <a:rPr lang="en-ID" dirty="0"/>
              <a:t> </a:t>
            </a:r>
            <a:r>
              <a:rPr lang="en-ID" dirty="0" err="1"/>
              <a:t>tetap</a:t>
            </a:r>
            <a:r>
              <a:rPr lang="en-ID" dirty="0"/>
              <a:t>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77DCF-B61C-48AE-94F2-B2F69082A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48B822-8755-4D27-80A6-9CC7F64EB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09896"/>
              </p:ext>
            </p:extLst>
          </p:nvPr>
        </p:nvGraphicFramePr>
        <p:xfrm>
          <a:off x="3698443" y="2798881"/>
          <a:ext cx="3280868" cy="1730121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820217">
                  <a:extLst>
                    <a:ext uri="{9D8B030D-6E8A-4147-A177-3AD203B41FA5}">
                      <a16:colId xmlns:a16="http://schemas.microsoft.com/office/drawing/2014/main" val="379392503"/>
                    </a:ext>
                  </a:extLst>
                </a:gridCol>
                <a:gridCol w="820217">
                  <a:extLst>
                    <a:ext uri="{9D8B030D-6E8A-4147-A177-3AD203B41FA5}">
                      <a16:colId xmlns:a16="http://schemas.microsoft.com/office/drawing/2014/main" val="3991793615"/>
                    </a:ext>
                  </a:extLst>
                </a:gridCol>
                <a:gridCol w="820217">
                  <a:extLst>
                    <a:ext uri="{9D8B030D-6E8A-4147-A177-3AD203B41FA5}">
                      <a16:colId xmlns:a16="http://schemas.microsoft.com/office/drawing/2014/main" val="1076185391"/>
                    </a:ext>
                  </a:extLst>
                </a:gridCol>
                <a:gridCol w="820217">
                  <a:extLst>
                    <a:ext uri="{9D8B030D-6E8A-4147-A177-3AD203B41FA5}">
                      <a16:colId xmlns:a16="http://schemas.microsoft.com/office/drawing/2014/main" val="3953391970"/>
                    </a:ext>
                  </a:extLst>
                </a:gridCol>
              </a:tblGrid>
              <a:tr h="60855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Permutasi</a:t>
                      </a:r>
                      <a:r>
                        <a:rPr lang="en-ID" sz="12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200" b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Tetap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638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84745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66636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73968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1877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29291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67422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97718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4081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3267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9BDF-179E-4EE8-AA76-F6A23068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F(R0,K1) </a:t>
            </a:r>
            <a:r>
              <a:rPr lang="en-ID" dirty="0" err="1"/>
              <a:t>atau</a:t>
            </a:r>
            <a:r>
              <a:rPr lang="en-ID" dirty="0"/>
              <a:t> R0 XOR K1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541F9-B96B-4C3C-8F16-940768CC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L2 = R1 = 1110 1111 0100 1010 0100 0101 0100 0100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700565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36A0F-E150-4CA6-8F7B-5002D2CE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Lakukan</a:t>
            </a:r>
            <a:r>
              <a:rPr lang="en-ID" dirty="0"/>
              <a:t> </a:t>
            </a:r>
            <a:r>
              <a:rPr lang="en-ID" dirty="0" err="1"/>
              <a:t>iterasi</a:t>
            </a:r>
            <a:r>
              <a:rPr lang="en-ID" dirty="0"/>
              <a:t> </a:t>
            </a:r>
            <a:r>
              <a:rPr lang="en-ID" dirty="0" err="1"/>
              <a:t>Langkah</a:t>
            </a:r>
            <a:r>
              <a:rPr lang="en-ID" dirty="0"/>
              <a:t> B </a:t>
            </a:r>
            <a:r>
              <a:rPr lang="en-ID" dirty="0" err="1"/>
              <a:t>sebanyak</a:t>
            </a:r>
            <a:r>
              <a:rPr lang="en-ID" dirty="0"/>
              <a:t> 16 kali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3B2C3C6-AC90-48AB-B2BB-4A63B0C0761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4312" y="2553494"/>
            <a:ext cx="41433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040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7F25A-ED5F-4236-BD05-CD5D915B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076DA0-0674-41B3-B07D-1EF60020FC3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1937" y="2034381"/>
            <a:ext cx="40481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458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E57E3-2EA8-417C-A22A-E3218F75C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2F2A6F-755B-4C74-83B6-1EAFA51D1DD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3362" y="2015331"/>
            <a:ext cx="41052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48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AA0CB-4F79-4578-A405-E6521F0FE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3ABB9-D2A2-4BE0-AC84-8CE7BA994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didapat</a:t>
            </a:r>
            <a:r>
              <a:rPr lang="en-ID" dirty="0"/>
              <a:t> L16 dan R16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2036E5-2F82-4C4F-9DAA-1FCABEB62A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95750" y="916940"/>
            <a:ext cx="40005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645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A0CD7-E2F5-421A-86EE-0511ED03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Langkah</a:t>
            </a:r>
            <a:r>
              <a:rPr lang="en-ID" dirty="0"/>
              <a:t>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078F2-A65E-4B35-B267-8F9C98395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D" dirty="0" err="1"/>
              <a:t>Lakukan</a:t>
            </a:r>
            <a:r>
              <a:rPr lang="en-ID" dirty="0"/>
              <a:t> Inverse </a:t>
            </a:r>
            <a:r>
              <a:rPr lang="en-ID" dirty="0" err="1"/>
              <a:t>inisial</a:t>
            </a:r>
            <a:r>
              <a:rPr lang="en-ID" dirty="0"/>
              <a:t> </a:t>
            </a:r>
            <a:r>
              <a:rPr lang="en-ID" dirty="0" err="1"/>
              <a:t>permutasi</a:t>
            </a:r>
            <a:r>
              <a:rPr lang="en-ID" dirty="0"/>
              <a:t> </a:t>
            </a:r>
            <a:r>
              <a:rPr lang="en-ID" dirty="0" err="1"/>
              <a:t>terbalik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Chiper</a:t>
            </a:r>
            <a:r>
              <a:rPr lang="en-ID" dirty="0"/>
              <a:t> text = IP</a:t>
            </a:r>
            <a:r>
              <a:rPr lang="en-ID" baseline="30000" dirty="0"/>
              <a:t>-1</a:t>
            </a:r>
            <a:r>
              <a:rPr lang="en-ID" dirty="0"/>
              <a:t> (R16 L16)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 err="1"/>
              <a:t>Jadi</a:t>
            </a:r>
            <a:r>
              <a:rPr lang="en-ID" dirty="0"/>
              <a:t> </a:t>
            </a:r>
            <a:r>
              <a:rPr lang="en-ID" dirty="0" err="1"/>
              <a:t>Chipertext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: </a:t>
            </a:r>
            <a:r>
              <a:rPr lang="en-US" altLang="en-US" dirty="0">
                <a:latin typeface="Arial Unicode MS"/>
              </a:rPr>
              <a:t>85E813540F0AB405</a:t>
            </a:r>
            <a:endParaRPr lang="en-US" altLang="en-US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baseline="30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72C7FA-C223-46FA-B85E-FC2862FCE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506664"/>
              </p:ext>
            </p:extLst>
          </p:nvPr>
        </p:nvGraphicFramePr>
        <p:xfrm>
          <a:off x="3698443" y="3136233"/>
          <a:ext cx="4795116" cy="1730121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623365">
                  <a:extLst>
                    <a:ext uri="{9D8B030D-6E8A-4147-A177-3AD203B41FA5}">
                      <a16:colId xmlns:a16="http://schemas.microsoft.com/office/drawing/2014/main" val="379392503"/>
                    </a:ext>
                  </a:extLst>
                </a:gridCol>
                <a:gridCol w="623365">
                  <a:extLst>
                    <a:ext uri="{9D8B030D-6E8A-4147-A177-3AD203B41FA5}">
                      <a16:colId xmlns:a16="http://schemas.microsoft.com/office/drawing/2014/main" val="3991793615"/>
                    </a:ext>
                  </a:extLst>
                </a:gridCol>
                <a:gridCol w="623365">
                  <a:extLst>
                    <a:ext uri="{9D8B030D-6E8A-4147-A177-3AD203B41FA5}">
                      <a16:colId xmlns:a16="http://schemas.microsoft.com/office/drawing/2014/main" val="1076185391"/>
                    </a:ext>
                  </a:extLst>
                </a:gridCol>
                <a:gridCol w="623365">
                  <a:extLst>
                    <a:ext uri="{9D8B030D-6E8A-4147-A177-3AD203B41FA5}">
                      <a16:colId xmlns:a16="http://schemas.microsoft.com/office/drawing/2014/main" val="3953391970"/>
                    </a:ext>
                  </a:extLst>
                </a:gridCol>
                <a:gridCol w="575414">
                  <a:extLst>
                    <a:ext uri="{9D8B030D-6E8A-4147-A177-3AD203B41FA5}">
                      <a16:colId xmlns:a16="http://schemas.microsoft.com/office/drawing/2014/main" val="98815659"/>
                    </a:ext>
                  </a:extLst>
                </a:gridCol>
                <a:gridCol w="575414">
                  <a:extLst>
                    <a:ext uri="{9D8B030D-6E8A-4147-A177-3AD203B41FA5}">
                      <a16:colId xmlns:a16="http://schemas.microsoft.com/office/drawing/2014/main" val="323428134"/>
                    </a:ext>
                  </a:extLst>
                </a:gridCol>
                <a:gridCol w="575414">
                  <a:extLst>
                    <a:ext uri="{9D8B030D-6E8A-4147-A177-3AD203B41FA5}">
                      <a16:colId xmlns:a16="http://schemas.microsoft.com/office/drawing/2014/main" val="974286642"/>
                    </a:ext>
                  </a:extLst>
                </a:gridCol>
                <a:gridCol w="575414">
                  <a:extLst>
                    <a:ext uri="{9D8B030D-6E8A-4147-A177-3AD203B41FA5}">
                      <a16:colId xmlns:a16="http://schemas.microsoft.com/office/drawing/2014/main" val="958190391"/>
                    </a:ext>
                  </a:extLst>
                </a:gridCol>
              </a:tblGrid>
              <a:tr h="60855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Chiper</a:t>
                      </a:r>
                      <a:r>
                        <a:rPr lang="en-ID" sz="12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Text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61638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84745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66636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73968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1877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29291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67422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97718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4081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26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DES </a:t>
            </a:r>
            <a:r>
              <a:rPr lang="en-US" dirty="0" err="1"/>
              <a:t>dipublikasikan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Federal Information Processing Standards Publication 46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15 </a:t>
            </a:r>
            <a:r>
              <a:rPr lang="en-US" dirty="0" err="1"/>
              <a:t>Januari</a:t>
            </a:r>
            <a:r>
              <a:rPr lang="en-US" dirty="0"/>
              <a:t> 1977</a:t>
            </a:r>
          </a:p>
          <a:p>
            <a:pPr lvl="0"/>
            <a:r>
              <a:rPr lang="en-US" dirty="0"/>
              <a:t>DES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kriptografi</a:t>
            </a:r>
            <a:r>
              <a:rPr lang="en-US" dirty="0"/>
              <a:t> </a:t>
            </a:r>
            <a:r>
              <a:rPr lang="en-US" dirty="0" err="1"/>
              <a:t>simetri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tergolong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i="1" dirty="0"/>
              <a:t>cipher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DES </a:t>
            </a:r>
            <a:r>
              <a:rPr lang="en-US" dirty="0" err="1"/>
              <a:t>beroperasi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64 bit. </a:t>
            </a:r>
          </a:p>
          <a:p>
            <a:pPr lvl="0"/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ekternal</a:t>
            </a:r>
            <a:r>
              <a:rPr lang="en-US" dirty="0"/>
              <a:t> = 64 bit (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),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56 bit yang </a:t>
            </a:r>
            <a:r>
              <a:rPr lang="en-US" dirty="0" err="1"/>
              <a:t>dipakai</a:t>
            </a:r>
            <a:r>
              <a:rPr lang="en-US" dirty="0"/>
              <a:t> (8 bit </a:t>
            </a:r>
            <a:r>
              <a:rPr lang="en-US" dirty="0" err="1"/>
              <a:t>paritas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722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Enkripsi</a:t>
            </a:r>
            <a:r>
              <a:rPr lang="en-US" dirty="0"/>
              <a:t> 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alghoritma</a:t>
            </a:r>
            <a:r>
              <a:rPr lang="en-US" dirty="0"/>
              <a:t> </a:t>
            </a:r>
            <a:r>
              <a:rPr lang="en-US" dirty="0" err="1"/>
              <a:t>berlangsung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3 </a:t>
            </a:r>
            <a:r>
              <a:rPr lang="en-US" dirty="0" err="1"/>
              <a:t>tahap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err="1"/>
              <a:t>Diberikan</a:t>
            </a:r>
            <a:r>
              <a:rPr lang="en-US" dirty="0"/>
              <a:t> plaintext x, </a:t>
            </a:r>
            <a:r>
              <a:rPr lang="en-US" dirty="0" err="1"/>
              <a:t>dimisalkan</a:t>
            </a:r>
            <a:r>
              <a:rPr lang="en-US" dirty="0"/>
              <a:t> x0 = IP (x) = L0R0, di mana L0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32 bit </a:t>
            </a:r>
            <a:r>
              <a:rPr lang="en-US" dirty="0" err="1"/>
              <a:t>pertama</a:t>
            </a:r>
            <a:r>
              <a:rPr lang="en-US" dirty="0"/>
              <a:t> x0 dan R0 32 bit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x0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B.  16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,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LiRi</a:t>
            </a:r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478619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1700" y="1825625"/>
            <a:ext cx="6112099" cy="4351338"/>
          </a:xfrm>
        </p:spPr>
        <p:txBody>
          <a:bodyPr/>
          <a:lstStyle/>
          <a:p>
            <a:r>
              <a:rPr lang="en-US" dirty="0"/>
              <a:t>1 ≤ </a:t>
            </a:r>
            <a:r>
              <a:rPr lang="en-US" dirty="0" err="1"/>
              <a:t>i</a:t>
            </a:r>
            <a:r>
              <a:rPr lang="en-US" dirty="0"/>
              <a:t> ≤ 16,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id-ID" dirty="0"/>
              <a:t>⊕</a:t>
            </a:r>
            <a:r>
              <a:rPr lang="en-US" dirty="0"/>
              <a:t> = XOR</a:t>
            </a:r>
          </a:p>
          <a:p>
            <a:pPr marL="0" indent="0">
              <a:buNone/>
            </a:pPr>
            <a:r>
              <a:rPr lang="en-US" dirty="0"/>
              <a:t>C. L16R16 di invers </a:t>
            </a:r>
            <a:r>
              <a:rPr lang="en-US" dirty="0" err="1"/>
              <a:t>permutasi</a:t>
            </a:r>
            <a:r>
              <a:rPr lang="en-US" dirty="0"/>
              <a:t> </a:t>
            </a:r>
            <a:r>
              <a:rPr lang="en-US" dirty="0" err="1"/>
              <a:t>terbalik</a:t>
            </a:r>
            <a:r>
              <a:rPr lang="en-US" dirty="0"/>
              <a:t>. </a:t>
            </a:r>
            <a:r>
              <a:rPr lang="en-US" dirty="0" err="1"/>
              <a:t>Yaitu</a:t>
            </a:r>
            <a:r>
              <a:rPr lang="en-US" dirty="0"/>
              <a:t>, y = IP-1 (R16L16)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61915" y="1825624"/>
            <a:ext cx="3719177" cy="40471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6007701"/>
            <a:ext cx="395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u="sng" dirty="0"/>
              <a:t>Figure 3.1</a:t>
            </a:r>
            <a:r>
              <a:rPr lang="id-ID" dirty="0"/>
              <a:t>  One round of DES encryption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446762" y="2693700"/>
            <a:ext cx="2812817" cy="99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46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4C4E-98BD-4D23-9E3B-C50803AAC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Langkah</a:t>
            </a:r>
            <a:r>
              <a:rPr lang="en-ID" dirty="0"/>
              <a:t> 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64511-DBBD-42D5-A329-B0C3655C92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1119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IP</a:t>
            </a:r>
            <a:r>
              <a:rPr lang="en-US" dirty="0"/>
              <a:t> (I</a:t>
            </a:r>
            <a:r>
              <a:rPr lang="id-ID" dirty="0"/>
              <a:t>nitial permutation </a:t>
            </a:r>
            <a:r>
              <a:rPr lang="en-US" dirty="0"/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699568"/>
              </p:ext>
            </p:extLst>
          </p:nvPr>
        </p:nvGraphicFramePr>
        <p:xfrm>
          <a:off x="2818150" y="2413419"/>
          <a:ext cx="7120328" cy="391242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25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44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44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44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4714"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IP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7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58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50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42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34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26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18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10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7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60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52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44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36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28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20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12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4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7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62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54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46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38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30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22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14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6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7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64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56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48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40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32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24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16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8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7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57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49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41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33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25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17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  9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7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59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51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43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35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27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19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11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7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61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53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45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37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29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21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13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5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7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63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55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47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39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31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23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15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7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232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1800</Words>
  <Application>Microsoft Office PowerPoint</Application>
  <PresentationFormat>Widescreen</PresentationFormat>
  <Paragraphs>1386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Arial Unicode MS</vt:lpstr>
      <vt:lpstr>Calibri</vt:lpstr>
      <vt:lpstr>Calibri Light</vt:lpstr>
      <vt:lpstr>Office Theme</vt:lpstr>
      <vt:lpstr>Chapter 3 The Data Encryption Standard </vt:lpstr>
      <vt:lpstr>3.1 Introduction</vt:lpstr>
      <vt:lpstr>PowerPoint Presentation</vt:lpstr>
      <vt:lpstr>3.2 Description of DES</vt:lpstr>
      <vt:lpstr>PowerPoint Presentation</vt:lpstr>
      <vt:lpstr>Proses Enkripsi DES</vt:lpstr>
      <vt:lpstr>PowerPoint Presentation</vt:lpstr>
      <vt:lpstr>Langkah A</vt:lpstr>
      <vt:lpstr>PowerPoint Presentation</vt:lpstr>
      <vt:lpstr>Langkah B</vt:lpstr>
      <vt:lpstr>1. Mencari key schedule</vt:lpstr>
      <vt:lpstr>Langkah – langkah mencari key schedule</vt:lpstr>
      <vt:lpstr>Rumus PC-1</vt:lpstr>
      <vt:lpstr>Rumus PC-2</vt:lpstr>
      <vt:lpstr>Rumus cepat mencari key schedule</vt:lpstr>
      <vt:lpstr>PowerPoint Presentation</vt:lpstr>
      <vt:lpstr>PowerPoint Presentation</vt:lpstr>
      <vt:lpstr>PowerPoint Presentation</vt:lpstr>
      <vt:lpstr>PowerPoint Presentation</vt:lpstr>
      <vt:lpstr>2. Mencari Fungsi 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3.2.1 Contoh soal DES</vt:lpstr>
      <vt:lpstr>Diketahui</vt:lpstr>
      <vt:lpstr>Langkah A</vt:lpstr>
      <vt:lpstr>PowerPoint Presentation</vt:lpstr>
      <vt:lpstr>Langkah B</vt:lpstr>
      <vt:lpstr>Mencari Key Schedule</vt:lpstr>
      <vt:lpstr>Mencari Key Schedule</vt:lpstr>
      <vt:lpstr>Mencari Key Schedule</vt:lpstr>
      <vt:lpstr>Mencari Key Schedule</vt:lpstr>
      <vt:lpstr>Mencari Fungsi F</vt:lpstr>
      <vt:lpstr>E(R0) XOR K1</vt:lpstr>
      <vt:lpstr>SBOX</vt:lpstr>
      <vt:lpstr>Permutasi tetap C</vt:lpstr>
      <vt:lpstr>F(R0,K1) atau R0 XOR K1</vt:lpstr>
      <vt:lpstr>Lakukan iterasi Langkah B sebanyak 16 kali</vt:lpstr>
      <vt:lpstr>PowerPoint Presentation</vt:lpstr>
      <vt:lpstr>PowerPoint Presentation</vt:lpstr>
      <vt:lpstr>PowerPoint Presentation</vt:lpstr>
      <vt:lpstr>Langkah 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3.2.1 Contoh soal DES</dc:title>
  <dc:creator>angga.kresnabayu@gmail.com</dc:creator>
  <cp:lastModifiedBy>Naufal</cp:lastModifiedBy>
  <cp:revision>36</cp:revision>
  <dcterms:created xsi:type="dcterms:W3CDTF">2018-11-25T18:08:34Z</dcterms:created>
  <dcterms:modified xsi:type="dcterms:W3CDTF">2018-12-05T16:54:53Z</dcterms:modified>
</cp:coreProperties>
</file>