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0"/>
  </p:notesMasterIdLst>
  <p:sldIdLst>
    <p:sldId id="663" r:id="rId2"/>
    <p:sldId id="670" r:id="rId3"/>
    <p:sldId id="715" r:id="rId4"/>
    <p:sldId id="716" r:id="rId5"/>
    <p:sldId id="684" r:id="rId6"/>
    <p:sldId id="667" r:id="rId7"/>
    <p:sldId id="718" r:id="rId8"/>
    <p:sldId id="717" r:id="rId9"/>
    <p:sldId id="719" r:id="rId10"/>
    <p:sldId id="720" r:id="rId11"/>
    <p:sldId id="721" r:id="rId12"/>
    <p:sldId id="722" r:id="rId13"/>
    <p:sldId id="723" r:id="rId14"/>
    <p:sldId id="671" r:id="rId15"/>
    <p:sldId id="724" r:id="rId16"/>
    <p:sldId id="668" r:id="rId17"/>
    <p:sldId id="725" r:id="rId18"/>
    <p:sldId id="713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C35"/>
    <a:srgbClr val="999999"/>
    <a:srgbClr val="54AEC9"/>
    <a:srgbClr val="06919A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7" autoAdjust="0"/>
    <p:restoredTop sz="95993" autoAdjust="0"/>
  </p:normalViewPr>
  <p:slideViewPr>
    <p:cSldViewPr snapToGrid="0" snapToObjects="1">
      <p:cViewPr varScale="1">
        <p:scale>
          <a:sx n="32" d="100"/>
          <a:sy n="32" d="100"/>
        </p:scale>
        <p:origin x="1008" y="28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7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6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7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1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77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10651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007517" y="0"/>
            <a:ext cx="1237013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227127" y="0"/>
            <a:ext cx="1515052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6035" y="0"/>
            <a:ext cx="2412161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370543" y="2625747"/>
            <a:ext cx="4755846" cy="8429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84489" y="2514531"/>
            <a:ext cx="6539748" cy="8682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16A119-1CB4-0D47-83FA-83EE76C3B8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817737" y="6255871"/>
            <a:ext cx="7789754" cy="4899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023493" y="6255871"/>
            <a:ext cx="7789754" cy="4899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ccontrol.wordpress.com/dasar-c-arduin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ore.arduino.cc/usa/arduino-uno-rev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02.105.13:8080/vide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1280159"/>
            <a:ext cx="24377650" cy="124358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619D7-5B9D-7448-9285-E8F8DDAFCE97}"/>
              </a:ext>
            </a:extLst>
          </p:cNvPr>
          <p:cNvSpPr txBox="1"/>
          <p:nvPr/>
        </p:nvSpPr>
        <p:spPr>
          <a:xfrm>
            <a:off x="3688533" y="4313513"/>
            <a:ext cx="170356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Playfair Display" panose="00000500000000000000" pitchFamily="2" charset="0"/>
              </a:rPr>
              <a:t>Robot Line Follower </a:t>
            </a:r>
            <a:r>
              <a:rPr lang="en-US" sz="11500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menggunakan</a:t>
            </a:r>
            <a:r>
              <a:rPr lang="en-US" sz="11500" dirty="0">
                <a:solidFill>
                  <a:schemeClr val="bg1"/>
                </a:solidFill>
                <a:latin typeface="Playfair Display" panose="00000500000000000000" pitchFamily="2" charset="0"/>
              </a:rPr>
              <a:t> Webcam</a:t>
            </a:r>
            <a:endParaRPr lang="en-US" sz="71400" dirty="0">
              <a:solidFill>
                <a:schemeClr val="bg1"/>
              </a:solidFill>
              <a:effectLst/>
              <a:latin typeface="Playfair Display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CE661-A4D3-3744-B920-65DEFFFDD918}"/>
              </a:ext>
            </a:extLst>
          </p:cNvPr>
          <p:cNvGrpSpPr/>
          <p:nvPr/>
        </p:nvGrpSpPr>
        <p:grpSpPr>
          <a:xfrm>
            <a:off x="0" y="0"/>
            <a:ext cx="24377650" cy="1280159"/>
            <a:chOff x="1385359" y="0"/>
            <a:chExt cx="5415114" cy="55202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7D11AC-C7E2-974D-812F-54F83959FFD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AA59D4-A820-994F-A9E0-EA9280C2B0BF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066CFB-387D-8A4C-AE63-845B8257FD7D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C37E83-9210-9640-8892-E12F2AFDFB26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DC5DD4-88F7-8C4E-9963-815D7F563F6A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D30878-8081-B145-843D-6E9B90E53D8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D2FBF5-6942-4366-BAEE-1E9E6326D312}"/>
              </a:ext>
            </a:extLst>
          </p:cNvPr>
          <p:cNvSpPr txBox="1"/>
          <p:nvPr/>
        </p:nvSpPr>
        <p:spPr>
          <a:xfrm>
            <a:off x="7796436" y="10681515"/>
            <a:ext cx="8784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layfair Display" panose="00000500000000000000" pitchFamily="2" charset="0"/>
              </a:rPr>
              <a:t>Muhammad Raihan Akbar – 140810160013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Shofiyyah</a:t>
            </a:r>
            <a:r>
              <a:rPr lang="en-US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Nadhiroh</a:t>
            </a:r>
            <a:r>
              <a:rPr lang="en-US" dirty="0">
                <a:solidFill>
                  <a:schemeClr val="bg1"/>
                </a:solidFill>
                <a:latin typeface="Playfair Display" panose="00000500000000000000" pitchFamily="2" charset="0"/>
              </a:rPr>
              <a:t> – 140810160057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layfair Display" panose="00000500000000000000" pitchFamily="2" charset="0"/>
              </a:rPr>
              <a:t>Patricia Joanne – 140810160065</a:t>
            </a:r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6" y="3261185"/>
            <a:ext cx="2159586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boundRight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serialArduino.write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('1'.encode())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       print("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boundLeft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   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serialArduino.write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('2'.encode())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       print("Kiri")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 else: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   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serialArduino.write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('3'.encode())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       print("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cv2.imshow("Image", frame)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stream.release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cv2.destroyAllWindows()</a:t>
            </a: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Python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5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6" y="3261185"/>
            <a:ext cx="21595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 //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(Motor 1 /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rightMotor_Vel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 //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kontrol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(Motor 1 / Kiri)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leftMotor_Vel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fullspeed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255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nospeed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pinLED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Arduino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7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6" y="3261185"/>
            <a:ext cx="21595864" cy="1117228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mundur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rightMotor_Dir,HIGH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(rightMotor_Vel,200);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leftMotor_Dir,HIGH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(leftMotor_Vel,200);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rightMotor_Dir,LOW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(rightMotor_Vel,200);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leftMotor_Dir,LOW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(leftMotor_Vel,200);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berhenti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rightMotor_Dir,LOW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rightMotor_Vel,nospeed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leftMotor_Dir,LOW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leftMotor_Vel,nospeed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belokkiri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leftMotor_Dir,HIGH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(leftMotor_Vel,200);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rightMotor_Dir,LOW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(rightMotor_Vel,150);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belokkanan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rightMotor_Dir,HIGH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(rightMotor_Vel,200);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leftMotor_Dir,LOW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(leftMotor_Vel,150);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Arduino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9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5" y="3261185"/>
            <a:ext cx="22604503" cy="1117228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(4,OUTPUT);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(5,OUTPUT);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(6,OUTPUT);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(7,OUTPUT);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pinLED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if(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0){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if(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'1'){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belokkanan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pinLED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else if(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'2'){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belokkiri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pinLED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}  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else if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'3'){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 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pinLED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Arduino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8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D16FD-E97E-0644-BFDB-E04CA5661312}"/>
              </a:ext>
            </a:extLst>
          </p:cNvPr>
          <p:cNvGrpSpPr/>
          <p:nvPr/>
        </p:nvGrpSpPr>
        <p:grpSpPr>
          <a:xfrm>
            <a:off x="0" y="0"/>
            <a:ext cx="24377650" cy="13715999"/>
            <a:chOff x="1385359" y="0"/>
            <a:chExt cx="5415114" cy="55202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35B636-0C5D-1247-B507-E2476CEA4EF4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1CE58A-63FA-574C-863A-070C5E404D5C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E3AC7A-8D2B-1147-88C7-38722056352C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FCD03F-55C4-7A46-A342-625D1C3B9EE6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08C196-9AAC-134E-BB77-A295FA21D1DC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A9A3FD-91A8-4944-88C4-A2965073A549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5DDFC1E-44EB-124F-9A41-2E9B6F2DFA9A}"/>
              </a:ext>
            </a:extLst>
          </p:cNvPr>
          <p:cNvSpPr/>
          <p:nvPr/>
        </p:nvSpPr>
        <p:spPr>
          <a:xfrm>
            <a:off x="5650738" y="4133088"/>
            <a:ext cx="13076174" cy="5449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53E13D-D87E-A549-88C6-04C0D175B2ED}"/>
              </a:ext>
            </a:extLst>
          </p:cNvPr>
          <p:cNvGrpSpPr/>
          <p:nvPr/>
        </p:nvGrpSpPr>
        <p:grpSpPr>
          <a:xfrm>
            <a:off x="6718875" y="5505883"/>
            <a:ext cx="10904812" cy="2704232"/>
            <a:chOff x="6736418" y="6320526"/>
            <a:chExt cx="10904812" cy="2704232"/>
          </a:xfrm>
        </p:grpSpPr>
        <p:sp>
          <p:nvSpPr>
            <p:cNvPr id="10" name="Rectangle 9"/>
            <p:cNvSpPr/>
            <p:nvPr/>
          </p:nvSpPr>
          <p:spPr>
            <a:xfrm>
              <a:off x="6736418" y="8193761"/>
              <a:ext cx="109048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Mari </a:t>
              </a:r>
              <a:r>
                <a:rPr lang="en-US" sz="4800" dirty="0" err="1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kita</a:t>
              </a:r>
              <a:r>
                <a:rPr lang="en-US" sz="4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4800" dirty="0" err="1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demokan</a:t>
              </a:r>
              <a:r>
                <a:rPr lang="en-US" sz="4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4800" dirty="0" err="1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projectnya</a:t>
              </a:r>
              <a:r>
                <a:rPr lang="en-US" sz="4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78C5F9-76CC-D245-A2C4-1B4A92CF5BFE}"/>
                </a:ext>
              </a:extLst>
            </p:cNvPr>
            <p:cNvSpPr txBox="1"/>
            <p:nvPr/>
          </p:nvSpPr>
          <p:spPr>
            <a:xfrm>
              <a:off x="7352393" y="6320526"/>
              <a:ext cx="9672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Playfair Display" pitchFamily="2" charset="77"/>
                  <a:ea typeface="Playfair Display" charset="0"/>
                  <a:cs typeface="Playfair Display" charset="0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8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09360" y="4094804"/>
            <a:ext cx="215506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 fontAlgn="base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Model robot yang kami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gunakan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juga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digunakan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kelompok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lain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sehingga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harus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menunggu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giliran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melakukan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uji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coba</a:t>
            </a:r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 algn="just" fontAlgn="base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Coding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dalam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bahasa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Python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image processing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sangat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asing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bagi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kami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sehingga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stuck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terlalu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lama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dalam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tahap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penyusunan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kode</a:t>
            </a:r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 algn="just" fontAlgn="base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Gambar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rutenya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cukup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membuang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waktu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karena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digambar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manual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Tidak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adanya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label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petunjuk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pemasangan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kabel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dari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mulut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mulut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sehingga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sempat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salah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colok</a:t>
            </a:r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166CF-118C-8144-AF7C-EA9E8E8B4CCB}"/>
              </a:ext>
            </a:extLst>
          </p:cNvPr>
          <p:cNvSpPr txBox="1"/>
          <p:nvPr/>
        </p:nvSpPr>
        <p:spPr>
          <a:xfrm>
            <a:off x="1309360" y="1855002"/>
            <a:ext cx="1103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Kesulitan</a:t>
            </a:r>
            <a:r>
              <a:rPr lang="en-US" sz="6000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 yang </a:t>
            </a:r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Dihadapi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FD98C-1858-084E-B7E2-07BC6A7CBAE6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FC07A-5193-084A-8726-8706D0885F2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C8A7ED-D541-B244-BEEE-15A591A60B0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0C3E15-56F4-8A42-802B-79DD4034A139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B9E0F-9F75-9049-B554-4FEC88076CDB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19A89E-613A-AB4A-A8AE-1C688BEC325B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0485B9-74BE-7648-B5F3-F12207938F2D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28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7941" y="4385659"/>
            <a:ext cx="153017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242C35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Thanks to:</a:t>
            </a:r>
          </a:p>
          <a:p>
            <a:pPr algn="ctr"/>
            <a:endParaRPr lang="en-US" sz="4400" dirty="0">
              <a:solidFill>
                <a:srgbClr val="242C3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Ibnu</a:t>
            </a:r>
            <a:r>
              <a:rPr lang="en-US" sz="4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Faizin</a:t>
            </a:r>
            <a:r>
              <a:rPr lang="en-US" sz="4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Satrio</a:t>
            </a:r>
            <a:endParaRPr lang="en-US" sz="4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Referensi</a:t>
            </a:r>
            <a:r>
              <a:rPr lang="en-US" sz="4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tugas</a:t>
            </a:r>
            <a:r>
              <a:rPr lang="en-US" sz="4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Kang Umar</a:t>
            </a:r>
          </a:p>
          <a:p>
            <a:pPr algn="ctr"/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Astprak-astprak</a:t>
            </a:r>
            <a:r>
              <a:rPr lang="en-US" sz="4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4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tampan</a:t>
            </a:r>
            <a:endParaRPr lang="en-US" sz="4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E65C9-CFE2-D24E-9650-4A1A67A50E3B}"/>
              </a:ext>
            </a:extLst>
          </p:cNvPr>
          <p:cNvGrpSpPr/>
          <p:nvPr/>
        </p:nvGrpSpPr>
        <p:grpSpPr>
          <a:xfrm>
            <a:off x="10576809" y="10128739"/>
            <a:ext cx="3224032" cy="256031"/>
            <a:chOff x="1385359" y="0"/>
            <a:chExt cx="5415114" cy="55202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01DE8A-E685-4A47-8204-BB9D7C20B251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741964-5570-6D4D-A78B-D3EB258E544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7F117A-E08F-694A-8979-CE313A9D9A4C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2648E0-3205-E342-8F89-D4CE13FB0FE0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51285E-BD72-884D-8F64-6A9805905C2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03BD11-086E-F44C-8D01-FF8D52DC5908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25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09360" y="4094804"/>
            <a:ext cx="2155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u="sng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https://pccontrol.wordpress.com/dasar-c-arduino/</a:t>
            </a:r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5400" u="sng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https://store.arduino.cc/usa/arduino-uno-rev3</a:t>
            </a:r>
            <a:endParaRPr lang="en-US" sz="5400" u="sng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5400" u="sng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https://www.dfrobot.com/wiki/index.php/Arduino_Motor_Shield_(L298N)_(SKU:DRI0009)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166CF-118C-8144-AF7C-EA9E8E8B4CCB}"/>
              </a:ext>
            </a:extLst>
          </p:cNvPr>
          <p:cNvSpPr txBox="1"/>
          <p:nvPr/>
        </p:nvSpPr>
        <p:spPr>
          <a:xfrm>
            <a:off x="1309360" y="1855002"/>
            <a:ext cx="1103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Daftar </a:t>
            </a:r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Pustaka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FD98C-1858-084E-B7E2-07BC6A7CBAE6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FC07A-5193-084A-8726-8706D0885F2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C8A7ED-D541-B244-BEEE-15A591A60B0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0C3E15-56F4-8A42-802B-79DD4034A139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B9E0F-9F75-9049-B554-4FEC88076CDB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19A89E-613A-AB4A-A8AE-1C688BEC325B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0485B9-74BE-7648-B5F3-F12207938F2D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26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4377650" cy="124358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CE661-A4D3-3744-B920-65DEFFFDD918}"/>
              </a:ext>
            </a:extLst>
          </p:cNvPr>
          <p:cNvGrpSpPr/>
          <p:nvPr/>
        </p:nvGrpSpPr>
        <p:grpSpPr>
          <a:xfrm>
            <a:off x="0" y="12435841"/>
            <a:ext cx="24377650" cy="1280159"/>
            <a:chOff x="1385359" y="0"/>
            <a:chExt cx="5415114" cy="55202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7D11AC-C7E2-974D-812F-54F83959FFD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AA59D4-A820-994F-A9E0-EA9280C2B0BF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066CFB-387D-8A4C-AE63-845B8257FD7D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C37E83-9210-9640-8892-E12F2AFDFB26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DC5DD4-88F7-8C4E-9963-815D7F563F6A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D30878-8081-B145-843D-6E9B90E53D8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F619D7-5B9D-7448-9285-E8F8DDAFCE97}"/>
              </a:ext>
            </a:extLst>
          </p:cNvPr>
          <p:cNvSpPr txBox="1"/>
          <p:nvPr/>
        </p:nvSpPr>
        <p:spPr>
          <a:xfrm>
            <a:off x="8120036" y="5402312"/>
            <a:ext cx="8172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layfair Display" pitchFamily="2" charset="77"/>
                <a:ea typeface="Playfair Display" charset="0"/>
                <a:cs typeface="Playfair Display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6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09360" y="4094804"/>
            <a:ext cx="215506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 follower 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merupakan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robot yang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bergerak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sendiri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secara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otomatis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mengikuti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rute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just"/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/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 follower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diaplikasikan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lebih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lanjut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pengembangan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depannya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seperti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pengantar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makanan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dari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koki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kepada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pelanggan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kursi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roda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navigasi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penjuru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rumah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pilihan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rute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sudah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tersedia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dan lain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lain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166CF-118C-8144-AF7C-EA9E8E8B4CCB}"/>
              </a:ext>
            </a:extLst>
          </p:cNvPr>
          <p:cNvSpPr txBox="1"/>
          <p:nvPr/>
        </p:nvSpPr>
        <p:spPr>
          <a:xfrm>
            <a:off x="1309360" y="1855002"/>
            <a:ext cx="1103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Latar</a:t>
            </a:r>
            <a:r>
              <a:rPr lang="en-US" sz="6000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Belakang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FD98C-1858-084E-B7E2-07BC6A7CBAE6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FC07A-5193-084A-8726-8706D0885F2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C8A7ED-D541-B244-BEEE-15A591A60B0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0C3E15-56F4-8A42-802B-79DD4034A139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B9E0F-9F75-9049-B554-4FEC88076CDB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19A89E-613A-AB4A-A8AE-1C688BEC325B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0485B9-74BE-7648-B5F3-F12207938F2D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3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09360" y="4094804"/>
            <a:ext cx="215506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Oleh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karena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kami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robot line follower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menggunakan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webcam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sebagai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komputer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sebagai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solusi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dalam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masalah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just"/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/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Harapannya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salah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satu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robot line follower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membuka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kami agar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melihat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lebih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jauh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lagi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terkait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pengembangan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dan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aplikasi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dari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sebuah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robot.</a:t>
            </a:r>
            <a:endParaRPr lang="en-US" sz="5400" dirty="0">
              <a:solidFill>
                <a:srgbClr val="242C35"/>
              </a:solidFill>
              <a:effectLst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166CF-118C-8144-AF7C-EA9E8E8B4CCB}"/>
              </a:ext>
            </a:extLst>
          </p:cNvPr>
          <p:cNvSpPr txBox="1"/>
          <p:nvPr/>
        </p:nvSpPr>
        <p:spPr>
          <a:xfrm>
            <a:off x="1309360" y="1855002"/>
            <a:ext cx="1103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Solusi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FD98C-1858-084E-B7E2-07BC6A7CBAE6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FC07A-5193-084A-8726-8706D0885F2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C8A7ED-D541-B244-BEEE-15A591A60B0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0C3E15-56F4-8A42-802B-79DD4034A139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B9E0F-9F75-9049-B554-4FEC88076CDB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19A89E-613A-AB4A-A8AE-1C688BEC325B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0485B9-74BE-7648-B5F3-F12207938F2D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7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09360" y="4094804"/>
            <a:ext cx="2155064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didukung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oleh Arduino yang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digerakkan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sebuah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motor.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Pengendalian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kecepatan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sangat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bergantung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pada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batas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putaran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dan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pergesekan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antara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ban 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lantainya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just"/>
            <a:endParaRPr lang="en-US" sz="5400" dirty="0">
              <a:solidFill>
                <a:srgbClr val="242C3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/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dirancang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bernavigasi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dan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bergerak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secara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otomatis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mengikuti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sebuah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alur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garis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dibuat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sebelumnya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Pada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proyek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kami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akan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mengikuti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garis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biru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sebagai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jalannya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dimana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robot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tersebut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melihat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garis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tersebut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melalui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komputer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visinya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5400" dirty="0" err="1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yaitu</a:t>
            </a:r>
            <a:r>
              <a:rPr lang="en-US" sz="5400" dirty="0">
                <a:solidFill>
                  <a:srgbClr val="242C3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IP webcam.</a:t>
            </a:r>
            <a:endParaRPr lang="en-US" sz="5400" dirty="0">
              <a:solidFill>
                <a:srgbClr val="242C35"/>
              </a:solidFill>
              <a:effectLst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166CF-118C-8144-AF7C-EA9E8E8B4CCB}"/>
              </a:ext>
            </a:extLst>
          </p:cNvPr>
          <p:cNvSpPr txBox="1"/>
          <p:nvPr/>
        </p:nvSpPr>
        <p:spPr>
          <a:xfrm>
            <a:off x="1309360" y="1855002"/>
            <a:ext cx="1103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Deskripsi</a:t>
            </a:r>
            <a:r>
              <a:rPr lang="en-US" sz="6000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Proyek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FD98C-1858-084E-B7E2-07BC6A7CBAE6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FC07A-5193-084A-8726-8706D0885F28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C8A7ED-D541-B244-BEEE-15A591A60B0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0C3E15-56F4-8A42-802B-79DD4034A139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B9E0F-9F75-9049-B554-4FEC88076CDB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19A89E-613A-AB4A-A8AE-1C688BEC325B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0485B9-74BE-7648-B5F3-F12207938F2D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71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522DB0-E0F3-C740-95E2-2A0B462B0AAD}"/>
              </a:ext>
            </a:extLst>
          </p:cNvPr>
          <p:cNvSpPr txBox="1"/>
          <p:nvPr/>
        </p:nvSpPr>
        <p:spPr>
          <a:xfrm>
            <a:off x="8171150" y="1850620"/>
            <a:ext cx="8070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Alat</a:t>
            </a:r>
            <a:r>
              <a:rPr lang="en-US" sz="6000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 yang </a:t>
            </a:r>
            <a:r>
              <a:rPr lang="en-US" sz="6000" dirty="0" err="1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rPr>
              <a:t>Digunakan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47CD5-1A95-9642-8A51-26AD5E9B692D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E1B181-E895-B34F-96C0-EA9CEDEFBAC9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C12295-163F-0543-8993-B78398A8ADAF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FCB609-5B1F-EF49-975D-3DB0206C68E0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66408-3379-3244-A8A2-851A21F6B2CA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3587E8-E1D3-BC44-9F91-20F4E1C936CF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182617-AC43-1643-A4CB-59E164E7C836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: Shape 1341">
            <a:extLst>
              <a:ext uri="{FF2B5EF4-FFF2-40B4-BE49-F238E27FC236}">
                <a16:creationId xmlns:a16="http://schemas.microsoft.com/office/drawing/2014/main" id="{8D81BD5A-D5C9-A84F-BAF3-89192D2B0C60}"/>
              </a:ext>
            </a:extLst>
          </p:cNvPr>
          <p:cNvSpPr/>
          <p:nvPr/>
        </p:nvSpPr>
        <p:spPr>
          <a:xfrm>
            <a:off x="2672410" y="6619357"/>
            <a:ext cx="4193656" cy="3684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0" h="703">
                <a:moveTo>
                  <a:pt x="795" y="370"/>
                </a:moveTo>
                <a:lnTo>
                  <a:pt x="612" y="685"/>
                </a:lnTo>
                <a:cubicBezTo>
                  <a:pt x="606" y="696"/>
                  <a:pt x="594" y="703"/>
                  <a:pt x="581" y="703"/>
                </a:cubicBezTo>
                <a:lnTo>
                  <a:pt x="218" y="703"/>
                </a:lnTo>
                <a:cubicBezTo>
                  <a:pt x="205" y="703"/>
                  <a:pt x="193" y="696"/>
                  <a:pt x="186" y="685"/>
                </a:cubicBezTo>
                <a:lnTo>
                  <a:pt x="4" y="370"/>
                </a:lnTo>
                <a:cubicBezTo>
                  <a:pt x="-1" y="358"/>
                  <a:pt x="-1" y="345"/>
                  <a:pt x="4" y="334"/>
                </a:cubicBezTo>
                <a:lnTo>
                  <a:pt x="186" y="19"/>
                </a:lnTo>
                <a:cubicBezTo>
                  <a:pt x="193" y="8"/>
                  <a:pt x="205" y="0"/>
                  <a:pt x="218" y="0"/>
                </a:cubicBezTo>
                <a:lnTo>
                  <a:pt x="581" y="0"/>
                </a:lnTo>
                <a:cubicBezTo>
                  <a:pt x="594" y="0"/>
                  <a:pt x="606" y="8"/>
                  <a:pt x="612" y="19"/>
                </a:cubicBezTo>
                <a:lnTo>
                  <a:pt x="780" y="311"/>
                </a:lnTo>
                <a:lnTo>
                  <a:pt x="795" y="334"/>
                </a:lnTo>
                <a:cubicBezTo>
                  <a:pt x="801" y="345"/>
                  <a:pt x="801" y="358"/>
                  <a:pt x="795" y="37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341">
            <a:extLst>
              <a:ext uri="{FF2B5EF4-FFF2-40B4-BE49-F238E27FC236}">
                <a16:creationId xmlns:a16="http://schemas.microsoft.com/office/drawing/2014/main" id="{A6B404E0-E48F-1D46-A63E-6D7A3164EB66}"/>
              </a:ext>
            </a:extLst>
          </p:cNvPr>
          <p:cNvSpPr/>
          <p:nvPr/>
        </p:nvSpPr>
        <p:spPr>
          <a:xfrm>
            <a:off x="6240402" y="4621262"/>
            <a:ext cx="4193656" cy="3684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0" h="703">
                <a:moveTo>
                  <a:pt x="795" y="370"/>
                </a:moveTo>
                <a:lnTo>
                  <a:pt x="612" y="685"/>
                </a:lnTo>
                <a:cubicBezTo>
                  <a:pt x="606" y="696"/>
                  <a:pt x="594" y="703"/>
                  <a:pt x="581" y="703"/>
                </a:cubicBezTo>
                <a:lnTo>
                  <a:pt x="218" y="703"/>
                </a:lnTo>
                <a:cubicBezTo>
                  <a:pt x="205" y="703"/>
                  <a:pt x="193" y="696"/>
                  <a:pt x="186" y="685"/>
                </a:cubicBezTo>
                <a:lnTo>
                  <a:pt x="4" y="370"/>
                </a:lnTo>
                <a:cubicBezTo>
                  <a:pt x="-1" y="358"/>
                  <a:pt x="-1" y="345"/>
                  <a:pt x="4" y="334"/>
                </a:cubicBezTo>
                <a:lnTo>
                  <a:pt x="186" y="19"/>
                </a:lnTo>
                <a:cubicBezTo>
                  <a:pt x="193" y="8"/>
                  <a:pt x="205" y="0"/>
                  <a:pt x="218" y="0"/>
                </a:cubicBezTo>
                <a:lnTo>
                  <a:pt x="581" y="0"/>
                </a:lnTo>
                <a:cubicBezTo>
                  <a:pt x="594" y="0"/>
                  <a:pt x="606" y="8"/>
                  <a:pt x="612" y="19"/>
                </a:cubicBezTo>
                <a:lnTo>
                  <a:pt x="780" y="311"/>
                </a:lnTo>
                <a:lnTo>
                  <a:pt x="795" y="334"/>
                </a:lnTo>
                <a:cubicBezTo>
                  <a:pt x="801" y="345"/>
                  <a:pt x="801" y="358"/>
                  <a:pt x="795" y="37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341">
            <a:extLst>
              <a:ext uri="{FF2B5EF4-FFF2-40B4-BE49-F238E27FC236}">
                <a16:creationId xmlns:a16="http://schemas.microsoft.com/office/drawing/2014/main" id="{6A11047C-D825-B349-9F82-9D1AC42EBA54}"/>
              </a:ext>
            </a:extLst>
          </p:cNvPr>
          <p:cNvSpPr/>
          <p:nvPr/>
        </p:nvSpPr>
        <p:spPr>
          <a:xfrm>
            <a:off x="9808394" y="6619357"/>
            <a:ext cx="4193656" cy="3684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0" h="703">
                <a:moveTo>
                  <a:pt x="795" y="370"/>
                </a:moveTo>
                <a:lnTo>
                  <a:pt x="612" y="685"/>
                </a:lnTo>
                <a:cubicBezTo>
                  <a:pt x="606" y="696"/>
                  <a:pt x="594" y="703"/>
                  <a:pt x="581" y="703"/>
                </a:cubicBezTo>
                <a:lnTo>
                  <a:pt x="218" y="703"/>
                </a:lnTo>
                <a:cubicBezTo>
                  <a:pt x="205" y="703"/>
                  <a:pt x="193" y="696"/>
                  <a:pt x="186" y="685"/>
                </a:cubicBezTo>
                <a:lnTo>
                  <a:pt x="4" y="370"/>
                </a:lnTo>
                <a:cubicBezTo>
                  <a:pt x="-1" y="358"/>
                  <a:pt x="-1" y="345"/>
                  <a:pt x="4" y="334"/>
                </a:cubicBezTo>
                <a:lnTo>
                  <a:pt x="186" y="19"/>
                </a:lnTo>
                <a:cubicBezTo>
                  <a:pt x="193" y="8"/>
                  <a:pt x="205" y="0"/>
                  <a:pt x="218" y="0"/>
                </a:cubicBezTo>
                <a:lnTo>
                  <a:pt x="581" y="0"/>
                </a:lnTo>
                <a:cubicBezTo>
                  <a:pt x="594" y="0"/>
                  <a:pt x="606" y="8"/>
                  <a:pt x="612" y="19"/>
                </a:cubicBezTo>
                <a:lnTo>
                  <a:pt x="780" y="311"/>
                </a:lnTo>
                <a:lnTo>
                  <a:pt x="795" y="334"/>
                </a:lnTo>
                <a:cubicBezTo>
                  <a:pt x="801" y="345"/>
                  <a:pt x="801" y="358"/>
                  <a:pt x="795" y="37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1341">
            <a:extLst>
              <a:ext uri="{FF2B5EF4-FFF2-40B4-BE49-F238E27FC236}">
                <a16:creationId xmlns:a16="http://schemas.microsoft.com/office/drawing/2014/main" id="{D10106DA-5C4E-6B46-9F35-EAD3AEE35BAE}"/>
              </a:ext>
            </a:extLst>
          </p:cNvPr>
          <p:cNvSpPr/>
          <p:nvPr/>
        </p:nvSpPr>
        <p:spPr>
          <a:xfrm>
            <a:off x="13376386" y="4621262"/>
            <a:ext cx="4193656" cy="3684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0" h="703">
                <a:moveTo>
                  <a:pt x="795" y="370"/>
                </a:moveTo>
                <a:lnTo>
                  <a:pt x="612" y="685"/>
                </a:lnTo>
                <a:cubicBezTo>
                  <a:pt x="606" y="696"/>
                  <a:pt x="594" y="703"/>
                  <a:pt x="581" y="703"/>
                </a:cubicBezTo>
                <a:lnTo>
                  <a:pt x="218" y="703"/>
                </a:lnTo>
                <a:cubicBezTo>
                  <a:pt x="205" y="703"/>
                  <a:pt x="193" y="696"/>
                  <a:pt x="186" y="685"/>
                </a:cubicBezTo>
                <a:lnTo>
                  <a:pt x="4" y="370"/>
                </a:lnTo>
                <a:cubicBezTo>
                  <a:pt x="-1" y="358"/>
                  <a:pt x="-1" y="345"/>
                  <a:pt x="4" y="334"/>
                </a:cubicBezTo>
                <a:lnTo>
                  <a:pt x="186" y="19"/>
                </a:lnTo>
                <a:cubicBezTo>
                  <a:pt x="193" y="8"/>
                  <a:pt x="205" y="0"/>
                  <a:pt x="218" y="0"/>
                </a:cubicBezTo>
                <a:lnTo>
                  <a:pt x="581" y="0"/>
                </a:lnTo>
                <a:cubicBezTo>
                  <a:pt x="594" y="0"/>
                  <a:pt x="606" y="8"/>
                  <a:pt x="612" y="19"/>
                </a:cubicBezTo>
                <a:lnTo>
                  <a:pt x="780" y="311"/>
                </a:lnTo>
                <a:lnTo>
                  <a:pt x="795" y="334"/>
                </a:lnTo>
                <a:cubicBezTo>
                  <a:pt x="801" y="345"/>
                  <a:pt x="801" y="358"/>
                  <a:pt x="795" y="37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1341">
            <a:extLst>
              <a:ext uri="{FF2B5EF4-FFF2-40B4-BE49-F238E27FC236}">
                <a16:creationId xmlns:a16="http://schemas.microsoft.com/office/drawing/2014/main" id="{A2BE9DDC-93DC-4248-946D-E0CCE9A7AB8A}"/>
              </a:ext>
            </a:extLst>
          </p:cNvPr>
          <p:cNvSpPr/>
          <p:nvPr/>
        </p:nvSpPr>
        <p:spPr>
          <a:xfrm>
            <a:off x="16944378" y="6619357"/>
            <a:ext cx="4193656" cy="3684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0" h="703">
                <a:moveTo>
                  <a:pt x="795" y="370"/>
                </a:moveTo>
                <a:lnTo>
                  <a:pt x="612" y="685"/>
                </a:lnTo>
                <a:cubicBezTo>
                  <a:pt x="606" y="696"/>
                  <a:pt x="594" y="703"/>
                  <a:pt x="581" y="703"/>
                </a:cubicBezTo>
                <a:lnTo>
                  <a:pt x="218" y="703"/>
                </a:lnTo>
                <a:cubicBezTo>
                  <a:pt x="205" y="703"/>
                  <a:pt x="193" y="696"/>
                  <a:pt x="186" y="685"/>
                </a:cubicBezTo>
                <a:lnTo>
                  <a:pt x="4" y="370"/>
                </a:lnTo>
                <a:cubicBezTo>
                  <a:pt x="-1" y="358"/>
                  <a:pt x="-1" y="345"/>
                  <a:pt x="4" y="334"/>
                </a:cubicBezTo>
                <a:lnTo>
                  <a:pt x="186" y="19"/>
                </a:lnTo>
                <a:cubicBezTo>
                  <a:pt x="193" y="8"/>
                  <a:pt x="205" y="0"/>
                  <a:pt x="218" y="0"/>
                </a:cubicBezTo>
                <a:lnTo>
                  <a:pt x="581" y="0"/>
                </a:lnTo>
                <a:cubicBezTo>
                  <a:pt x="594" y="0"/>
                  <a:pt x="606" y="8"/>
                  <a:pt x="612" y="19"/>
                </a:cubicBezTo>
                <a:lnTo>
                  <a:pt x="780" y="311"/>
                </a:lnTo>
                <a:lnTo>
                  <a:pt x="795" y="334"/>
                </a:lnTo>
                <a:cubicBezTo>
                  <a:pt x="801" y="345"/>
                  <a:pt x="801" y="358"/>
                  <a:pt x="795" y="37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FFA7B-26AD-E14D-BC5C-9528F424F8E6}"/>
              </a:ext>
            </a:extLst>
          </p:cNvPr>
          <p:cNvSpPr txBox="1"/>
          <p:nvPr/>
        </p:nvSpPr>
        <p:spPr>
          <a:xfrm>
            <a:off x="3394328" y="7953794"/>
            <a:ext cx="2708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Laptop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C54983-9EFF-7847-99A3-98D73E16CEF3}"/>
              </a:ext>
            </a:extLst>
          </p:cNvPr>
          <p:cNvSpPr txBox="1"/>
          <p:nvPr/>
        </p:nvSpPr>
        <p:spPr>
          <a:xfrm>
            <a:off x="7054987" y="5494034"/>
            <a:ext cx="2564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Smartphone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60A35-9EA0-4847-B257-606E1E892EB2}"/>
              </a:ext>
            </a:extLst>
          </p:cNvPr>
          <p:cNvSpPr txBox="1"/>
          <p:nvPr/>
        </p:nvSpPr>
        <p:spPr>
          <a:xfrm>
            <a:off x="13848831" y="5553137"/>
            <a:ext cx="3248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Arduino Start Kit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3B674E-D834-454A-A323-FA9CFD1D2180}"/>
              </a:ext>
            </a:extLst>
          </p:cNvPr>
          <p:cNvSpPr txBox="1"/>
          <p:nvPr/>
        </p:nvSpPr>
        <p:spPr>
          <a:xfrm>
            <a:off x="10755641" y="7492129"/>
            <a:ext cx="2299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Garis</a:t>
            </a:r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biru</a:t>
            </a:r>
            <a:endParaRPr lang="en-US" sz="6000" dirty="0">
              <a:solidFill>
                <a:schemeClr val="bg1"/>
              </a:solidFill>
              <a:latin typeface="Playfair Display" pitchFamily="2" charset="77"/>
              <a:ea typeface="Lato" charset="0"/>
              <a:cs typeface="Lato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DBB52F-50DC-6D43-88A6-2E763C2C8EB1}"/>
              </a:ext>
            </a:extLst>
          </p:cNvPr>
          <p:cNvSpPr txBox="1"/>
          <p:nvPr/>
        </p:nvSpPr>
        <p:spPr>
          <a:xfrm>
            <a:off x="17376073" y="7655620"/>
            <a:ext cx="3330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DFRobot</a:t>
            </a:r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 L298P</a:t>
            </a:r>
          </a:p>
        </p:txBody>
      </p:sp>
    </p:spTree>
    <p:extLst>
      <p:ext uri="{BB962C8B-B14F-4D97-AF65-F5344CB8AC3E}">
        <p14:creationId xmlns:p14="http://schemas.microsoft.com/office/powerpoint/2010/main" val="148063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" y="0"/>
            <a:ext cx="231584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8711D-3F6A-7A42-8AD5-9DA3587B996C}"/>
              </a:ext>
            </a:extLst>
          </p:cNvPr>
          <p:cNvSpPr txBox="1"/>
          <p:nvPr/>
        </p:nvSpPr>
        <p:spPr>
          <a:xfrm>
            <a:off x="6266113" y="6042392"/>
            <a:ext cx="13064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2"/>
                </a:solidFill>
                <a:latin typeface="Playfair Display" charset="0"/>
                <a:ea typeface="Playfair Display" charset="0"/>
                <a:cs typeface="Playfair Display" charset="0"/>
              </a:rPr>
              <a:t>Code yang </a:t>
            </a:r>
            <a:r>
              <a:rPr lang="en-US" sz="10000" dirty="0" err="1">
                <a:solidFill>
                  <a:schemeClr val="bg2"/>
                </a:solidFill>
                <a:latin typeface="Playfair Display" charset="0"/>
                <a:ea typeface="Playfair Display" charset="0"/>
                <a:cs typeface="Playfair Display" charset="0"/>
              </a:rPr>
              <a:t>Digunakan</a:t>
            </a:r>
            <a:endParaRPr lang="en-US" sz="10000" i="1" dirty="0">
              <a:solidFill>
                <a:schemeClr val="accent5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D04B3-A72F-E043-BA86-877D988BF9A7}"/>
              </a:ext>
            </a:extLst>
          </p:cNvPr>
          <p:cNvGrpSpPr/>
          <p:nvPr/>
        </p:nvGrpSpPr>
        <p:grpSpPr>
          <a:xfrm rot="16200000">
            <a:off x="-6248400" y="6248400"/>
            <a:ext cx="13716003" cy="1219197"/>
            <a:chOff x="1385359" y="0"/>
            <a:chExt cx="5415114" cy="5520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964C5F-1E23-0442-93E1-3D0C2C72A3B6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04ED83-6B51-DE4A-B8D9-F7022A11613C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93C317-4C5D-7946-AD91-44A20372C91E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B37BF-C5E5-6B4F-B7E0-70D9CE7C5BB7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153828-828E-4B4B-81D9-2FE953F29BB7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7CE3A-237F-2E4B-A029-F4982BC557D2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24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6" y="3261185"/>
            <a:ext cx="21595864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cv2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imutils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serial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Always changes !!IMPORTANT TO CHECK!!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 = cv2.VideoCapture("</a:t>
            </a:r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http://10.202.105.13:8080/video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ser1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serial.Serial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('COM12', 9600)</a:t>
            </a:r>
            <a:endParaRPr lang="en-US" sz="150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Python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6" y="3261185"/>
            <a:ext cx="21595864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while(True):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h, s, v = 0, 0, 130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ret, frame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cap.read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frame = cv2.resize(frame, (0, 0),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=0.5,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=0.5)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height, width, channel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frame.shape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BLUE_MIN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([110, 50, 50], np.uint8)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BLUE_MAX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([130, 255, 255], np.uint8)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hsv_img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cv2.cvtColor(frame, cv2.COLOR_BGR2HSV)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frame_threshed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cv2.inRange(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hsv_img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BLUE_MIN, BLUE_MAX)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kernel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((10, 10), np.uint8)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opening = cv2.morphologyEx(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frame_threshed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cv2.MORPH_OPEN, kernel)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kernel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((20, 20), np.uint8)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dilation = cv2.dilate(opening, kernel, iterations=1)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cv2.findContours(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dilation.copy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cv2.RETR_EXTERNAL, cv2.CHAIN_APPROX_SIMPLE)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if imutils.is_cv2() else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boundLeft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int(width * 0.40)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boundRight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int(width * 0.60)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Python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7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094B97-1020-C849-947D-6B2F710E6DBC}"/>
              </a:ext>
            </a:extLst>
          </p:cNvPr>
          <p:cNvSpPr/>
          <p:nvPr/>
        </p:nvSpPr>
        <p:spPr>
          <a:xfrm>
            <a:off x="0" y="256032"/>
            <a:ext cx="24377650" cy="1345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135E-400B-D047-B3AF-193BBEEE1FA9}"/>
              </a:ext>
            </a:extLst>
          </p:cNvPr>
          <p:cNvSpPr txBox="1"/>
          <p:nvPr/>
        </p:nvSpPr>
        <p:spPr>
          <a:xfrm>
            <a:off x="1408436" y="3261185"/>
            <a:ext cx="21595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 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 = max(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key=cv2.contourArea)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	M = cv2.moments(con)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int(M["m10"] / M["m00"])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int(M["m01"] / M["m00"])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cv2.drawContours(frame, [c], -1, (0, 255, 0), 2)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	x, y, w, h = cv2.boundingRect(con)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cv2.circle(frame,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7, (255, 255, 255), -1)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cv2.line(frame,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boundLeft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0),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boundLeft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height), (255, 0, 0), 3)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	cv2.line(frame,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boundRight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0),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boundRight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height), (255, 0, 0), 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DBC9-80FD-EC4D-B517-4988EF577C14}"/>
              </a:ext>
            </a:extLst>
          </p:cNvPr>
          <p:cNvSpPr txBox="1"/>
          <p:nvPr/>
        </p:nvSpPr>
        <p:spPr>
          <a:xfrm>
            <a:off x="8355726" y="1356599"/>
            <a:ext cx="766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layfair Display" pitchFamily="2" charset="77"/>
                <a:ea typeface="Lato" charset="0"/>
                <a:cs typeface="Lato" charset="0"/>
              </a:rPr>
              <a:t>Python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C6B7D-D090-6344-914C-DB2DB8A8D10F}"/>
              </a:ext>
            </a:extLst>
          </p:cNvPr>
          <p:cNvGrpSpPr/>
          <p:nvPr/>
        </p:nvGrpSpPr>
        <p:grpSpPr>
          <a:xfrm>
            <a:off x="0" y="0"/>
            <a:ext cx="24377650" cy="256031"/>
            <a:chOff x="1385359" y="0"/>
            <a:chExt cx="5415114" cy="5520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240DC4-CCC6-D84E-90C4-F61556CBB38E}"/>
                </a:ext>
              </a:extLst>
            </p:cNvPr>
            <p:cNvSpPr/>
            <p:nvPr/>
          </p:nvSpPr>
          <p:spPr>
            <a:xfrm>
              <a:off x="1385359" y="0"/>
              <a:ext cx="903818" cy="5520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9F2D52-1A0F-C44C-A147-BC4FCA79AE9E}"/>
                </a:ext>
              </a:extLst>
            </p:cNvPr>
            <p:cNvSpPr/>
            <p:nvPr/>
          </p:nvSpPr>
          <p:spPr>
            <a:xfrm>
              <a:off x="2289177" y="0"/>
              <a:ext cx="903818" cy="552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850B35-7D83-9D42-8465-5021E0194E92}"/>
                </a:ext>
              </a:extLst>
            </p:cNvPr>
            <p:cNvSpPr/>
            <p:nvPr/>
          </p:nvSpPr>
          <p:spPr>
            <a:xfrm>
              <a:off x="3192995" y="0"/>
              <a:ext cx="903818" cy="5520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A8DF5-0228-E148-A679-2A023544B413}"/>
                </a:ext>
              </a:extLst>
            </p:cNvPr>
            <p:cNvSpPr/>
            <p:nvPr/>
          </p:nvSpPr>
          <p:spPr>
            <a:xfrm>
              <a:off x="4096813" y="0"/>
              <a:ext cx="903818" cy="5520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A298A-F748-3943-B2B2-A46AE2FA2095}"/>
                </a:ext>
              </a:extLst>
            </p:cNvPr>
            <p:cNvSpPr/>
            <p:nvPr/>
          </p:nvSpPr>
          <p:spPr>
            <a:xfrm>
              <a:off x="5000631" y="0"/>
              <a:ext cx="903818" cy="5520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D4ED2-6C8B-F44B-855A-6A15AA14A55B}"/>
                </a:ext>
              </a:extLst>
            </p:cNvPr>
            <p:cNvSpPr/>
            <p:nvPr/>
          </p:nvSpPr>
          <p:spPr>
            <a:xfrm>
              <a:off x="5896655" y="0"/>
              <a:ext cx="903818" cy="55202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D7FAD-1293-4592-90C5-A76A869F12EA}"/>
              </a:ext>
            </a:extLst>
          </p:cNvPr>
          <p:cNvSpPr/>
          <p:nvPr/>
        </p:nvSpPr>
        <p:spPr>
          <a:xfrm>
            <a:off x="11401909" y="8446684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endParaRPr lang="en-US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1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8">
      <a:dk1>
        <a:srgbClr val="999999"/>
      </a:dk1>
      <a:lt1>
        <a:srgbClr val="FFFFFF"/>
      </a:lt1>
      <a:dk2>
        <a:srgbClr val="2A3340"/>
      </a:dk2>
      <a:lt2>
        <a:srgbClr val="FFFFFF"/>
      </a:lt2>
      <a:accent1>
        <a:srgbClr val="FAA818"/>
      </a:accent1>
      <a:accent2>
        <a:srgbClr val="3A72B8"/>
      </a:accent2>
      <a:accent3>
        <a:srgbClr val="C52828"/>
      </a:accent3>
      <a:accent4>
        <a:srgbClr val="FACD67"/>
      </a:accent4>
      <a:accent5>
        <a:srgbClr val="7697BC"/>
      </a:accent5>
      <a:accent6>
        <a:srgbClr val="DE625E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37072</TotalTime>
  <Words>397</Words>
  <Application>Microsoft Office PowerPoint</Application>
  <PresentationFormat>Custom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Lato</vt:lpstr>
      <vt:lpstr>Lato Light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/>
  <cp:keywords/>
  <dc:description/>
  <cp:lastModifiedBy>Patricia Joanne</cp:lastModifiedBy>
  <cp:revision>8584</cp:revision>
  <dcterms:created xsi:type="dcterms:W3CDTF">2014-11-12T21:47:38Z</dcterms:created>
  <dcterms:modified xsi:type="dcterms:W3CDTF">2018-12-17T07:12:33Z</dcterms:modified>
  <cp:category/>
</cp:coreProperties>
</file>