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7"/>
  </p:notesMasterIdLst>
  <p:handoutMasterIdLst>
    <p:handoutMasterId r:id="rId18"/>
  </p:handoutMasterIdLst>
  <p:sldIdLst>
    <p:sldId id="663" r:id="rId2"/>
    <p:sldId id="666" r:id="rId3"/>
    <p:sldId id="676" r:id="rId4"/>
    <p:sldId id="668" r:id="rId5"/>
    <p:sldId id="667" r:id="rId6"/>
    <p:sldId id="671" r:id="rId7"/>
    <p:sldId id="682" r:id="rId8"/>
    <p:sldId id="683" r:id="rId9"/>
    <p:sldId id="679" r:id="rId10"/>
    <p:sldId id="684" r:id="rId11"/>
    <p:sldId id="680" r:id="rId12"/>
    <p:sldId id="681" r:id="rId13"/>
    <p:sldId id="672" r:id="rId14"/>
    <p:sldId id="669" r:id="rId15"/>
    <p:sldId id="66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35"/>
    <a:srgbClr val="3D5476"/>
    <a:srgbClr val="FE9800"/>
    <a:srgbClr val="54AEC9"/>
    <a:srgbClr val="06919A"/>
    <a:srgbClr val="B8B8B8"/>
    <a:srgbClr val="566A86"/>
    <a:srgbClr val="525252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2" autoAdjust="0"/>
    <p:restoredTop sz="95936" autoAdjust="0"/>
  </p:normalViewPr>
  <p:slideViewPr>
    <p:cSldViewPr snapToGrid="0" snapToObjects="1">
      <p:cViewPr varScale="1">
        <p:scale>
          <a:sx n="32" d="100"/>
          <a:sy n="32" d="100"/>
        </p:scale>
        <p:origin x="216" y="28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21-Jun-19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601414.html" TargetMode="External"/><Relationship Id="rId2" Type="http://schemas.openxmlformats.org/officeDocument/2006/relationships/hyperlink" Target="http://sci2s.ugr.es/docencia/doctobio/EC-History-IEEETEC-1-1-1997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00274" y="2743136"/>
            <a:ext cx="19177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eFSLab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Untuk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Mendiagnosis</a:t>
            </a:r>
            <a:endParaRPr lang="en-US" sz="96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  <a:p>
            <a:pPr algn="ctr"/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Kanker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Prostat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Pada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Pria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Menggunakan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Metode</a:t>
            </a:r>
            <a:endParaRPr lang="en-US" sz="96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  <a:p>
            <a:pPr algn="ctr"/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Evolving Fuzzy System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3" name="Rectangle 2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30" name="Rectangle 2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D68D60-DECD-4401-953B-BFA5BEBFD80A}"/>
              </a:ext>
            </a:extLst>
          </p:cNvPr>
          <p:cNvSpPr txBox="1"/>
          <p:nvPr/>
        </p:nvSpPr>
        <p:spPr>
          <a:xfrm>
            <a:off x="7422936" y="9526314"/>
            <a:ext cx="95317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Shofiyyah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Nadhiroh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– 140810160057</a:t>
            </a:r>
          </a:p>
          <a:p>
            <a:pPr algn="ctr"/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Patricia Joanne – 140810160065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60514" y="936444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1264461" y="3353761"/>
            <a:ext cx="20953172" cy="8956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LEARNING PROCESS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Verification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condition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(k)&lt;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Potential_Min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(k): 1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Verification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condition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(k)&gt;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Potential_Ref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(k): 7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Number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created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9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Number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replaced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0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Samples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that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originate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1  2  3  4  5  8  21  29  58 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created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with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(k)&lt;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Potential_Min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(k): 1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created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with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(k)&gt;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Potential_Ref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(k): 7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Samples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that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originate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replacement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 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Samples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that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originate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elimination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 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Membership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Function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Simplification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Number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modified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that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originate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fusion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0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Number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created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rules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that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originate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mf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fusion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146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Variance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Accounted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For (VAF): -108.58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Performance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Measures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Training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MSE = 0.078085  RMSE = 0.27944  NDEI = 1.4838 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Performance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Measures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id-ID" dirty="0" err="1">
                <a:solidFill>
                  <a:schemeClr val="tx2"/>
                </a:solidFill>
                <a:latin typeface="Consolas" panose="020B0609020204030204" pitchFamily="49" charset="0"/>
              </a:rPr>
              <a:t>Validation</a:t>
            </a:r>
            <a:r>
              <a:rPr lang="id-ID" dirty="0">
                <a:solidFill>
                  <a:schemeClr val="tx2"/>
                </a:solidFill>
                <a:latin typeface="Consolas" panose="020B0609020204030204" pitchFamily="49" charset="0"/>
              </a:rPr>
              <a:t>: MSE = 0.057722  RMSE = 0.24025  NDEI = 1.3388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6613" y="11483623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366873" y="2972066"/>
            <a:ext cx="5960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3.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Kumpulan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hasil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rule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12944199" y="888425"/>
            <a:ext cx="10068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4.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Membership Function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untuk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input 1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pic>
        <p:nvPicPr>
          <p:cNvPr id="20" name="Picture 19" descr="https://lh4.googleusercontent.com/3qqlfYoadMD7nxzwJjS9PwmeOLztFOodLbBO1y3eWWu4kQr9plSMgSF3mkMByDpWz0pWKbxEjFbMa3aEnNDcHpeBYmBmnrxcD-ksVzM31uunRk03fENTlv4e5lLFPA">
            <a:extLst>
              <a:ext uri="{FF2B5EF4-FFF2-40B4-BE49-F238E27FC236}">
                <a16:creationId xmlns:a16="http://schemas.microsoft.com/office/drawing/2014/main" id="{15800D22-9ACF-4BC5-84B4-733A12671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64" y="4082617"/>
            <a:ext cx="12074556" cy="618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44EF2D-0753-47E6-A30B-EA4FF6B7D7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162" y="2370751"/>
            <a:ext cx="10113319" cy="8675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48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6613" y="11483623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645169" y="2423752"/>
            <a:ext cx="114633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3.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Transformasi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bentuk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Sugeno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ke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Mamdani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15388703" y="2930976"/>
            <a:ext cx="6574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4.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Rule Viewer Mamdani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pic>
        <p:nvPicPr>
          <p:cNvPr id="18" name="Picture 17" descr="https://lh5.googleusercontent.com/idZIzgLS-sDD1Yhs__aLYwDcKkGpbkmGoO9Iml1LwQDLQS82PZiNgbyoh2lPTJ77tIJez6kvsRIKuXfLAOFYuMLcCXu7DT3p6eN3wqeyBy_7Jm8ahgyD4Sf41RwqMg">
            <a:extLst>
              <a:ext uri="{FF2B5EF4-FFF2-40B4-BE49-F238E27FC236}">
                <a16:creationId xmlns:a16="http://schemas.microsoft.com/office/drawing/2014/main" id="{248D8EED-32FD-4260-9721-52436E75C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3716957"/>
            <a:ext cx="7991061" cy="66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268E8B-2899-4642-B6BB-5394E1592A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7991" y="4265349"/>
            <a:ext cx="12067140" cy="66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198080"/>
            <a:ext cx="24377650" cy="5497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3183" y="3965908"/>
            <a:ext cx="22144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Dari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hasil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penggunaan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disimpulkan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bahwa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merupakan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aplikasi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bagus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4800" i="1" dirty="0">
                <a:solidFill>
                  <a:schemeClr val="bg1"/>
                </a:solidFill>
                <a:latin typeface="Lato" panose="020F0502020204030203" pitchFamily="34" charset="0"/>
              </a:rPr>
              <a:t>evolving fuzzy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menghasilkan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rule-rule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sesuai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,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selanjutnya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digunakan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algoritma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genetika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mendapatkan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sebuah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hasil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diagnosis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berdasarkan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data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diinput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" y="8695115"/>
            <a:ext cx="24377650" cy="5020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41" name="Rectangle 4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" y="0"/>
            <a:ext cx="24377650" cy="3198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45" name="Rectangle 44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767478" y="928148"/>
            <a:ext cx="661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10406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30947" y="2795477"/>
            <a:ext cx="2300187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Diananda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R. 2009.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Mengenal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Seluk-Beluk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Cet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III. Jogjakarta: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Katahati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Dourado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A., Aires, L., &amp; Ramos, J. V. (2009).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eFSLab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: Developing evolving fuzzy systems from data in a friendly environment. 2009 European Control Conference (ECC). doi:10.23919/ecc.2009.7074522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Guyton A. C dan Hall J. E. 2014.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Buku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Ajar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Fisiologi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Kedokteran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(11 ed.). Philadelphia: Elsevier.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JS. R. Jang, C.T. Sun dan E.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Mizutani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(1997). Neuro Fuzzy and Soft Computing London Prentice Hall.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Kusumadewi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S dan H. Purnomo. (2004).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Aplikasi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Logika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Mendukung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Keputusan.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Graha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Ilmu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Yogyakarta.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Lekkas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S., &amp; Mikhailov, L. (2009). </a:t>
            </a:r>
            <a:r>
              <a:rPr lang="en-US" sz="2400" i="1" dirty="0">
                <a:solidFill>
                  <a:schemeClr val="tx2"/>
                </a:solidFill>
                <a:latin typeface="Lato" panose="020F0502020204030203" pitchFamily="34" charset="0"/>
              </a:rPr>
              <a:t>Breast cancer diagnosis based on evolvable fuzzy classifiers and feature selection. Applications and Innovations in Intelligent Systems XVI, 185–195.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doi:10.1007/978-1-84882-215-3_14 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Marimin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(2005).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Teori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aplikasi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pakar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tehnologi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manajerial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IPB – Press, Bogor.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Mitchell M. Tom. 1997. ”Machine Learning”. McGraw-Hill International Editions. Printed in Singapore.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Negnevitsky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2002, Hybrid intelligent systems: Evolutionary neural networks and fuzzy evolutionary systems, Pearson Education.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Purnomo B.B. 2011. Dasar-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dasar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Urologi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Edisi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III. Jakarta: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Sagung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Seto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Sri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Kusumadewi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(2002).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Analisis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Desain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menggunakan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Tool Box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Matlab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edisi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pertama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Penerbit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Graha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Ilmu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Jakarta.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Sri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Kusumadewi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(2003). Artificial Intelligence (Teknik dan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Aplikasinya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),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edisi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pertama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Penerbit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Graha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Ilmu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Jakarta.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Supriyanto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Wawan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2010.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Ancaman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Penyakit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Deteksi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dini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Pengobatannya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Yogyakarta :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Cahaya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Ilmu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Suyanto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2008, “Soft Computing: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Membangun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Mesin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Ber-IQ Tinggi”,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Informatika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Bandung Indonesia. ISBN: 978-979-1153-49-2.</a:t>
            </a:r>
          </a:p>
          <a:p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Tettamanzi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A., Tomassini M., ”Soft Computing”. Springer-Verlag Berlin Heidelberg, 2001. Printed in Germany.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Thomas B ̈ack, David B. Fogel, and Zbigniew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Michalewicz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editors. Handbook of Evolutionary Computation.  Computational Intelligence Library. Oxford University Press in cooperation with the Institute of Physics Publishing, Bristol, New York,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ringbound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edition, April 1997. ISBN: 0-7503-0392-1.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Thomas B ̈ack, Ulrich Hammel, and Hans-Paul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Schwefel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  Evolutionary computation: comments on the history and current state. IEEE Transactions on Evolutionary Computation, 1(1):3–17, April 1997. Online available at </a:t>
            </a:r>
            <a:r>
              <a:rPr lang="en-US" sz="2400" u="sng" dirty="0">
                <a:solidFill>
                  <a:schemeClr val="tx2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http://sci2s.ugr.es/docencia/doctobio/EC-History-IEEETEC-1-1-1997.pdf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http://citeseer.ist.psu.edu/601414.html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baseline="30000" dirty="0">
                <a:solidFill>
                  <a:schemeClr val="tx2"/>
                </a:solidFill>
                <a:latin typeface="Lato" panose="020F0502020204030203" pitchFamily="34" charset="0"/>
              </a:rPr>
              <a:t>[accessed 2007-08-24]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Thomas B ̈ack. Evolutionary Algorithms in Theory and Practice: Evolution Strategies, Evolutionary Programming, Genetic Algorithms. Oxford University Press, January 1996. ISBN: 0-1950-9971-0.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Turban, E. (1988). Decision Support and Expert System. MacMillan Publishing Company, New York.</a:t>
            </a:r>
          </a:p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Widodo, T.S (2005).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Neuro Fuzzy.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Graha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ato" panose="020F0502020204030203" pitchFamily="34" charset="0"/>
              </a:rPr>
              <a:t>Ilmu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</a:rPr>
              <a:t>, Yogyakarta.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173" y="940068"/>
            <a:ext cx="6942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DAFTAR PUSTAKA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46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" name="Group 3"/>
          <p:cNvGrpSpPr/>
          <p:nvPr/>
        </p:nvGrpSpPr>
        <p:grpSpPr>
          <a:xfrm>
            <a:off x="6943090" y="1612266"/>
            <a:ext cx="10491470" cy="10491468"/>
            <a:chOff x="4667250" y="1612266"/>
            <a:chExt cx="10491470" cy="10491468"/>
          </a:xfrm>
        </p:grpSpPr>
        <p:sp>
          <p:nvSpPr>
            <p:cNvPr id="20" name="Diamond 19"/>
            <p:cNvSpPr/>
            <p:nvPr/>
          </p:nvSpPr>
          <p:spPr>
            <a:xfrm>
              <a:off x="4667250" y="1612266"/>
              <a:ext cx="10491470" cy="1049146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10776" y="5554881"/>
              <a:ext cx="5604419" cy="3570208"/>
              <a:chOff x="3778296" y="5911392"/>
              <a:chExt cx="5604419" cy="35702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778296" y="5911392"/>
                <a:ext cx="56044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0" b="1" dirty="0">
                    <a:solidFill>
                      <a:schemeClr val="accent3"/>
                    </a:solidFill>
                    <a:latin typeface="Lato" charset="0"/>
                    <a:ea typeface="Lato" charset="0"/>
                    <a:cs typeface="Lato" charset="0"/>
                  </a:rPr>
                  <a:t>THANK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14363" y="7850384"/>
                <a:ext cx="553228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YOU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5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LATAR BELAKANG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6DF7B-1D40-4873-B513-76EACFE7D34E}"/>
              </a:ext>
            </a:extLst>
          </p:cNvPr>
          <p:cNvSpPr/>
          <p:nvPr/>
        </p:nvSpPr>
        <p:spPr>
          <a:xfrm>
            <a:off x="2313089" y="4851634"/>
            <a:ext cx="212667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jenis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keganasan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non-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kulit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diderita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negara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barat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keganasan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tersering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4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seluruh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dunia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setelah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kulit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usus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besar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berbahaya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bagi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karena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tumor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bisa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menyebar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seluruh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tubuh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Tumor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ganas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berkembang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secara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perlahan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tanpa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gejala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klinis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jelas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awal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Akibatnya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menyadari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penyakit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sudah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mencapai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menengah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lanjut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memengaruhi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pengobatan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Proses </a:t>
            </a:r>
            <a:r>
              <a:rPr lang="id-ID" dirty="0" err="1">
                <a:solidFill>
                  <a:schemeClr val="tx2"/>
                </a:solidFill>
                <a:latin typeface="Lato" panose="020F0502020204030203" pitchFamily="34" charset="0"/>
              </a:rPr>
              <a:t>diagnos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is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kanker prostat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metode tradisional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rumit karena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kesamaan gejala pada penyakit lain. Pa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radigma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oft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c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omputing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yang meniru manipulasi data dan kemampuan belajar manusia yang tidak tepat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dimanfaatkan untuk diagnosis dan klasifikasi kanker prostat.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Diharapkan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menunjukkan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sesuai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perhitungan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tradisional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ini siap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dipakai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untuk membantu para profesional medis dalam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menentukan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keputusan manajemen dan perawatan.</a:t>
            </a:r>
            <a:endParaRPr lang="en-US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LANDASAN TEORI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406B54-C612-45BC-81B3-22A0F7E3A41F}"/>
              </a:ext>
            </a:extLst>
          </p:cNvPr>
          <p:cNvSpPr/>
          <p:nvPr/>
        </p:nvSpPr>
        <p:spPr>
          <a:xfrm>
            <a:off x="2313089" y="4851634"/>
            <a:ext cx="2126675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pendekatan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komputasi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meniru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manusia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kemampuan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menalar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belajar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lingkungan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ketidakpastian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perkembangannya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penerapan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penyelesaian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masalah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menghasilkan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diterima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tetapi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belum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tentu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maksimal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Akhirnya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bermunculan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ide-ide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menggabungkan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diantaranya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perpaduan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Tahapan-tahapan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Beberapa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representasi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kromosom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inisialisasi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evaluasi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seleksi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meliputi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(crossover)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halnya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proses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mendapatkan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sebagai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9461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00197" y="4888793"/>
            <a:ext cx="20217893" cy="3938414"/>
            <a:chOff x="1318907" y="4888793"/>
            <a:chExt cx="20217893" cy="3938414"/>
          </a:xfrm>
        </p:grpSpPr>
        <p:sp>
          <p:nvSpPr>
            <p:cNvPr id="24" name="Diamond 23"/>
            <p:cNvSpPr/>
            <p:nvPr/>
          </p:nvSpPr>
          <p:spPr>
            <a:xfrm>
              <a:off x="1318907" y="4888793"/>
              <a:ext cx="3938416" cy="393841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7909" y="5149840"/>
              <a:ext cx="157888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i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Sumber</a:t>
              </a:r>
              <a:r>
                <a:rPr lang="en-US" sz="7200" i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data:</a:t>
              </a:r>
            </a:p>
            <a:p>
              <a:r>
                <a:rPr lang="en-US" sz="7200" u="sng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https://www.kaggle.com/sajidsaifi/prostate-cancer</a:t>
              </a:r>
            </a:p>
          </p:txBody>
        </p:sp>
      </p:grpSp>
      <p:sp>
        <p:nvSpPr>
          <p:cNvPr id="8" name="Shape 2546">
            <a:extLst>
              <a:ext uri="{FF2B5EF4-FFF2-40B4-BE49-F238E27FC236}">
                <a16:creationId xmlns:a16="http://schemas.microsoft.com/office/drawing/2014/main" id="{2D905478-5C0D-4323-9A84-BA7039A3C0FD}"/>
              </a:ext>
            </a:extLst>
          </p:cNvPr>
          <p:cNvSpPr/>
          <p:nvPr/>
        </p:nvSpPr>
        <p:spPr>
          <a:xfrm>
            <a:off x="3380762" y="6294563"/>
            <a:ext cx="1377285" cy="112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3D547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6000" dirty="0">
              <a:solidFill>
                <a:srgbClr val="3D54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/>
              <a:t>radius</a:t>
            </a:r>
          </a:p>
          <a:p>
            <a:r>
              <a:rPr lang="en-US" sz="7200"/>
              <a:t>texture</a:t>
            </a:r>
          </a:p>
          <a:p>
            <a:r>
              <a:rPr lang="en-US" sz="7200"/>
              <a:t>perimeter</a:t>
            </a:r>
          </a:p>
          <a:p>
            <a:r>
              <a:rPr lang="en-US" sz="7200"/>
              <a:t>area</a:t>
            </a:r>
          </a:p>
          <a:p>
            <a:r>
              <a:rPr lang="en-US" sz="7200"/>
              <a:t>smoothness</a:t>
            </a:r>
          </a:p>
          <a:p>
            <a:r>
              <a:rPr lang="en-US" sz="7200"/>
              <a:t>compactness</a:t>
            </a:r>
          </a:p>
          <a:p>
            <a:r>
              <a:rPr lang="en-US" sz="7200"/>
              <a:t>symmetry</a:t>
            </a:r>
          </a:p>
          <a:p>
            <a:r>
              <a:rPr lang="en-US" sz="7200"/>
              <a:t>fractal_dimension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03849" y="2705984"/>
            <a:ext cx="10022296" cy="4493537"/>
            <a:chOff x="1803849" y="2346088"/>
            <a:chExt cx="10022296" cy="4493537"/>
          </a:xfrm>
        </p:grpSpPr>
        <p:sp>
          <p:nvSpPr>
            <p:cNvPr id="7" name="TextBox 6"/>
            <p:cNvSpPr txBox="1"/>
            <p:nvPr/>
          </p:nvSpPr>
          <p:spPr>
            <a:xfrm>
              <a:off x="1866643" y="4285080"/>
              <a:ext cx="995950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EVOLVING</a:t>
              </a:r>
            </a:p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FUZZY SYSTEM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3849" y="2346088"/>
              <a:ext cx="76888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METODE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07BCB4-39BF-47AE-A880-91FECEA64941}"/>
              </a:ext>
            </a:extLst>
          </p:cNvPr>
          <p:cNvSpPr/>
          <p:nvPr/>
        </p:nvSpPr>
        <p:spPr>
          <a:xfrm>
            <a:off x="14868939" y="5922248"/>
            <a:ext cx="84633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Input parameter (in fuzzy):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Radius, texture, perimeter,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area, smoothness, compactness,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symmetry, &amp; fractal dimension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Process: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Using genetics algorithm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Output: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Prostate cancer prediction</a:t>
            </a:r>
          </a:p>
        </p:txBody>
      </p:sp>
    </p:spTree>
    <p:extLst>
      <p:ext uri="{BB962C8B-B14F-4D97-AF65-F5344CB8AC3E}">
        <p14:creationId xmlns:p14="http://schemas.microsoft.com/office/powerpoint/2010/main" val="12368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8" name="Rectangle 17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1" name="Rectangle 2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820676" y="1152746"/>
            <a:ext cx="923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METODE EFS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20676" y="2764743"/>
            <a:ext cx="12682327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Terdapat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enam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tahap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utama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evolving fuzzy system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: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Representasi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kromosom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Inisialisasi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evaluasi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Seleksi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Operator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meliputi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operator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(crossover) dan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kontrol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proses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mendapatkan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akan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sebagai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" y="3420533"/>
            <a:ext cx="9939868" cy="695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9A524A65-76A1-47C7-AE99-3D68BAE2F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61" b="125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8" name="Rectangle 17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1" name="Rectangle 2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435284" y="780323"/>
            <a:ext cx="923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Penggunaan</a:t>
            </a:r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eFSLab</a:t>
            </a:r>
            <a:endParaRPr lang="en-US" sz="60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051" y="2764743"/>
            <a:ext cx="1268232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Import data</a:t>
            </a: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2.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Model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Takagi-Sugeno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 dan Estimasi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Rekursif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pic>
        <p:nvPicPr>
          <p:cNvPr id="15" name="image4.png">
            <a:extLst>
              <a:ext uri="{FF2B5EF4-FFF2-40B4-BE49-F238E27FC236}">
                <a16:creationId xmlns:a16="http://schemas.microsoft.com/office/drawing/2014/main" id="{54F6D903-2F0E-4249-B782-7268F65704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04750" y="3751116"/>
            <a:ext cx="7868419" cy="4085079"/>
          </a:xfrm>
          <a:prstGeom prst="rect">
            <a:avLst/>
          </a:prstGeom>
          <a:ln/>
        </p:spPr>
      </p:pic>
      <p:pic>
        <p:nvPicPr>
          <p:cNvPr id="23" name="image5.png">
            <a:extLst>
              <a:ext uri="{FF2B5EF4-FFF2-40B4-BE49-F238E27FC236}">
                <a16:creationId xmlns:a16="http://schemas.microsoft.com/office/drawing/2014/main" id="{98C370D9-E778-4FED-9F22-B395AA091B4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95132" y="9071031"/>
            <a:ext cx="10593693" cy="3806118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F36FDE-B395-4A03-B62B-28652E889E9A}"/>
              </a:ext>
            </a:extLst>
          </p:cNvPr>
          <p:cNvSpPr txBox="1"/>
          <p:nvPr/>
        </p:nvSpPr>
        <p:spPr>
          <a:xfrm>
            <a:off x="13342318" y="4214066"/>
            <a:ext cx="98602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>
                <a:solidFill>
                  <a:schemeClr val="tx2"/>
                </a:solidFill>
                <a:latin typeface="Lato" panose="020F0502020204030203" pitchFamily="34" charset="0"/>
              </a:rPr>
              <a:t>eFSLab</a:t>
            </a:r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aplikasi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dirancang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mendukung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pengembangan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dari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data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menghindari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redundansi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kompleksitas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tidak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perlu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keanggotaan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diperoleh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agar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memberikan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makna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semantik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hasilnya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Aplikasi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lingkungan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Matlab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aplikasi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open source di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bawah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</a:rPr>
              <a:t>lisensi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</a:rPr>
              <a:t> GNU.</a:t>
            </a:r>
          </a:p>
        </p:txBody>
      </p:sp>
    </p:spTree>
    <p:extLst>
      <p:ext uri="{BB962C8B-B14F-4D97-AF65-F5344CB8AC3E}">
        <p14:creationId xmlns:p14="http://schemas.microsoft.com/office/powerpoint/2010/main" val="6442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8" name="Rectangle 17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1" name="Rectangle 2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435284" y="780323"/>
            <a:ext cx="923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Penggunaan</a:t>
            </a:r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eFSLab</a:t>
            </a:r>
            <a:endParaRPr lang="en-US" sz="60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051" y="2764743"/>
            <a:ext cx="15832323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3.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Pengaturan nilai parameter lainnya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742950" indent="-742950">
              <a:buAutoNum type="arabicPeriod"/>
            </a:pP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4.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Ketentuan untuk substitusi dan 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pembuatan peraturan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5.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Pembuatan Model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Fuzzy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6.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Konsultasi Hasil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7.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Menganalisis sifat-sifat sistem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fuzzy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 yang dibuat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8. 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Transformasi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Sugeno</a:t>
            </a:r>
            <a:r>
              <a:rPr lang="id-ID" sz="4400" dirty="0">
                <a:solidFill>
                  <a:schemeClr val="tx2"/>
                </a:solidFill>
                <a:latin typeface="Lato" panose="020F0502020204030203" pitchFamily="34" charset="0"/>
              </a:rPr>
              <a:t> ke </a:t>
            </a:r>
            <a:r>
              <a:rPr lang="id-ID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Mamdani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C20D5225-432C-4F06-A4D0-DD006B519A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50347" y="3847756"/>
            <a:ext cx="7838523" cy="3499341"/>
          </a:xfrm>
          <a:prstGeom prst="rect">
            <a:avLst/>
          </a:prstGeom>
          <a:ln/>
        </p:spPr>
      </p:pic>
      <p:pic>
        <p:nvPicPr>
          <p:cNvPr id="16" name="image2.png">
            <a:extLst>
              <a:ext uri="{FF2B5EF4-FFF2-40B4-BE49-F238E27FC236}">
                <a16:creationId xmlns:a16="http://schemas.microsoft.com/office/drawing/2014/main" id="{D1EEAFFB-8D5A-4451-A583-08B5A295419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859872" y="3847756"/>
            <a:ext cx="13972047" cy="62874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64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60514" y="9804734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Picture 17" descr="https://lh4.googleusercontent.com/X6KtClo4uWLreJ2YHNDs7xcHWhJvdtfuUH1a8F9rKNQ9w6AIK5MberilIO3YYm_w4Ss2MCxb2t0vq0s7bRsqQ1eC3sHU7oTmu_5uIKy4dY2oquZboX8O8oEreYwZwA">
            <a:extLst>
              <a:ext uri="{FF2B5EF4-FFF2-40B4-BE49-F238E27FC236}">
                <a16:creationId xmlns:a16="http://schemas.microsoft.com/office/drawing/2014/main" id="{8A669653-72EC-485B-A9D4-17FB1CF744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0" y="2405494"/>
            <a:ext cx="12868400" cy="445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s://lh6.googleusercontent.com/cjq2oLhj96zgU8_40uMGTcc3c9A8znM9opKlgXW-BWJdfrTQJT5ipXoHMV60jGsaJWYzW4XkBm5Bp4L6GZecFJWOkn9A-AqY1Ezy369DKeJjrNc_Zo5qGXTKpBCdmQ">
            <a:extLst>
              <a:ext uri="{FF2B5EF4-FFF2-40B4-BE49-F238E27FC236}">
                <a16:creationId xmlns:a16="http://schemas.microsoft.com/office/drawing/2014/main" id="{82868727-899C-418C-B24A-DD0FE5FA31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51" y="2923030"/>
            <a:ext cx="8543078" cy="77192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10429243" y="1111489"/>
            <a:ext cx="94035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1. </a:t>
            </a:r>
            <a:r>
              <a:rPr lang="id-ID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Nilai </a:t>
            </a:r>
            <a:r>
              <a:rPr lang="id-ID" sz="4400" b="1" i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consequents</a:t>
            </a:r>
            <a:r>
              <a:rPr lang="id-ID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dan </a:t>
            </a:r>
            <a:r>
              <a:rPr lang="id-ID" sz="4400" b="1" i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antecedents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366873" y="11374888"/>
            <a:ext cx="100623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2.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Evolusi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jumlah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aturan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selama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proses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34143</TotalTime>
  <Words>1018</Words>
  <Application>Microsoft Office PowerPoint</Application>
  <PresentationFormat>Custom</PresentationFormat>
  <Paragraphs>125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Patricia Joanne</cp:lastModifiedBy>
  <cp:revision>7847</cp:revision>
  <dcterms:created xsi:type="dcterms:W3CDTF">2014-11-12T21:47:38Z</dcterms:created>
  <dcterms:modified xsi:type="dcterms:W3CDTF">2019-06-21T03:48:38Z</dcterms:modified>
  <cp:category/>
</cp:coreProperties>
</file>