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7" r:id="rId1"/>
  </p:sldMasterIdLst>
  <p:notesMasterIdLst>
    <p:notesMasterId r:id="rId14"/>
  </p:notesMasterIdLst>
  <p:handoutMasterIdLst>
    <p:handoutMasterId r:id="rId15"/>
  </p:handoutMasterIdLst>
  <p:sldIdLst>
    <p:sldId id="663" r:id="rId2"/>
    <p:sldId id="666" r:id="rId3"/>
    <p:sldId id="676" r:id="rId4"/>
    <p:sldId id="668" r:id="rId5"/>
    <p:sldId id="667" r:id="rId6"/>
    <p:sldId id="671" r:id="rId7"/>
    <p:sldId id="679" r:id="rId8"/>
    <p:sldId id="680" r:id="rId9"/>
    <p:sldId id="681" r:id="rId10"/>
    <p:sldId id="672" r:id="rId11"/>
    <p:sldId id="669" r:id="rId12"/>
    <p:sldId id="665" r:id="rId13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12" userDrawn="1">
          <p15:clr>
            <a:srgbClr val="A4A3A4"/>
          </p15:clr>
        </p15:guide>
        <p15:guide id="2" pos="14830" userDrawn="1">
          <p15:clr>
            <a:srgbClr val="A4A3A4"/>
          </p15:clr>
        </p15:guide>
        <p15:guide id="3" pos="526" userDrawn="1">
          <p15:clr>
            <a:srgbClr val="A4A3A4"/>
          </p15:clr>
        </p15:guide>
        <p15:guide id="5" orient="horz" pos="528" userDrawn="1">
          <p15:clr>
            <a:srgbClr val="A4A3A4"/>
          </p15:clr>
        </p15:guide>
        <p15:guide id="41" pos="7678" userDrawn="1">
          <p15:clr>
            <a:srgbClr val="A4A3A4"/>
          </p15:clr>
        </p15:guide>
        <p15:guide id="46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5476"/>
    <a:srgbClr val="FE9800"/>
    <a:srgbClr val="54AEC9"/>
    <a:srgbClr val="06919A"/>
    <a:srgbClr val="242C35"/>
    <a:srgbClr val="B8B8B8"/>
    <a:srgbClr val="566A86"/>
    <a:srgbClr val="525252"/>
    <a:srgbClr val="0E80C9"/>
    <a:srgbClr val="414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92" autoAdjust="0"/>
    <p:restoredTop sz="95936" autoAdjust="0"/>
  </p:normalViewPr>
  <p:slideViewPr>
    <p:cSldViewPr snapToGrid="0" snapToObjects="1">
      <p:cViewPr varScale="1">
        <p:scale>
          <a:sx n="16" d="100"/>
          <a:sy n="16" d="100"/>
        </p:scale>
        <p:origin x="76" y="716"/>
      </p:cViewPr>
      <p:guideLst>
        <p:guide orient="horz" pos="8112"/>
        <p:guide pos="14830"/>
        <p:guide pos="526"/>
        <p:guide orient="horz" pos="528"/>
        <p:guide pos="7678"/>
        <p:guide orient="horz"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3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91837-0573-2345-86CB-122927264755}" type="datetimeFigureOut">
              <a:rPr lang="en-US" smtClean="0"/>
              <a:t>21-Jun-19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43C7F-8ABD-9349-B5D7-33071B1C6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3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21-Jun-19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62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0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05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01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23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00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43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1216640" y="838200"/>
            <a:ext cx="13161010" cy="43639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3420533"/>
            <a:ext cx="9939867" cy="6959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 rot="2700000">
            <a:off x="13452788" y="2347551"/>
            <a:ext cx="7299235" cy="72845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946254" y="833680"/>
            <a:ext cx="10312303" cy="10312303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21A69-CE6F-2440-BAE4-5A4B3040CF2A}" type="datetimeFigureOut">
              <a:rPr lang="en-US" smtClean="0"/>
              <a:t>21-Jun-19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3AD81-3AD4-9C46-856E-C08CF118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8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9" r:id="rId5"/>
    <p:sldLayoutId id="2147484078" r:id="rId6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4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lobaljournals.org/GJCST_Volume19/3-Diagnosis-of-Prostate-Cancer.pdf" TargetMode="External"/><Relationship Id="rId2" Type="http://schemas.openxmlformats.org/officeDocument/2006/relationships/hyperlink" Target="http://ecet.ecs.uni-ruse.bg/cst/docs/proceedings/S3/III-16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21.ha.org.hk/smartpatient/EM/MediaLibraries/EM/Diseases/Cancer/Prostate%20Cancer/Cancer-Prostate-Cancer-Indonesian.pdf?ext=.pdf" TargetMode="External"/><Relationship Id="rId5" Type="http://schemas.openxmlformats.org/officeDocument/2006/relationships/hyperlink" Target="https://media.neliti.com/media/publications/88237-ID-pemanfaatan-algoritma-fuzzy-evolusi-untu.pdf" TargetMode="External"/><Relationship Id="rId4" Type="http://schemas.openxmlformats.org/officeDocument/2006/relationships/hyperlink" Target="https://journals.plos.org/plosone/article?id=10.1371/journal.pone.0155856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/>
          </a:p>
        </p:txBody>
      </p:sp>
      <p:sp>
        <p:nvSpPr>
          <p:cNvPr id="21" name="TextBox 20"/>
          <p:cNvSpPr txBox="1"/>
          <p:nvPr/>
        </p:nvSpPr>
        <p:spPr>
          <a:xfrm>
            <a:off x="2600274" y="2743136"/>
            <a:ext cx="191771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err="1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eFSLab</a:t>
            </a:r>
            <a:r>
              <a:rPr lang="en-US" sz="96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600" b="1" dirty="0" err="1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Untuk</a:t>
            </a:r>
            <a:r>
              <a:rPr lang="en-US" sz="96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600" b="1" dirty="0" err="1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Mendiagnosis</a:t>
            </a:r>
            <a:endParaRPr lang="en-US" sz="9600" b="1" dirty="0">
              <a:solidFill>
                <a:schemeClr val="accent2"/>
              </a:solidFill>
              <a:latin typeface="Lato" charset="0"/>
              <a:ea typeface="Lato" charset="0"/>
              <a:cs typeface="Lato" charset="0"/>
            </a:endParaRPr>
          </a:p>
          <a:p>
            <a:pPr algn="ctr"/>
            <a:r>
              <a:rPr lang="en-US" sz="9600" b="1" dirty="0" err="1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Kanker</a:t>
            </a:r>
            <a:r>
              <a:rPr lang="en-US" sz="96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600" b="1" dirty="0" err="1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Prostat</a:t>
            </a:r>
            <a:r>
              <a:rPr lang="en-US" sz="96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 Pada </a:t>
            </a:r>
            <a:r>
              <a:rPr lang="en-US" sz="9600" b="1" dirty="0" err="1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Pria</a:t>
            </a:r>
            <a:r>
              <a:rPr lang="en-US" sz="96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600" b="1" dirty="0" err="1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Menggunakan</a:t>
            </a:r>
            <a:r>
              <a:rPr lang="en-US" sz="96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600" b="1" dirty="0" err="1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Metode</a:t>
            </a:r>
            <a:endParaRPr lang="en-US" sz="9600" b="1" dirty="0">
              <a:solidFill>
                <a:schemeClr val="accent2"/>
              </a:solidFill>
              <a:latin typeface="Lato" charset="0"/>
              <a:ea typeface="Lato" charset="0"/>
              <a:cs typeface="Lato" charset="0"/>
            </a:endParaRPr>
          </a:p>
          <a:p>
            <a:pPr algn="ctr"/>
            <a:r>
              <a:rPr lang="en-US" sz="96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Evolving Fuzzy System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0" y="838200"/>
            <a:ext cx="7266215" cy="1118191"/>
            <a:chOff x="0" y="838200"/>
            <a:chExt cx="7266215" cy="1118191"/>
          </a:xfrm>
        </p:grpSpPr>
        <p:sp>
          <p:nvSpPr>
            <p:cNvPr id="23" name="Rectangle 22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 rot="10800000">
            <a:off x="17111435" y="11759609"/>
            <a:ext cx="7266215" cy="1118191"/>
            <a:chOff x="0" y="838200"/>
            <a:chExt cx="7266215" cy="1118191"/>
          </a:xfrm>
        </p:grpSpPr>
        <p:sp>
          <p:nvSpPr>
            <p:cNvPr id="30" name="Rectangle 29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6D68D60-DECD-4401-953B-BFA5BEBFD80A}"/>
              </a:ext>
            </a:extLst>
          </p:cNvPr>
          <p:cNvSpPr txBox="1"/>
          <p:nvPr/>
        </p:nvSpPr>
        <p:spPr>
          <a:xfrm>
            <a:off x="7422936" y="9526314"/>
            <a:ext cx="953177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err="1">
                <a:solidFill>
                  <a:srgbClr val="FE9800"/>
                </a:solidFill>
                <a:latin typeface="Lato" panose="020F0502020204030203" pitchFamily="34" charset="0"/>
              </a:rPr>
              <a:t>Shofiyyah</a:t>
            </a:r>
            <a:r>
              <a:rPr lang="en-US" sz="4400" dirty="0">
                <a:solidFill>
                  <a:srgbClr val="FE9800"/>
                </a:solidFill>
                <a:latin typeface="Lato" panose="020F0502020204030203" pitchFamily="34" charset="0"/>
              </a:rPr>
              <a:t> </a:t>
            </a:r>
            <a:r>
              <a:rPr lang="en-US" sz="4400" dirty="0" err="1">
                <a:solidFill>
                  <a:srgbClr val="FE9800"/>
                </a:solidFill>
                <a:latin typeface="Lato" panose="020F0502020204030203" pitchFamily="34" charset="0"/>
              </a:rPr>
              <a:t>Nadhiroh</a:t>
            </a:r>
            <a:r>
              <a:rPr lang="en-US" sz="4400" dirty="0">
                <a:solidFill>
                  <a:srgbClr val="FE9800"/>
                </a:solidFill>
                <a:latin typeface="Lato" panose="020F0502020204030203" pitchFamily="34" charset="0"/>
              </a:rPr>
              <a:t> – 140810160057</a:t>
            </a:r>
          </a:p>
          <a:p>
            <a:pPr algn="ctr"/>
            <a:r>
              <a:rPr lang="en-US" sz="4400" dirty="0">
                <a:solidFill>
                  <a:srgbClr val="FE9800"/>
                </a:solidFill>
                <a:latin typeface="Lato" panose="020F0502020204030203" pitchFamily="34" charset="0"/>
              </a:rPr>
              <a:t>Patricia Joanne – 140811060065</a:t>
            </a:r>
          </a:p>
        </p:txBody>
      </p:sp>
    </p:spTree>
    <p:extLst>
      <p:ext uri="{BB962C8B-B14F-4D97-AF65-F5344CB8AC3E}">
        <p14:creationId xmlns:p14="http://schemas.microsoft.com/office/powerpoint/2010/main" val="802240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3198080"/>
            <a:ext cx="24377650" cy="54970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113183" y="3965908"/>
            <a:ext cx="221443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dirty="0">
                <a:solidFill>
                  <a:schemeClr val="bg1"/>
                </a:solidFill>
                <a:latin typeface="Lato" panose="020F0502020204030203" pitchFamily="34" charset="0"/>
              </a:rPr>
              <a:t>Dari </a:t>
            </a:r>
            <a:r>
              <a:rPr lang="en-US" sz="4800" dirty="0" err="1">
                <a:solidFill>
                  <a:schemeClr val="bg1"/>
                </a:solidFill>
                <a:latin typeface="Lato" panose="020F0502020204030203" pitchFamily="34" charset="0"/>
              </a:rPr>
              <a:t>hasil</a:t>
            </a:r>
            <a:r>
              <a:rPr lang="en-US" sz="48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Lato" panose="020F0502020204030203" pitchFamily="34" charset="0"/>
              </a:rPr>
              <a:t>penggunaan</a:t>
            </a:r>
            <a:r>
              <a:rPr lang="en-US" sz="48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Lato" panose="020F0502020204030203" pitchFamily="34" charset="0"/>
              </a:rPr>
              <a:t>eFSLab</a:t>
            </a:r>
            <a:r>
              <a:rPr lang="en-US" sz="48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Lato" panose="020F0502020204030203" pitchFamily="34" charset="0"/>
              </a:rPr>
              <a:t>dapat</a:t>
            </a:r>
            <a:r>
              <a:rPr lang="en-US" sz="48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Lato" panose="020F0502020204030203" pitchFamily="34" charset="0"/>
              </a:rPr>
              <a:t>disimpulkan</a:t>
            </a:r>
            <a:r>
              <a:rPr lang="en-US" sz="48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Lato" panose="020F0502020204030203" pitchFamily="34" charset="0"/>
              </a:rPr>
              <a:t>bahwa</a:t>
            </a:r>
            <a:r>
              <a:rPr lang="en-US" sz="48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Lato" panose="020F0502020204030203" pitchFamily="34" charset="0"/>
              </a:rPr>
              <a:t>eFSLab</a:t>
            </a:r>
            <a:r>
              <a:rPr lang="en-US" sz="48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Lato" panose="020F0502020204030203" pitchFamily="34" charset="0"/>
              </a:rPr>
              <a:t>merupakan</a:t>
            </a:r>
            <a:r>
              <a:rPr lang="en-US" sz="48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Lato" panose="020F0502020204030203" pitchFamily="34" charset="0"/>
              </a:rPr>
              <a:t>aplikasi</a:t>
            </a:r>
            <a:r>
              <a:rPr lang="en-US" sz="4800" dirty="0">
                <a:solidFill>
                  <a:schemeClr val="bg1"/>
                </a:solidFill>
                <a:latin typeface="Lato" panose="020F0502020204030203" pitchFamily="34" charset="0"/>
              </a:rPr>
              <a:t> yang </a:t>
            </a:r>
            <a:r>
              <a:rPr lang="en-US" sz="4800" dirty="0" err="1">
                <a:solidFill>
                  <a:schemeClr val="bg1"/>
                </a:solidFill>
                <a:latin typeface="Lato" panose="020F0502020204030203" pitchFamily="34" charset="0"/>
              </a:rPr>
              <a:t>bagus</a:t>
            </a:r>
            <a:r>
              <a:rPr lang="en-US" sz="48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Lato" panose="020F0502020204030203" pitchFamily="34" charset="0"/>
              </a:rPr>
              <a:t>untuk</a:t>
            </a:r>
            <a:r>
              <a:rPr lang="en-US" sz="48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Lato" panose="020F0502020204030203" pitchFamily="34" charset="0"/>
              </a:rPr>
              <a:t>melakukan</a:t>
            </a:r>
            <a:r>
              <a:rPr lang="en-US" sz="4800" dirty="0">
                <a:solidFill>
                  <a:schemeClr val="bg1"/>
                </a:solidFill>
                <a:latin typeface="Lato" panose="020F0502020204030203" pitchFamily="34" charset="0"/>
              </a:rPr>
              <a:t> proses </a:t>
            </a:r>
            <a:r>
              <a:rPr lang="en-US" sz="4800" i="1" dirty="0">
                <a:solidFill>
                  <a:schemeClr val="bg1"/>
                </a:solidFill>
                <a:latin typeface="Lato" panose="020F0502020204030203" pitchFamily="34" charset="0"/>
              </a:rPr>
              <a:t>evolving fuzzy</a:t>
            </a:r>
            <a:r>
              <a:rPr lang="en-US" sz="4800" dirty="0">
                <a:solidFill>
                  <a:schemeClr val="bg1"/>
                </a:solidFill>
                <a:latin typeface="Lato" panose="020F0502020204030203" pitchFamily="34" charset="0"/>
              </a:rPr>
              <a:t>. </a:t>
            </a:r>
            <a:r>
              <a:rPr lang="en-US" sz="4800" dirty="0" err="1">
                <a:solidFill>
                  <a:schemeClr val="bg1"/>
                </a:solidFill>
                <a:latin typeface="Lato" panose="020F0502020204030203" pitchFamily="34" charset="0"/>
              </a:rPr>
              <a:t>eFSLab</a:t>
            </a:r>
            <a:r>
              <a:rPr lang="en-US" sz="48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Lato" panose="020F0502020204030203" pitchFamily="34" charset="0"/>
              </a:rPr>
              <a:t>dapat</a:t>
            </a:r>
            <a:r>
              <a:rPr lang="en-US" sz="48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Lato" panose="020F0502020204030203" pitchFamily="34" charset="0"/>
              </a:rPr>
              <a:t>menghasilkan</a:t>
            </a:r>
            <a:r>
              <a:rPr lang="en-US" sz="4800" dirty="0">
                <a:solidFill>
                  <a:schemeClr val="bg1"/>
                </a:solidFill>
                <a:latin typeface="Lato" panose="020F0502020204030203" pitchFamily="34" charset="0"/>
              </a:rPr>
              <a:t> rule-rule yang </a:t>
            </a:r>
            <a:r>
              <a:rPr lang="en-US" sz="4800" dirty="0" err="1">
                <a:solidFill>
                  <a:schemeClr val="bg1"/>
                </a:solidFill>
                <a:latin typeface="Lato" panose="020F0502020204030203" pitchFamily="34" charset="0"/>
              </a:rPr>
              <a:t>sesuai</a:t>
            </a:r>
            <a:r>
              <a:rPr lang="en-US" sz="4800" dirty="0">
                <a:solidFill>
                  <a:schemeClr val="bg1"/>
                </a:solidFill>
                <a:latin typeface="Lato" panose="020F0502020204030203" pitchFamily="34" charset="0"/>
              </a:rPr>
              <a:t>, yang </a:t>
            </a:r>
            <a:r>
              <a:rPr lang="en-US" sz="4800" dirty="0" err="1">
                <a:solidFill>
                  <a:schemeClr val="bg1"/>
                </a:solidFill>
                <a:latin typeface="Lato" panose="020F0502020204030203" pitchFamily="34" charset="0"/>
              </a:rPr>
              <a:t>selanjutnya</a:t>
            </a:r>
            <a:r>
              <a:rPr lang="en-US" sz="48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Lato" panose="020F0502020204030203" pitchFamily="34" charset="0"/>
              </a:rPr>
              <a:t>dapat</a:t>
            </a:r>
            <a:r>
              <a:rPr lang="en-US" sz="48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Lato" panose="020F0502020204030203" pitchFamily="34" charset="0"/>
              </a:rPr>
              <a:t>digunakan</a:t>
            </a:r>
            <a:r>
              <a:rPr lang="en-US" sz="48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Lato" panose="020F0502020204030203" pitchFamily="34" charset="0"/>
              </a:rPr>
              <a:t>untuk</a:t>
            </a:r>
            <a:r>
              <a:rPr lang="en-US" sz="4800" dirty="0">
                <a:solidFill>
                  <a:schemeClr val="bg1"/>
                </a:solidFill>
                <a:latin typeface="Lato" panose="020F0502020204030203" pitchFamily="34" charset="0"/>
              </a:rPr>
              <a:t> proses </a:t>
            </a:r>
            <a:r>
              <a:rPr lang="en-US" sz="4800" dirty="0" err="1">
                <a:solidFill>
                  <a:schemeClr val="bg1"/>
                </a:solidFill>
                <a:latin typeface="Lato" panose="020F0502020204030203" pitchFamily="34" charset="0"/>
              </a:rPr>
              <a:t>algoritma</a:t>
            </a:r>
            <a:r>
              <a:rPr lang="en-US" sz="48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Lato" panose="020F0502020204030203" pitchFamily="34" charset="0"/>
              </a:rPr>
              <a:t>genetika</a:t>
            </a:r>
            <a:r>
              <a:rPr lang="en-US" sz="48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Lato" panose="020F0502020204030203" pitchFamily="34" charset="0"/>
              </a:rPr>
              <a:t>untuk</a:t>
            </a:r>
            <a:r>
              <a:rPr lang="en-US" sz="48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Lato" panose="020F0502020204030203" pitchFamily="34" charset="0"/>
              </a:rPr>
              <a:t>mendapatkan</a:t>
            </a:r>
            <a:r>
              <a:rPr lang="en-US" sz="48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Lato" panose="020F0502020204030203" pitchFamily="34" charset="0"/>
              </a:rPr>
              <a:t>sebuah</a:t>
            </a:r>
            <a:r>
              <a:rPr lang="en-US" sz="48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Lato" panose="020F0502020204030203" pitchFamily="34" charset="0"/>
              </a:rPr>
              <a:t>hasil</a:t>
            </a:r>
            <a:r>
              <a:rPr lang="en-US" sz="4800" dirty="0">
                <a:solidFill>
                  <a:schemeClr val="bg1"/>
                </a:solidFill>
                <a:latin typeface="Lato" panose="020F0502020204030203" pitchFamily="34" charset="0"/>
              </a:rPr>
              <a:t> diagnosis </a:t>
            </a:r>
            <a:r>
              <a:rPr lang="en-US" sz="4800" dirty="0" err="1">
                <a:solidFill>
                  <a:schemeClr val="bg1"/>
                </a:solidFill>
                <a:latin typeface="Lato" panose="020F0502020204030203" pitchFamily="34" charset="0"/>
              </a:rPr>
              <a:t>berdasarkan</a:t>
            </a:r>
            <a:r>
              <a:rPr lang="en-US" sz="4800" dirty="0">
                <a:solidFill>
                  <a:schemeClr val="bg1"/>
                </a:solidFill>
                <a:latin typeface="Lato" panose="020F0502020204030203" pitchFamily="34" charset="0"/>
              </a:rPr>
              <a:t> data yang </a:t>
            </a:r>
            <a:r>
              <a:rPr lang="en-US" sz="4800" dirty="0" err="1">
                <a:solidFill>
                  <a:schemeClr val="bg1"/>
                </a:solidFill>
                <a:latin typeface="Lato" panose="020F0502020204030203" pitchFamily="34" charset="0"/>
              </a:rPr>
              <a:t>diinput</a:t>
            </a:r>
            <a:r>
              <a:rPr lang="en-US" sz="4800" dirty="0">
                <a:solidFill>
                  <a:schemeClr val="bg1"/>
                </a:solidFill>
                <a:latin typeface="Lato" panose="020F0502020204030203" pitchFamily="34" charset="0"/>
              </a:rPr>
              <a:t>.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" y="8695115"/>
            <a:ext cx="24377650" cy="50208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 rot="10800000">
            <a:off x="17111435" y="11759609"/>
            <a:ext cx="7266215" cy="1118191"/>
            <a:chOff x="0" y="838200"/>
            <a:chExt cx="7266215" cy="1118191"/>
          </a:xfrm>
        </p:grpSpPr>
        <p:sp>
          <p:nvSpPr>
            <p:cNvPr id="41" name="Rectangle 40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1" y="0"/>
            <a:ext cx="24377650" cy="31980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0" y="838200"/>
            <a:ext cx="7266215" cy="1118191"/>
            <a:chOff x="0" y="838200"/>
            <a:chExt cx="7266215" cy="1118191"/>
          </a:xfrm>
        </p:grpSpPr>
        <p:sp>
          <p:nvSpPr>
            <p:cNvPr id="45" name="Rectangle 44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7767478" y="928148"/>
            <a:ext cx="6610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KESIMPULAN</a:t>
            </a:r>
          </a:p>
        </p:txBody>
      </p:sp>
    </p:spTree>
    <p:extLst>
      <p:ext uri="{BB962C8B-B14F-4D97-AF65-F5344CB8AC3E}">
        <p14:creationId xmlns:p14="http://schemas.microsoft.com/office/powerpoint/2010/main" val="1104061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" y="0"/>
            <a:ext cx="24377650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024860" y="5194515"/>
            <a:ext cx="2053696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http://aib.etf.unsa.ba/wp-content/uploads/2014/04/KOEVOLUCIJA.pdf 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http://ecet.ecs.uni-ruse.bg/cst/docs/proceedings/S3/III-16.pdf</a:t>
            </a:r>
            <a:endParaRPr lang="en-US" sz="4400" dirty="0">
              <a:solidFill>
                <a:schemeClr val="tx2"/>
              </a:solidFill>
              <a:latin typeface="Lato" panose="020F0502020204030203" pitchFamily="34" charset="0"/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https://globaljournals.org/GJCST_Volume19/3-Diagnosis-of-Prostate-Cancer.pdf</a:t>
            </a:r>
            <a:endParaRPr lang="en-US" sz="4400" dirty="0">
              <a:solidFill>
                <a:schemeClr val="tx2"/>
              </a:solidFill>
              <a:latin typeface="Lato" panose="020F0502020204030203" pitchFamily="34" charset="0"/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https://journals.plos.org/plosone/article?id=10.1371/journal.pone.0155856</a:t>
            </a:r>
            <a:endParaRPr lang="en-US" sz="4400" dirty="0">
              <a:solidFill>
                <a:schemeClr val="tx2"/>
              </a:solidFill>
              <a:latin typeface="Lato" panose="020F0502020204030203" pitchFamily="34" charset="0"/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https://media.neliti.com/media/publications/88237-ID-pemanfaatan-algoritma-fuzzy-evolusi-untu.pdf</a:t>
            </a:r>
            <a:endParaRPr lang="en-US" sz="4400" dirty="0">
              <a:solidFill>
                <a:schemeClr val="tx2"/>
              </a:solidFill>
              <a:latin typeface="Lato" panose="020F0502020204030203" pitchFamily="34" charset="0"/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https://www21.ha.org.hk/smartpatient/EM/MediaLibraries/EM/Diseases/Cancer/Prostate%20Cancer/Cancer-Prostate-Cancer-Indonesian.pdf?ext=.pdf</a:t>
            </a:r>
            <a:endParaRPr lang="en-US" sz="4400" dirty="0">
              <a:solidFill>
                <a:schemeClr val="tx2"/>
              </a:solidFill>
              <a:latin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24860" y="3716575"/>
            <a:ext cx="69429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DAFTAR PUSTAKA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838200"/>
            <a:ext cx="7266215" cy="1118191"/>
            <a:chOff x="0" y="838200"/>
            <a:chExt cx="7266215" cy="1118191"/>
          </a:xfrm>
        </p:grpSpPr>
        <p:sp>
          <p:nvSpPr>
            <p:cNvPr id="13" name="Rectangle 12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 rot="10800000">
            <a:off x="17111435" y="11759609"/>
            <a:ext cx="7266215" cy="1118191"/>
            <a:chOff x="0" y="838200"/>
            <a:chExt cx="7266215" cy="1118191"/>
          </a:xfrm>
        </p:grpSpPr>
        <p:sp>
          <p:nvSpPr>
            <p:cNvPr id="16" name="Rectangle 15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4466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grpSp>
        <p:nvGrpSpPr>
          <p:cNvPr id="4" name="Group 3"/>
          <p:cNvGrpSpPr/>
          <p:nvPr/>
        </p:nvGrpSpPr>
        <p:grpSpPr>
          <a:xfrm>
            <a:off x="6943090" y="1612266"/>
            <a:ext cx="10491470" cy="10491468"/>
            <a:chOff x="4667250" y="1612266"/>
            <a:chExt cx="10491470" cy="10491468"/>
          </a:xfrm>
        </p:grpSpPr>
        <p:sp>
          <p:nvSpPr>
            <p:cNvPr id="20" name="Diamond 19"/>
            <p:cNvSpPr/>
            <p:nvPr/>
          </p:nvSpPr>
          <p:spPr>
            <a:xfrm>
              <a:off x="4667250" y="1612266"/>
              <a:ext cx="10491470" cy="10491468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7110776" y="5554881"/>
              <a:ext cx="5604419" cy="3570208"/>
              <a:chOff x="3778296" y="5911392"/>
              <a:chExt cx="5604419" cy="35702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3778296" y="5911392"/>
                <a:ext cx="5604419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0" b="1" dirty="0">
                    <a:solidFill>
                      <a:schemeClr val="accent3"/>
                    </a:solidFill>
                    <a:latin typeface="Lato" charset="0"/>
                    <a:ea typeface="Lato" charset="0"/>
                    <a:cs typeface="Lato" charset="0"/>
                  </a:rPr>
                  <a:t>THANK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814363" y="7850384"/>
                <a:ext cx="5532284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0" b="1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YOU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959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5" name="TextBox 4"/>
          <p:cNvSpPr txBox="1"/>
          <p:nvPr/>
        </p:nvSpPr>
        <p:spPr>
          <a:xfrm>
            <a:off x="2313089" y="3296482"/>
            <a:ext cx="68900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3D5476"/>
                </a:solidFill>
                <a:latin typeface="Lato" charset="0"/>
                <a:ea typeface="Lato" charset="0"/>
                <a:cs typeface="Lato" charset="0"/>
              </a:rPr>
              <a:t>LATAR BELAKANG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838200"/>
            <a:ext cx="7266215" cy="1118191"/>
            <a:chOff x="0" y="838200"/>
            <a:chExt cx="7266215" cy="1118191"/>
          </a:xfrm>
        </p:grpSpPr>
        <p:sp>
          <p:nvSpPr>
            <p:cNvPr id="20" name="Rectangle 19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E46DF7B-1D40-4873-B513-76EACFE7D34E}"/>
              </a:ext>
            </a:extLst>
          </p:cNvPr>
          <p:cNvSpPr/>
          <p:nvPr/>
        </p:nvSpPr>
        <p:spPr>
          <a:xfrm>
            <a:off x="2313089" y="4851634"/>
            <a:ext cx="2126675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Kanker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prostat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merupakan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tumor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ganas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yang paling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umum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ditemukan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pada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pria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dan juga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merupakan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kanker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pembunuh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terbanyak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ke-5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populasi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pria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di Hong Kong.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Jumlah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pasien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kanker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prostat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telah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meningkat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dalam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beberapa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tahun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terakhir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sebagian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besar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diantaranya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merupakan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pasien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yang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berusia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di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atas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50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tahun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. Tumor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prostat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ganas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berkembang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secara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perlahan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tanpa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gejala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klinis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yang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jelas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pada stadium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awal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.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Akibatnya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cukup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banyak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pasien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yang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baru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menyadari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penyakit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ini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saat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sudah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mencapai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stadium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menengah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hingga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stadium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lanjut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sehingga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memengaruhi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hasil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pengobatan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yang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dilakukan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.</a:t>
            </a:r>
          </a:p>
          <a:p>
            <a:pPr algn="just"/>
            <a:r>
              <a:rPr lang="id-ID" dirty="0">
                <a:solidFill>
                  <a:schemeClr val="tx2"/>
                </a:solidFill>
                <a:latin typeface="Lato" panose="020F0502020204030203" pitchFamily="34" charset="0"/>
              </a:rPr>
              <a:t>Proses </a:t>
            </a:r>
            <a:r>
              <a:rPr lang="id-ID" dirty="0" err="1">
                <a:solidFill>
                  <a:schemeClr val="tx2"/>
                </a:solidFill>
                <a:latin typeface="Lato" panose="020F0502020204030203" pitchFamily="34" charset="0"/>
              </a:rPr>
              <a:t>diagnos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is</a:t>
            </a:r>
            <a:r>
              <a:rPr lang="id-ID" dirty="0">
                <a:solidFill>
                  <a:schemeClr val="tx2"/>
                </a:solidFill>
                <a:latin typeface="Lato" panose="020F0502020204030203" pitchFamily="34" charset="0"/>
              </a:rPr>
              <a:t> kanker prostat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dengan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id-ID" dirty="0">
                <a:solidFill>
                  <a:schemeClr val="tx2"/>
                </a:solidFill>
                <a:latin typeface="Lato" panose="020F0502020204030203" pitchFamily="34" charset="0"/>
              </a:rPr>
              <a:t>metode tradisional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cukup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id-ID" dirty="0">
                <a:solidFill>
                  <a:schemeClr val="tx2"/>
                </a:solidFill>
                <a:latin typeface="Lato" panose="020F0502020204030203" pitchFamily="34" charset="0"/>
              </a:rPr>
              <a:t>rumit karena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memiliki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id-ID" dirty="0">
                <a:solidFill>
                  <a:schemeClr val="tx2"/>
                </a:solidFill>
                <a:latin typeface="Lato" panose="020F0502020204030203" pitchFamily="34" charset="0"/>
              </a:rPr>
              <a:t>kesamaan gejala pada penyakit lain. Pa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radigma</a:t>
            </a:r>
            <a:r>
              <a:rPr lang="id-ID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Lato" panose="020F0502020204030203" pitchFamily="34" charset="0"/>
              </a:rPr>
              <a:t>s</a:t>
            </a:r>
            <a:r>
              <a:rPr lang="id-ID" i="1" dirty="0" err="1">
                <a:solidFill>
                  <a:schemeClr val="tx2"/>
                </a:solidFill>
                <a:latin typeface="Lato" panose="020F0502020204030203" pitchFamily="34" charset="0"/>
              </a:rPr>
              <a:t>oft</a:t>
            </a:r>
            <a:r>
              <a:rPr lang="id-ID" i="1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Lato" panose="020F0502020204030203" pitchFamily="34" charset="0"/>
              </a:rPr>
              <a:t>c</a:t>
            </a:r>
            <a:r>
              <a:rPr lang="id-ID" i="1" dirty="0" err="1">
                <a:solidFill>
                  <a:schemeClr val="tx2"/>
                </a:solidFill>
                <a:latin typeface="Lato" panose="020F0502020204030203" pitchFamily="34" charset="0"/>
              </a:rPr>
              <a:t>omputing</a:t>
            </a:r>
            <a:r>
              <a:rPr lang="id-ID" i="1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id-ID" dirty="0">
                <a:solidFill>
                  <a:schemeClr val="tx2"/>
                </a:solidFill>
                <a:latin typeface="Lato" panose="020F0502020204030203" pitchFamily="34" charset="0"/>
              </a:rPr>
              <a:t>yang meniru manipulasi data dan kemampuan belajar manusia yang tidak tepat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dapat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id-ID" dirty="0">
                <a:solidFill>
                  <a:schemeClr val="tx2"/>
                </a:solidFill>
                <a:latin typeface="Lato" panose="020F0502020204030203" pitchFamily="34" charset="0"/>
              </a:rPr>
              <a:t>dimanfaatkan untuk diagnosis dan klasifikasi kanker prostat.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Penelitian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ini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menggunakan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salah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satu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metode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Lato" panose="020F0502020204030203" pitchFamily="34" charset="0"/>
              </a:rPr>
              <a:t>soft computing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yaitu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Lato" panose="020F0502020204030203" pitchFamily="34" charset="0"/>
              </a:rPr>
              <a:t>evolving fuzzy system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.</a:t>
            </a:r>
            <a:r>
              <a:rPr lang="en-US" i="1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Diharapkan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penelitian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ini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dapat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menunjukkan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hasil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sesuai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dengan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hasil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perhitungan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tradisional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sehingga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id-ID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sistem</a:t>
            </a:r>
            <a:r>
              <a:rPr lang="id-ID" dirty="0">
                <a:solidFill>
                  <a:schemeClr val="tx2"/>
                </a:solidFill>
                <a:latin typeface="Lato" panose="020F0502020204030203" pitchFamily="34" charset="0"/>
              </a:rPr>
              <a:t> ini siap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dipakai</a:t>
            </a:r>
            <a:r>
              <a:rPr lang="id-ID" dirty="0">
                <a:solidFill>
                  <a:schemeClr val="tx2"/>
                </a:solidFill>
                <a:latin typeface="Lato" panose="020F0502020204030203" pitchFamily="34" charset="0"/>
              </a:rPr>
              <a:t> untuk membantu para profesional medis dalam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menentukan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id-ID" dirty="0">
                <a:solidFill>
                  <a:schemeClr val="tx2"/>
                </a:solidFill>
                <a:latin typeface="Lato" panose="020F0502020204030203" pitchFamily="34" charset="0"/>
              </a:rPr>
              <a:t>keputusan manajemen dan perawatan.</a:t>
            </a:r>
            <a:endParaRPr lang="en-US" dirty="0">
              <a:solidFill>
                <a:schemeClr val="tx2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86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5" name="TextBox 4"/>
          <p:cNvSpPr txBox="1"/>
          <p:nvPr/>
        </p:nvSpPr>
        <p:spPr>
          <a:xfrm>
            <a:off x="2313089" y="3296482"/>
            <a:ext cx="68146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3D5476"/>
                </a:solidFill>
                <a:latin typeface="Lato" charset="0"/>
                <a:ea typeface="Lato" charset="0"/>
                <a:cs typeface="Lato" charset="0"/>
              </a:rPr>
              <a:t>LANDASAN TEORI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838200"/>
            <a:ext cx="7266215" cy="1118191"/>
            <a:chOff x="0" y="838200"/>
            <a:chExt cx="7266215" cy="1118191"/>
          </a:xfrm>
        </p:grpSpPr>
        <p:sp>
          <p:nvSpPr>
            <p:cNvPr id="20" name="Rectangle 19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406B54-C612-45BC-81B3-22A0F7E3A41F}"/>
              </a:ext>
            </a:extLst>
          </p:cNvPr>
          <p:cNvSpPr/>
          <p:nvPr/>
        </p:nvSpPr>
        <p:spPr>
          <a:xfrm>
            <a:off x="2313089" y="4851634"/>
            <a:ext cx="21266758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Soft Computing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adalah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suatu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model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pendekatan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untuk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melakukan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komputasi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dengan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meniru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akal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manusia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dan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memiliki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kemampuan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untuk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menalar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dan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belajar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pada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lingkungan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yang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penuh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dengan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ketidakpastian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.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Dalam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perkembangannya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penerapan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Lato" panose="020F0502020204030203" pitchFamily="34" charset="0"/>
              </a:rPr>
              <a:t>soft computing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dalam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penyelesaian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masalah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dapat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menghasilkan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hasil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yang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dapat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diterima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tetapi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belum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tentu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maksimal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.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Akhirnya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bermunculan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ide-ide yang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menggabungkan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antara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model yang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ada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diantaranya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adalah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 </a:t>
            </a:r>
            <a:r>
              <a:rPr lang="en-US" i="1" dirty="0">
                <a:solidFill>
                  <a:schemeClr val="tx2"/>
                </a:solidFill>
                <a:latin typeface="Lato" panose="020F0502020204030203" pitchFamily="34" charset="0"/>
              </a:rPr>
              <a:t>evolving fuzzy system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.</a:t>
            </a:r>
          </a:p>
          <a:p>
            <a:pPr algn="just"/>
            <a:r>
              <a:rPr lang="en-US" i="1" dirty="0">
                <a:solidFill>
                  <a:schemeClr val="tx2"/>
                </a:solidFill>
                <a:latin typeface="Lato" panose="020F0502020204030203" pitchFamily="34" charset="0"/>
              </a:rPr>
              <a:t>Evolving fuzzy system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adalah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salah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satu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metode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Lato" panose="020F0502020204030203" pitchFamily="34" charset="0"/>
              </a:rPr>
              <a:t>soft computing 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yang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merupakan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perpaduan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antara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algoritma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genetika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dengan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sistem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fuzzy.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Tahapan-tahapan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yang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ada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dalam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Lato" panose="020F0502020204030203" pitchFamily="34" charset="0"/>
              </a:rPr>
              <a:t>evolving fuzzy system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sama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dengan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tahapan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dalam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algoritma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genetika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.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Beberapa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tahap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yang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digunakan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dalam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Lato" panose="020F0502020204030203" pitchFamily="34" charset="0"/>
              </a:rPr>
              <a:t>evolving fuzzy system yang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sama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seperti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dengan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tahapan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pada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algoritma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genetika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yaitu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: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representasi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kromosom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inisialisasi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populasi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fungsi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evaluasi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seleksi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, operator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genetika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meliputi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operator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rekombinasi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(crossover) dan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mutasi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, dan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penentuan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parameter.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Dalam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penentuan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parameter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ini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seperti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halnya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nilai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probabilitas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rekombinasi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dan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nilai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probabilitas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mutasi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dilakukan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proses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sistem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fuzzy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untuk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mendapatkan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nilai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yang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akan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digunakan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Lato" panose="020F0502020204030203" pitchFamily="34" charset="0"/>
              </a:rPr>
              <a:t>sebagai</a:t>
            </a:r>
            <a:r>
              <a:rPr lang="en-US" dirty="0">
                <a:solidFill>
                  <a:schemeClr val="tx2"/>
                </a:solidFill>
                <a:latin typeface="Lato" panose="020F0502020204030203" pitchFamily="34" charset="0"/>
              </a:rPr>
              <a:t> parameter.</a:t>
            </a:r>
          </a:p>
        </p:txBody>
      </p:sp>
    </p:spTree>
    <p:extLst>
      <p:ext uri="{BB962C8B-B14F-4D97-AF65-F5344CB8AC3E}">
        <p14:creationId xmlns:p14="http://schemas.microsoft.com/office/powerpoint/2010/main" val="94611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4377649" cy="1371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100197" y="4888793"/>
            <a:ext cx="20217893" cy="3938414"/>
            <a:chOff x="1318907" y="4888793"/>
            <a:chExt cx="20217893" cy="3938414"/>
          </a:xfrm>
        </p:grpSpPr>
        <p:sp>
          <p:nvSpPr>
            <p:cNvPr id="24" name="Diamond 23"/>
            <p:cNvSpPr/>
            <p:nvPr/>
          </p:nvSpPr>
          <p:spPr>
            <a:xfrm>
              <a:off x="1318907" y="4888793"/>
              <a:ext cx="3938416" cy="3938414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47909" y="5149840"/>
              <a:ext cx="15788891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i="1" dirty="0" err="1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Sumber</a:t>
              </a:r>
              <a:r>
                <a:rPr lang="en-US" sz="7200" i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 data:</a:t>
              </a:r>
            </a:p>
            <a:p>
              <a:r>
                <a:rPr lang="en-US" sz="7200" u="sng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https://www.kaggle.com/sajidsaifi/prostate-cancer</a:t>
              </a:r>
            </a:p>
          </p:txBody>
        </p:sp>
      </p:grpSp>
      <p:sp>
        <p:nvSpPr>
          <p:cNvPr id="8" name="Shape 2546">
            <a:extLst>
              <a:ext uri="{FF2B5EF4-FFF2-40B4-BE49-F238E27FC236}">
                <a16:creationId xmlns:a16="http://schemas.microsoft.com/office/drawing/2014/main" id="{2D905478-5C0D-4323-9A84-BA7039A3C0FD}"/>
              </a:ext>
            </a:extLst>
          </p:cNvPr>
          <p:cNvSpPr/>
          <p:nvPr/>
        </p:nvSpPr>
        <p:spPr>
          <a:xfrm>
            <a:off x="3380762" y="6294563"/>
            <a:ext cx="1377285" cy="1126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rgbClr val="3D5476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6000" dirty="0">
              <a:solidFill>
                <a:srgbClr val="3D54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1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200"/>
              <a:t>radius</a:t>
            </a:r>
          </a:p>
          <a:p>
            <a:r>
              <a:rPr lang="en-US" sz="7200"/>
              <a:t>texture</a:t>
            </a:r>
          </a:p>
          <a:p>
            <a:r>
              <a:rPr lang="en-US" sz="7200"/>
              <a:t>perimeter</a:t>
            </a:r>
          </a:p>
          <a:p>
            <a:r>
              <a:rPr lang="en-US" sz="7200"/>
              <a:t>area</a:t>
            </a:r>
          </a:p>
          <a:p>
            <a:r>
              <a:rPr lang="en-US" sz="7200"/>
              <a:t>smoothness</a:t>
            </a:r>
          </a:p>
          <a:p>
            <a:r>
              <a:rPr lang="en-US" sz="7200"/>
              <a:t>compactness</a:t>
            </a:r>
          </a:p>
          <a:p>
            <a:r>
              <a:rPr lang="en-US" sz="7200"/>
              <a:t>symmetry</a:t>
            </a:r>
          </a:p>
          <a:p>
            <a:r>
              <a:rPr lang="en-US" sz="7200"/>
              <a:t>fractal_dimension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0" y="0"/>
            <a:ext cx="21342068" cy="13716000"/>
            <a:chOff x="0" y="0"/>
            <a:chExt cx="21342068" cy="13716000"/>
          </a:xfrm>
          <a:solidFill>
            <a:schemeClr val="accent2"/>
          </a:solidFill>
        </p:grpSpPr>
        <p:sp>
          <p:nvSpPr>
            <p:cNvPr id="51" name="Right Triangle 50"/>
            <p:cNvSpPr/>
            <p:nvPr/>
          </p:nvSpPr>
          <p:spPr>
            <a:xfrm rot="5400000">
              <a:off x="7626068" y="0"/>
              <a:ext cx="13716000" cy="13716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0" y="0"/>
              <a:ext cx="7626068" cy="1371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03849" y="2705984"/>
            <a:ext cx="10022296" cy="4493537"/>
            <a:chOff x="1803849" y="2346088"/>
            <a:chExt cx="10022296" cy="4493537"/>
          </a:xfrm>
        </p:grpSpPr>
        <p:sp>
          <p:nvSpPr>
            <p:cNvPr id="7" name="TextBox 6"/>
            <p:cNvSpPr txBox="1"/>
            <p:nvPr/>
          </p:nvSpPr>
          <p:spPr>
            <a:xfrm>
              <a:off x="1866643" y="4285080"/>
              <a:ext cx="9959502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accent3"/>
                  </a:solidFill>
                  <a:latin typeface="Lato" charset="0"/>
                  <a:ea typeface="Lato" charset="0"/>
                  <a:cs typeface="Lato" charset="0"/>
                </a:rPr>
                <a:t>EVOLVING</a:t>
              </a:r>
            </a:p>
            <a:p>
              <a:r>
                <a:rPr lang="en-US" sz="8000" b="1" dirty="0">
                  <a:solidFill>
                    <a:schemeClr val="accent3"/>
                  </a:solidFill>
                  <a:latin typeface="Lato" charset="0"/>
                  <a:ea typeface="Lato" charset="0"/>
                  <a:cs typeface="Lato" charset="0"/>
                </a:rPr>
                <a:t>FUZZY SYSTEM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803849" y="2346088"/>
              <a:ext cx="768886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METODE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707BCB4-39BF-47AE-A880-91FECEA64941}"/>
              </a:ext>
            </a:extLst>
          </p:cNvPr>
          <p:cNvSpPr/>
          <p:nvPr/>
        </p:nvSpPr>
        <p:spPr>
          <a:xfrm>
            <a:off x="14868939" y="5922248"/>
            <a:ext cx="8463379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400" b="1" dirty="0">
                <a:solidFill>
                  <a:schemeClr val="tx2"/>
                </a:solidFill>
                <a:latin typeface="Lato" panose="020F0502020204030203" pitchFamily="34" charset="0"/>
              </a:rPr>
              <a:t>Input parameter (in fuzzy):</a:t>
            </a:r>
          </a:p>
          <a:p>
            <a:pPr algn="r"/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Radius, texture, perimeter,</a:t>
            </a:r>
          </a:p>
          <a:p>
            <a:pPr algn="r"/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area, smoothness, compactness,</a:t>
            </a:r>
          </a:p>
          <a:p>
            <a:pPr algn="r"/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symmetry, &amp; fractal dimension</a:t>
            </a:r>
          </a:p>
          <a:p>
            <a:pPr algn="r"/>
            <a:endParaRPr lang="en-US" sz="4400" dirty="0">
              <a:solidFill>
                <a:schemeClr val="tx2"/>
              </a:solidFill>
              <a:latin typeface="Lato" panose="020F0502020204030203" pitchFamily="34" charset="0"/>
            </a:endParaRPr>
          </a:p>
          <a:p>
            <a:pPr algn="r"/>
            <a:r>
              <a:rPr lang="en-US" sz="4400" b="1" dirty="0">
                <a:solidFill>
                  <a:schemeClr val="tx2"/>
                </a:solidFill>
                <a:latin typeface="Lato" panose="020F0502020204030203" pitchFamily="34" charset="0"/>
              </a:rPr>
              <a:t>Process:</a:t>
            </a:r>
          </a:p>
          <a:p>
            <a:pPr algn="r"/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Using genetics algorithm</a:t>
            </a:r>
          </a:p>
          <a:p>
            <a:pPr algn="r"/>
            <a:endParaRPr lang="en-US" sz="4400" dirty="0">
              <a:solidFill>
                <a:schemeClr val="tx2"/>
              </a:solidFill>
              <a:latin typeface="Lato" panose="020F0502020204030203" pitchFamily="34" charset="0"/>
            </a:endParaRPr>
          </a:p>
          <a:p>
            <a:pPr algn="r"/>
            <a:r>
              <a:rPr lang="en-US" sz="4400" b="1" dirty="0">
                <a:solidFill>
                  <a:schemeClr val="tx2"/>
                </a:solidFill>
                <a:latin typeface="Lato" panose="020F0502020204030203" pitchFamily="34" charset="0"/>
              </a:rPr>
              <a:t>Output:</a:t>
            </a:r>
          </a:p>
          <a:p>
            <a:pPr algn="r"/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Prostate cancer prediction</a:t>
            </a:r>
          </a:p>
        </p:txBody>
      </p:sp>
    </p:spTree>
    <p:extLst>
      <p:ext uri="{BB962C8B-B14F-4D97-AF65-F5344CB8AC3E}">
        <p14:creationId xmlns:p14="http://schemas.microsoft.com/office/powerpoint/2010/main" val="1236872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838200"/>
            <a:ext cx="7266215" cy="1118191"/>
            <a:chOff x="0" y="838200"/>
            <a:chExt cx="7266215" cy="1118191"/>
          </a:xfrm>
        </p:grpSpPr>
        <p:sp>
          <p:nvSpPr>
            <p:cNvPr id="18" name="Rectangle 17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 rot="10800000">
            <a:off x="17111435" y="11759609"/>
            <a:ext cx="7266215" cy="1118191"/>
            <a:chOff x="0" y="838200"/>
            <a:chExt cx="7266215" cy="1118191"/>
          </a:xfrm>
        </p:grpSpPr>
        <p:sp>
          <p:nvSpPr>
            <p:cNvPr id="21" name="Rectangle 20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820676" y="1152746"/>
            <a:ext cx="92392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METODE EFS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820676" y="2764743"/>
            <a:ext cx="12682327" cy="889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Terdapat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enam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tahap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utama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dalam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metode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evolving fuzzy system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yaitu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: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Representasi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kromosom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.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Inisialisasi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Populasi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.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Fungsi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evaluasi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.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Seleksi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.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Operator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genetika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,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meliputi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operator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rekombinasi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(crossover) dan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mutasi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.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Penentuan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parameter,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yaitu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parameter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kontrol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algoritma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genetika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,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Dalam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penentuan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parameter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ini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dilakukan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proses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sistem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fuzzy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untuk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mendapatkan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nilai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yang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akan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digunakan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Lato" panose="020F0502020204030203" pitchFamily="34" charset="0"/>
              </a:rPr>
              <a:t>sebagai</a:t>
            </a:r>
            <a:r>
              <a:rPr lang="en-US" sz="4400" dirty="0">
                <a:solidFill>
                  <a:schemeClr val="tx2"/>
                </a:solidFill>
                <a:latin typeface="Lato" panose="020F0502020204030203" pitchFamily="34" charset="0"/>
              </a:rPr>
              <a:t> parameter.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-1" y="3420533"/>
            <a:ext cx="9939868" cy="695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Placeholder 1">
            <a:extLst>
              <a:ext uri="{FF2B5EF4-FFF2-40B4-BE49-F238E27FC236}">
                <a16:creationId xmlns:a16="http://schemas.microsoft.com/office/drawing/2014/main" id="{9A524A65-76A1-47C7-AE99-3D68BAE2F24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2561" b="12561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85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" y="0"/>
            <a:ext cx="24377650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360514" y="9804734"/>
            <a:ext cx="69445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 dirty="0">
                <a:solidFill>
                  <a:srgbClr val="3D5476"/>
                </a:solidFill>
                <a:latin typeface="Lato" charset="0"/>
                <a:ea typeface="Lato" charset="0"/>
                <a:cs typeface="Lato" charset="0"/>
              </a:rPr>
              <a:t>HASIL PENELITIAN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3D5476"/>
              </a:solidFill>
              <a:effectLst/>
              <a:uLnTx/>
              <a:uFillTx/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838200"/>
            <a:ext cx="7266215" cy="1118191"/>
            <a:chOff x="0" y="838200"/>
            <a:chExt cx="7266215" cy="1118191"/>
          </a:xfrm>
        </p:grpSpPr>
        <p:sp>
          <p:nvSpPr>
            <p:cNvPr id="13" name="Rectangle 12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 rot="10800000">
            <a:off x="17111435" y="11759609"/>
            <a:ext cx="7266215" cy="1118191"/>
            <a:chOff x="0" y="838200"/>
            <a:chExt cx="7266215" cy="1118191"/>
          </a:xfrm>
        </p:grpSpPr>
        <p:sp>
          <p:nvSpPr>
            <p:cNvPr id="16" name="Rectangle 15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8" name="Picture 17" descr="https://lh4.googleusercontent.com/X6KtClo4uWLreJ2YHNDs7xcHWhJvdtfuUH1a8F9rKNQ9w6AIK5MberilIO3YYm_w4Ss2MCxb2t0vq0s7bRsqQ1eC3sHU7oTmu_5uIKy4dY2oquZboX8O8oEreYwZwA">
            <a:extLst>
              <a:ext uri="{FF2B5EF4-FFF2-40B4-BE49-F238E27FC236}">
                <a16:creationId xmlns:a16="http://schemas.microsoft.com/office/drawing/2014/main" id="{8A669653-72EC-485B-A9D4-17FB1CF7447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740" y="2405494"/>
            <a:ext cx="12868400" cy="4452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https://lh6.googleusercontent.com/cjq2oLhj96zgU8_40uMGTcc3c9A8znM9opKlgXW-BWJdfrTQJT5ipXoHMV60jGsaJWYzW4XkBm5Bp4L6GZecFJWOkn9A-AqY1Ezy369DKeJjrNc_Zo5qGXTKpBCdmQ">
            <a:extLst>
              <a:ext uri="{FF2B5EF4-FFF2-40B4-BE49-F238E27FC236}">
                <a16:creationId xmlns:a16="http://schemas.microsoft.com/office/drawing/2014/main" id="{82868727-899C-418C-B24A-DD0FE5FA31D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151" y="2923030"/>
            <a:ext cx="8543078" cy="771920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897D3A-FD2E-4329-BE36-323BCDE79BF6}"/>
              </a:ext>
            </a:extLst>
          </p:cNvPr>
          <p:cNvSpPr/>
          <p:nvPr/>
        </p:nvSpPr>
        <p:spPr>
          <a:xfrm>
            <a:off x="10429243" y="1111489"/>
            <a:ext cx="94035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algn="just">
              <a:spcAft>
                <a:spcPts val="0"/>
              </a:spcAft>
            </a:pPr>
            <a:r>
              <a:rPr lang="en-US" sz="4400" b="1" dirty="0">
                <a:solidFill>
                  <a:srgbClr val="3D5476"/>
                </a:solidFill>
                <a:latin typeface="Lato" panose="020F0502020204030203" pitchFamily="34" charset="0"/>
                <a:ea typeface="Times New Roman" panose="02020603050405020304" pitchFamily="18" charset="0"/>
              </a:rPr>
              <a:t>1. </a:t>
            </a:r>
            <a:r>
              <a:rPr lang="id-ID" sz="4400" b="1" u="sng" dirty="0">
                <a:solidFill>
                  <a:srgbClr val="3D5476"/>
                </a:solidFill>
                <a:latin typeface="Lato" panose="020F0502020204030203" pitchFamily="34" charset="0"/>
                <a:ea typeface="Times New Roman" panose="02020603050405020304" pitchFamily="18" charset="0"/>
              </a:rPr>
              <a:t>Nilai </a:t>
            </a:r>
            <a:r>
              <a:rPr lang="id-ID" sz="4400" b="1" i="1" u="sng" dirty="0" err="1">
                <a:solidFill>
                  <a:srgbClr val="3D5476"/>
                </a:solidFill>
                <a:latin typeface="Lato" panose="020F0502020204030203" pitchFamily="34" charset="0"/>
                <a:ea typeface="Times New Roman" panose="02020603050405020304" pitchFamily="18" charset="0"/>
              </a:rPr>
              <a:t>consequents</a:t>
            </a:r>
            <a:r>
              <a:rPr lang="id-ID" sz="4400" b="1" u="sng" dirty="0">
                <a:solidFill>
                  <a:srgbClr val="3D5476"/>
                </a:solidFill>
                <a:latin typeface="Lato" panose="020F0502020204030203" pitchFamily="34" charset="0"/>
                <a:ea typeface="Times New Roman" panose="02020603050405020304" pitchFamily="18" charset="0"/>
              </a:rPr>
              <a:t> dan </a:t>
            </a:r>
            <a:r>
              <a:rPr lang="id-ID" sz="4400" b="1" i="1" u="sng" dirty="0" err="1">
                <a:solidFill>
                  <a:srgbClr val="3D5476"/>
                </a:solidFill>
                <a:latin typeface="Lato" panose="020F0502020204030203" pitchFamily="34" charset="0"/>
                <a:ea typeface="Times New Roman" panose="02020603050405020304" pitchFamily="18" charset="0"/>
              </a:rPr>
              <a:t>antecedents</a:t>
            </a:r>
            <a:endParaRPr lang="en-US" sz="4400" b="1" dirty="0">
              <a:solidFill>
                <a:srgbClr val="3D5476"/>
              </a:solidFill>
              <a:latin typeface="Lato" panose="020F0502020204030203" pitchFamily="34" charset="0"/>
              <a:ea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0FD315-2862-482C-8240-AF044DF9DC5C}"/>
              </a:ext>
            </a:extLst>
          </p:cNvPr>
          <p:cNvSpPr/>
          <p:nvPr/>
        </p:nvSpPr>
        <p:spPr>
          <a:xfrm>
            <a:off x="366873" y="11374888"/>
            <a:ext cx="100623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algn="just">
              <a:spcAft>
                <a:spcPts val="0"/>
              </a:spcAft>
            </a:pPr>
            <a:r>
              <a:rPr lang="en-US" sz="4400" b="1" dirty="0">
                <a:solidFill>
                  <a:srgbClr val="3D5476"/>
                </a:solidFill>
                <a:latin typeface="Lato" panose="020F0502020204030203" pitchFamily="34" charset="0"/>
                <a:ea typeface="Times New Roman" panose="02020603050405020304" pitchFamily="18" charset="0"/>
              </a:rPr>
              <a:t>2. </a:t>
            </a:r>
            <a:r>
              <a:rPr lang="en-US" sz="4400" b="1" u="sng" dirty="0" err="1">
                <a:solidFill>
                  <a:srgbClr val="3D5476"/>
                </a:solidFill>
                <a:latin typeface="Lato" panose="020F0502020204030203" pitchFamily="34" charset="0"/>
                <a:ea typeface="Times New Roman" panose="02020603050405020304" pitchFamily="18" charset="0"/>
              </a:rPr>
              <a:t>Evolusi</a:t>
            </a:r>
            <a:r>
              <a:rPr lang="en-US" sz="4400" b="1" u="sng" dirty="0">
                <a:solidFill>
                  <a:srgbClr val="3D5476"/>
                </a:solidFill>
                <a:latin typeface="Lato" panose="020F0502020204030203" pitchFamily="34" charset="0"/>
                <a:ea typeface="Times New Roman" panose="02020603050405020304" pitchFamily="18" charset="0"/>
              </a:rPr>
              <a:t> </a:t>
            </a:r>
            <a:r>
              <a:rPr lang="en-US" sz="4400" b="1" u="sng" dirty="0" err="1">
                <a:solidFill>
                  <a:srgbClr val="3D5476"/>
                </a:solidFill>
                <a:latin typeface="Lato" panose="020F0502020204030203" pitchFamily="34" charset="0"/>
                <a:ea typeface="Times New Roman" panose="02020603050405020304" pitchFamily="18" charset="0"/>
              </a:rPr>
              <a:t>jumlah</a:t>
            </a:r>
            <a:r>
              <a:rPr lang="en-US" sz="4400" b="1" u="sng" dirty="0">
                <a:solidFill>
                  <a:srgbClr val="3D5476"/>
                </a:solidFill>
                <a:latin typeface="Lato" panose="020F0502020204030203" pitchFamily="34" charset="0"/>
                <a:ea typeface="Times New Roman" panose="02020603050405020304" pitchFamily="18" charset="0"/>
              </a:rPr>
              <a:t> </a:t>
            </a:r>
            <a:r>
              <a:rPr lang="en-US" sz="4400" b="1" u="sng" dirty="0" err="1">
                <a:solidFill>
                  <a:srgbClr val="3D5476"/>
                </a:solidFill>
                <a:latin typeface="Lato" panose="020F0502020204030203" pitchFamily="34" charset="0"/>
                <a:ea typeface="Times New Roman" panose="02020603050405020304" pitchFamily="18" charset="0"/>
              </a:rPr>
              <a:t>aturan</a:t>
            </a:r>
            <a:r>
              <a:rPr lang="en-US" sz="4400" b="1" u="sng" dirty="0">
                <a:solidFill>
                  <a:srgbClr val="3D5476"/>
                </a:solidFill>
                <a:latin typeface="Lato" panose="020F0502020204030203" pitchFamily="34" charset="0"/>
                <a:ea typeface="Times New Roman" panose="02020603050405020304" pitchFamily="18" charset="0"/>
              </a:rPr>
              <a:t> </a:t>
            </a:r>
            <a:r>
              <a:rPr lang="en-US" sz="4400" b="1" u="sng" dirty="0" err="1">
                <a:solidFill>
                  <a:srgbClr val="3D5476"/>
                </a:solidFill>
                <a:latin typeface="Lato" panose="020F0502020204030203" pitchFamily="34" charset="0"/>
                <a:ea typeface="Times New Roman" panose="02020603050405020304" pitchFamily="18" charset="0"/>
              </a:rPr>
              <a:t>selama</a:t>
            </a:r>
            <a:r>
              <a:rPr lang="en-US" sz="4400" b="1" u="sng" dirty="0">
                <a:solidFill>
                  <a:srgbClr val="3D5476"/>
                </a:solidFill>
                <a:latin typeface="Lato" panose="020F0502020204030203" pitchFamily="34" charset="0"/>
                <a:ea typeface="Times New Roman" panose="02020603050405020304" pitchFamily="18" charset="0"/>
              </a:rPr>
              <a:t> proses</a:t>
            </a:r>
            <a:endParaRPr lang="en-US" sz="4400" b="1" dirty="0">
              <a:solidFill>
                <a:srgbClr val="3D5476"/>
              </a:solidFill>
              <a:latin typeface="Lato" panose="020F0502020204030203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923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" y="0"/>
            <a:ext cx="24377650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6613" y="11483623"/>
            <a:ext cx="69445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 dirty="0">
                <a:solidFill>
                  <a:srgbClr val="3D5476"/>
                </a:solidFill>
                <a:latin typeface="Lato" charset="0"/>
                <a:ea typeface="Lato" charset="0"/>
                <a:cs typeface="Lato" charset="0"/>
              </a:rPr>
              <a:t>HASIL PENELITIAN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3D5476"/>
              </a:solidFill>
              <a:effectLst/>
              <a:uLnTx/>
              <a:uFillTx/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838200"/>
            <a:ext cx="7266215" cy="1118191"/>
            <a:chOff x="0" y="838200"/>
            <a:chExt cx="7266215" cy="1118191"/>
          </a:xfrm>
        </p:grpSpPr>
        <p:sp>
          <p:nvSpPr>
            <p:cNvPr id="13" name="Rectangle 12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 rot="10800000">
            <a:off x="17111435" y="11759609"/>
            <a:ext cx="7266215" cy="1118191"/>
            <a:chOff x="0" y="838200"/>
            <a:chExt cx="7266215" cy="1118191"/>
          </a:xfrm>
        </p:grpSpPr>
        <p:sp>
          <p:nvSpPr>
            <p:cNvPr id="16" name="Rectangle 15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B897D3A-FD2E-4329-BE36-323BCDE79BF6}"/>
              </a:ext>
            </a:extLst>
          </p:cNvPr>
          <p:cNvSpPr/>
          <p:nvPr/>
        </p:nvSpPr>
        <p:spPr>
          <a:xfrm>
            <a:off x="366873" y="2972066"/>
            <a:ext cx="59602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algn="just"/>
            <a:r>
              <a:rPr lang="en-US" sz="4400" b="1" dirty="0">
                <a:solidFill>
                  <a:srgbClr val="3D5476"/>
                </a:solidFill>
                <a:latin typeface="Lato" panose="020F0502020204030203" pitchFamily="34" charset="0"/>
                <a:ea typeface="Times New Roman" panose="02020603050405020304" pitchFamily="18" charset="0"/>
              </a:rPr>
              <a:t>3. </a:t>
            </a:r>
            <a:r>
              <a:rPr lang="en-US" sz="4400" b="1" u="sng" dirty="0">
                <a:solidFill>
                  <a:srgbClr val="3D5476"/>
                </a:solidFill>
                <a:latin typeface="Lato" panose="020F0502020204030203" pitchFamily="34" charset="0"/>
              </a:rPr>
              <a:t>Kumpulan </a:t>
            </a:r>
            <a:r>
              <a:rPr lang="en-US" sz="4400" b="1" u="sng" dirty="0" err="1">
                <a:solidFill>
                  <a:srgbClr val="3D5476"/>
                </a:solidFill>
                <a:latin typeface="Lato" panose="020F0502020204030203" pitchFamily="34" charset="0"/>
              </a:rPr>
              <a:t>hasil</a:t>
            </a:r>
            <a:r>
              <a:rPr lang="en-US" sz="4400" b="1" u="sng" dirty="0">
                <a:solidFill>
                  <a:srgbClr val="3D5476"/>
                </a:solidFill>
                <a:latin typeface="Lato" panose="020F0502020204030203" pitchFamily="34" charset="0"/>
              </a:rPr>
              <a:t> rule</a:t>
            </a:r>
            <a:endParaRPr lang="en-US" sz="4400" b="1" dirty="0">
              <a:solidFill>
                <a:srgbClr val="3D5476"/>
              </a:solidFill>
              <a:latin typeface="Lato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0FD315-2862-482C-8240-AF044DF9DC5C}"/>
              </a:ext>
            </a:extLst>
          </p:cNvPr>
          <p:cNvSpPr/>
          <p:nvPr/>
        </p:nvSpPr>
        <p:spPr>
          <a:xfrm>
            <a:off x="12944199" y="888425"/>
            <a:ext cx="100687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algn="just"/>
            <a:r>
              <a:rPr lang="en-US" sz="4400" b="1" dirty="0">
                <a:solidFill>
                  <a:srgbClr val="3D5476"/>
                </a:solidFill>
                <a:latin typeface="Lato" panose="020F0502020204030203" pitchFamily="34" charset="0"/>
                <a:ea typeface="Times New Roman" panose="02020603050405020304" pitchFamily="18" charset="0"/>
              </a:rPr>
              <a:t>4. </a:t>
            </a:r>
            <a:r>
              <a:rPr lang="en-US" sz="4400" b="1" u="sng" dirty="0">
                <a:solidFill>
                  <a:srgbClr val="3D5476"/>
                </a:solidFill>
                <a:latin typeface="Lato" panose="020F0502020204030203" pitchFamily="34" charset="0"/>
              </a:rPr>
              <a:t>Membership Function </a:t>
            </a:r>
            <a:r>
              <a:rPr lang="en-US" sz="4400" b="1" u="sng" dirty="0" err="1">
                <a:solidFill>
                  <a:srgbClr val="3D5476"/>
                </a:solidFill>
                <a:latin typeface="Lato" panose="020F0502020204030203" pitchFamily="34" charset="0"/>
              </a:rPr>
              <a:t>untuk</a:t>
            </a:r>
            <a:r>
              <a:rPr lang="en-US" sz="4400" b="1" u="sng" dirty="0">
                <a:solidFill>
                  <a:srgbClr val="3D5476"/>
                </a:solidFill>
                <a:latin typeface="Lato" panose="020F0502020204030203" pitchFamily="34" charset="0"/>
              </a:rPr>
              <a:t> input 1</a:t>
            </a:r>
            <a:endParaRPr lang="en-US" sz="4400" b="1" dirty="0">
              <a:solidFill>
                <a:srgbClr val="3D5476"/>
              </a:solidFill>
              <a:latin typeface="Lato" panose="020F0502020204030203" pitchFamily="34" charset="0"/>
            </a:endParaRPr>
          </a:p>
        </p:txBody>
      </p:sp>
      <p:pic>
        <p:nvPicPr>
          <p:cNvPr id="20" name="Picture 19" descr="https://lh4.googleusercontent.com/3qqlfYoadMD7nxzwJjS9PwmeOLztFOodLbBO1y3eWWu4kQr9plSMgSF3mkMByDpWz0pWKbxEjFbMa3aEnNDcHpeBYmBmnrxcD-ksVzM31uunRk03fENTlv4e5lLFPA">
            <a:extLst>
              <a:ext uri="{FF2B5EF4-FFF2-40B4-BE49-F238E27FC236}">
                <a16:creationId xmlns:a16="http://schemas.microsoft.com/office/drawing/2014/main" id="{15800D22-9ACF-4BC5-84B4-733A126714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64" y="4082617"/>
            <a:ext cx="12074556" cy="6184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044EF2D-0753-47E6-A30B-EA4FF6B7D70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9162" y="2370751"/>
            <a:ext cx="10113319" cy="8675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2489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" y="0"/>
            <a:ext cx="24377650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6613" y="11483623"/>
            <a:ext cx="69445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 dirty="0">
                <a:solidFill>
                  <a:srgbClr val="3D5476"/>
                </a:solidFill>
                <a:latin typeface="Lato" charset="0"/>
                <a:ea typeface="Lato" charset="0"/>
                <a:cs typeface="Lato" charset="0"/>
              </a:rPr>
              <a:t>HASIL PENELITIAN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3D5476"/>
              </a:solidFill>
              <a:effectLst/>
              <a:uLnTx/>
              <a:uFillTx/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838200"/>
            <a:ext cx="7266215" cy="1118191"/>
            <a:chOff x="0" y="838200"/>
            <a:chExt cx="7266215" cy="1118191"/>
          </a:xfrm>
        </p:grpSpPr>
        <p:sp>
          <p:nvSpPr>
            <p:cNvPr id="13" name="Rectangle 12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 rot="10800000">
            <a:off x="17111435" y="11759609"/>
            <a:ext cx="7266215" cy="1118191"/>
            <a:chOff x="0" y="838200"/>
            <a:chExt cx="7266215" cy="1118191"/>
          </a:xfrm>
        </p:grpSpPr>
        <p:sp>
          <p:nvSpPr>
            <p:cNvPr id="16" name="Rectangle 15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B897D3A-FD2E-4329-BE36-323BCDE79BF6}"/>
              </a:ext>
            </a:extLst>
          </p:cNvPr>
          <p:cNvSpPr/>
          <p:nvPr/>
        </p:nvSpPr>
        <p:spPr>
          <a:xfrm>
            <a:off x="645169" y="2423752"/>
            <a:ext cx="1146339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algn="just"/>
            <a:r>
              <a:rPr lang="en-US" sz="4400" b="1" dirty="0">
                <a:solidFill>
                  <a:srgbClr val="3D5476"/>
                </a:solidFill>
                <a:latin typeface="Lato" panose="020F0502020204030203" pitchFamily="34" charset="0"/>
                <a:ea typeface="Times New Roman" panose="02020603050405020304" pitchFamily="18" charset="0"/>
              </a:rPr>
              <a:t>3. </a:t>
            </a:r>
            <a:r>
              <a:rPr lang="en-US" sz="4400" b="1" u="sng" dirty="0" err="1">
                <a:solidFill>
                  <a:srgbClr val="3D5476"/>
                </a:solidFill>
                <a:latin typeface="Lato" panose="020F0502020204030203" pitchFamily="34" charset="0"/>
              </a:rPr>
              <a:t>Transformasi</a:t>
            </a:r>
            <a:r>
              <a:rPr lang="en-US" sz="4400" b="1" u="sng" dirty="0">
                <a:solidFill>
                  <a:srgbClr val="3D5476"/>
                </a:solidFill>
                <a:latin typeface="Lato" panose="020F0502020204030203" pitchFamily="34" charset="0"/>
              </a:rPr>
              <a:t> </a:t>
            </a:r>
            <a:r>
              <a:rPr lang="en-US" sz="4400" b="1" u="sng" dirty="0" err="1">
                <a:solidFill>
                  <a:srgbClr val="3D5476"/>
                </a:solidFill>
                <a:latin typeface="Lato" panose="020F0502020204030203" pitchFamily="34" charset="0"/>
              </a:rPr>
              <a:t>bentuk</a:t>
            </a:r>
            <a:r>
              <a:rPr lang="en-US" sz="4400" b="1" u="sng" dirty="0">
                <a:solidFill>
                  <a:srgbClr val="3D5476"/>
                </a:solidFill>
                <a:latin typeface="Lato" panose="020F0502020204030203" pitchFamily="34" charset="0"/>
              </a:rPr>
              <a:t> </a:t>
            </a:r>
            <a:r>
              <a:rPr lang="en-US" sz="4400" b="1" u="sng" dirty="0" err="1">
                <a:solidFill>
                  <a:srgbClr val="3D5476"/>
                </a:solidFill>
                <a:latin typeface="Lato" panose="020F0502020204030203" pitchFamily="34" charset="0"/>
              </a:rPr>
              <a:t>Sugeno</a:t>
            </a:r>
            <a:r>
              <a:rPr lang="en-US" sz="4400" b="1" u="sng" dirty="0">
                <a:solidFill>
                  <a:srgbClr val="3D5476"/>
                </a:solidFill>
                <a:latin typeface="Lato" panose="020F0502020204030203" pitchFamily="34" charset="0"/>
              </a:rPr>
              <a:t> </a:t>
            </a:r>
            <a:r>
              <a:rPr lang="en-US" sz="4400" b="1" u="sng" dirty="0" err="1">
                <a:solidFill>
                  <a:srgbClr val="3D5476"/>
                </a:solidFill>
                <a:latin typeface="Lato" panose="020F0502020204030203" pitchFamily="34" charset="0"/>
              </a:rPr>
              <a:t>ke</a:t>
            </a:r>
            <a:r>
              <a:rPr lang="en-US" sz="4400" b="1" u="sng" dirty="0">
                <a:solidFill>
                  <a:srgbClr val="3D5476"/>
                </a:solidFill>
                <a:latin typeface="Lato" panose="020F0502020204030203" pitchFamily="34" charset="0"/>
              </a:rPr>
              <a:t> Mamdani</a:t>
            </a:r>
            <a:endParaRPr lang="en-US" sz="4400" b="1" dirty="0">
              <a:solidFill>
                <a:srgbClr val="3D5476"/>
              </a:solidFill>
              <a:latin typeface="Lato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0FD315-2862-482C-8240-AF044DF9DC5C}"/>
              </a:ext>
            </a:extLst>
          </p:cNvPr>
          <p:cNvSpPr/>
          <p:nvPr/>
        </p:nvSpPr>
        <p:spPr>
          <a:xfrm>
            <a:off x="15388703" y="2930976"/>
            <a:ext cx="65742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algn="just"/>
            <a:r>
              <a:rPr lang="en-US" sz="4400" b="1" dirty="0">
                <a:solidFill>
                  <a:srgbClr val="3D5476"/>
                </a:solidFill>
                <a:latin typeface="Lato" panose="020F0502020204030203" pitchFamily="34" charset="0"/>
                <a:ea typeface="Times New Roman" panose="02020603050405020304" pitchFamily="18" charset="0"/>
              </a:rPr>
              <a:t>4. </a:t>
            </a:r>
            <a:r>
              <a:rPr lang="en-US" sz="4400" b="1" u="sng" dirty="0">
                <a:solidFill>
                  <a:srgbClr val="3D5476"/>
                </a:solidFill>
                <a:latin typeface="Lato" panose="020F0502020204030203" pitchFamily="34" charset="0"/>
              </a:rPr>
              <a:t>Rule Viewer Mamdani</a:t>
            </a:r>
            <a:endParaRPr lang="en-US" sz="4400" b="1" dirty="0">
              <a:solidFill>
                <a:srgbClr val="3D5476"/>
              </a:solidFill>
              <a:latin typeface="Lato" panose="020F0502020204030203" pitchFamily="34" charset="0"/>
            </a:endParaRPr>
          </a:p>
        </p:txBody>
      </p:sp>
      <p:pic>
        <p:nvPicPr>
          <p:cNvPr id="18" name="Picture 17" descr="https://lh5.googleusercontent.com/idZIzgLS-sDD1Yhs__aLYwDcKkGpbkmGoO9Iml1LwQDLQS82PZiNgbyoh2lPTJ77tIJez6kvsRIKuXfLAOFYuMLcCXu7DT3p6eN3wqeyBy_7Jm8ahgyD4Sf41RwqMg">
            <a:extLst>
              <a:ext uri="{FF2B5EF4-FFF2-40B4-BE49-F238E27FC236}">
                <a16:creationId xmlns:a16="http://schemas.microsoft.com/office/drawing/2014/main" id="{248D8EED-32FD-4260-9721-52436E75C4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261" y="3716957"/>
            <a:ext cx="7991061" cy="6613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F268E8B-2899-4642-B6BB-5394E1592A0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587991" y="4265349"/>
            <a:ext cx="12067140" cy="666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4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mpires 29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C7D4E4"/>
      </a:accent1>
      <a:accent2>
        <a:srgbClr val="3D5476"/>
      </a:accent2>
      <a:accent3>
        <a:srgbClr val="FE9800"/>
      </a:accent3>
      <a:accent4>
        <a:srgbClr val="253247"/>
      </a:accent4>
      <a:accent5>
        <a:srgbClr val="FEFFFE"/>
      </a:accent5>
      <a:accent6>
        <a:srgbClr val="91969B"/>
      </a:accent6>
      <a:hlink>
        <a:srgbClr val="4B5050"/>
      </a:hlink>
      <a:folHlink>
        <a:srgbClr val="19BB9B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34102</TotalTime>
  <Words>701</Words>
  <Application>Microsoft Office PowerPoint</Application>
  <PresentationFormat>Custom</PresentationFormat>
  <Paragraphs>68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Gill Sans</vt:lpstr>
      <vt:lpstr>Lato</vt:lpstr>
      <vt:lpstr>Lato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Presentations</dc:title>
  <dc:subject/>
  <dc:creator/>
  <cp:keywords/>
  <dc:description/>
  <cp:lastModifiedBy>Patricia Joanne</cp:lastModifiedBy>
  <cp:revision>7842</cp:revision>
  <dcterms:created xsi:type="dcterms:W3CDTF">2014-11-12T21:47:38Z</dcterms:created>
  <dcterms:modified xsi:type="dcterms:W3CDTF">2019-06-20T18:41:01Z</dcterms:modified>
  <cp:category/>
</cp:coreProperties>
</file>