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0"/>
  </p:notesMasterIdLst>
  <p:handoutMasterIdLst>
    <p:handoutMasterId r:id="rId11"/>
  </p:handoutMasterIdLst>
  <p:sldIdLst>
    <p:sldId id="663" r:id="rId2"/>
    <p:sldId id="666" r:id="rId3"/>
    <p:sldId id="676" r:id="rId4"/>
    <p:sldId id="668" r:id="rId5"/>
    <p:sldId id="667" r:id="rId6"/>
    <p:sldId id="671" r:id="rId7"/>
    <p:sldId id="669" r:id="rId8"/>
    <p:sldId id="66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476"/>
    <a:srgbClr val="FE9800"/>
    <a:srgbClr val="54AEC9"/>
    <a:srgbClr val="06919A"/>
    <a:srgbClr val="242C35"/>
    <a:srgbClr val="B8B8B8"/>
    <a:srgbClr val="566A86"/>
    <a:srgbClr val="525252"/>
    <a:srgbClr val="0E80C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5936" autoAdjust="0"/>
  </p:normalViewPr>
  <p:slideViewPr>
    <p:cSldViewPr snapToGrid="0" snapToObjects="1">
      <p:cViewPr varScale="1">
        <p:scale>
          <a:sx n="32" d="100"/>
          <a:sy n="32" d="100"/>
        </p:scale>
        <p:origin x="696" y="28"/>
      </p:cViewPr>
      <p:guideLst>
        <p:guide orient="horz" pos="8112"/>
        <p:guide pos="14830"/>
        <p:guide pos="526"/>
        <p:guide orient="horz" pos="52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1837-0573-2345-86CB-122927264755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3C7F-8ABD-9349-B5D7-33071B1C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05-Jun-19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16640" y="838200"/>
            <a:ext cx="13161010" cy="4363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420533"/>
            <a:ext cx="9939867" cy="695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 rot="2700000">
            <a:off x="13452788" y="2347551"/>
            <a:ext cx="7299235" cy="7284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46254" y="833680"/>
            <a:ext cx="10312303" cy="1031230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9" r:id="rId5"/>
    <p:sldLayoutId id="2147484078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journals.org/GJCST_Volume19/3-Diagnosis-of-Prostate-Cancer.pdf" TargetMode="External"/><Relationship Id="rId2" Type="http://schemas.openxmlformats.org/officeDocument/2006/relationships/hyperlink" Target="http://ecet.ecs.uni-ruse.bg/cst/docs/proceedings/S3/III-1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1.ha.org.hk/smartpatient/EM/MediaLibraries/EM/Diseases/Cancer/Prostate%20Cancer/Cancer-Prostate-Cancer-Indonesian.pdf?ext=.pdf" TargetMode="External"/><Relationship Id="rId5" Type="http://schemas.openxmlformats.org/officeDocument/2006/relationships/hyperlink" Target="https://media.neliti.com/media/publications/88237-ID-pemanfaatan-algoritma-fuzzy-evolusi-untu.pdf" TargetMode="External"/><Relationship Id="rId4" Type="http://schemas.openxmlformats.org/officeDocument/2006/relationships/hyperlink" Target="https://journals.plos.org/plosone/article?id=10.1371/journal.pone.015585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8341" y="3179065"/>
            <a:ext cx="1652096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Diagnosis </a:t>
            </a:r>
            <a:r>
              <a:rPr lang="en-US" sz="115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Kanker</a:t>
            </a:r>
            <a:r>
              <a:rPr lang="en-US" sz="115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15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Prostat</a:t>
            </a:r>
            <a:r>
              <a:rPr lang="en-US" sz="115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15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Menggunakan</a:t>
            </a:r>
            <a:r>
              <a:rPr lang="en-US" sz="115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Evolving Fuzzy System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3" name="Rectangle 2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30" name="Rectangle 2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D68D60-DECD-4401-953B-BFA5BEBFD80A}"/>
              </a:ext>
            </a:extLst>
          </p:cNvPr>
          <p:cNvSpPr txBox="1"/>
          <p:nvPr/>
        </p:nvSpPr>
        <p:spPr>
          <a:xfrm>
            <a:off x="7422936" y="9526314"/>
            <a:ext cx="95317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FE9800"/>
                </a:solidFill>
                <a:latin typeface="Lato" panose="020F0502020204030203" pitchFamily="34" charset="0"/>
              </a:rPr>
              <a:t>Shofiyyah</a:t>
            </a:r>
            <a:r>
              <a:rPr lang="en-US" sz="4400" dirty="0">
                <a:solidFill>
                  <a:srgbClr val="FE9800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rgbClr val="FE9800"/>
                </a:solidFill>
                <a:latin typeface="Lato" panose="020F0502020204030203" pitchFamily="34" charset="0"/>
              </a:rPr>
              <a:t>Nadhiroh</a:t>
            </a:r>
            <a:r>
              <a:rPr lang="en-US" sz="4400" dirty="0">
                <a:solidFill>
                  <a:srgbClr val="FE9800"/>
                </a:solidFill>
                <a:latin typeface="Lato" panose="020F0502020204030203" pitchFamily="34" charset="0"/>
              </a:rPr>
              <a:t> – 140810160057</a:t>
            </a:r>
          </a:p>
          <a:p>
            <a:pPr algn="ctr"/>
            <a:r>
              <a:rPr lang="en-US" sz="4400" dirty="0">
                <a:solidFill>
                  <a:srgbClr val="FE9800"/>
                </a:solidFill>
                <a:latin typeface="Lato" panose="020F0502020204030203" pitchFamily="34" charset="0"/>
              </a:rPr>
              <a:t>Patricia Joanne – 140811060065</a:t>
            </a:r>
          </a:p>
        </p:txBody>
      </p:sp>
    </p:spTree>
    <p:extLst>
      <p:ext uri="{BB962C8B-B14F-4D97-AF65-F5344CB8AC3E}">
        <p14:creationId xmlns:p14="http://schemas.microsoft.com/office/powerpoint/2010/main" val="80224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" name="TextBox 4"/>
          <p:cNvSpPr txBox="1"/>
          <p:nvPr/>
        </p:nvSpPr>
        <p:spPr>
          <a:xfrm>
            <a:off x="2313089" y="32964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LATAR BELAKANG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6DF7B-1D40-4873-B513-76EACFE7D34E}"/>
              </a:ext>
            </a:extLst>
          </p:cNvPr>
          <p:cNvSpPr/>
          <p:nvPr/>
        </p:nvSpPr>
        <p:spPr>
          <a:xfrm>
            <a:off x="2313089" y="4851634"/>
            <a:ext cx="212667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prostat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tumor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ganas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paling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umum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ditemukan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juga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pembunuh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terbanyak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ke-5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populasi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di Hong Kong.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Jumlah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pasien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prostat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meningkat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beberapa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tahun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terakhir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sebagian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besar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diantaranya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pasien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berusia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di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atas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50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tahun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Tumor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prostat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ganas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berkembang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secara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perlahan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tanpa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gejala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klinis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jelas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stadium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awal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Akibatnya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cukup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banyak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pasien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baru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menyadari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penyakit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sudah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mencapai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stadium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menengah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hingga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stadium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lanjut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sehingga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memengaruhi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pengobatan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dilakukan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algn="just"/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Proses </a:t>
            </a:r>
            <a:r>
              <a:rPr lang="id-ID" dirty="0" err="1">
                <a:solidFill>
                  <a:schemeClr val="tx2"/>
                </a:solidFill>
                <a:latin typeface="Lato" panose="020F0502020204030203" pitchFamily="34" charset="0"/>
              </a:rPr>
              <a:t>diagnos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is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kanker prostat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metode tradisional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cukup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rumit karena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memiliki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kesamaan gejala pada penyakit lain. Pa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radigma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</a:t>
            </a:r>
            <a:r>
              <a:rPr lang="id-ID" i="1" dirty="0" err="1">
                <a:solidFill>
                  <a:schemeClr val="tx2"/>
                </a:solidFill>
                <a:latin typeface="Lato" panose="020F0502020204030203" pitchFamily="34" charset="0"/>
              </a:rPr>
              <a:t>oft</a:t>
            </a:r>
            <a:r>
              <a:rPr lang="id-ID" i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c</a:t>
            </a:r>
            <a:r>
              <a:rPr lang="id-ID" i="1" dirty="0" err="1">
                <a:solidFill>
                  <a:schemeClr val="tx2"/>
                </a:solidFill>
                <a:latin typeface="Lato" panose="020F0502020204030203" pitchFamily="34" charset="0"/>
              </a:rPr>
              <a:t>omputing</a:t>
            </a:r>
            <a:r>
              <a:rPr lang="id-ID" i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yang meniru manipulasi data dan kemampuan belajar manusia yang tidak tepat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dimanfaatkan untuk diagnosis dan klasifikasi kanker prostat.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Penelitian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menggunakan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salah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metode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Diharapkan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penelitian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menunjukkan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sesuai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perhitungan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tradisional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sehingga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ini siap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dipakai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untuk membantu para profesional medis dalam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menentukan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keputusan manajemen dan perawatan.</a:t>
            </a:r>
            <a:endParaRPr lang="en-US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" name="TextBox 4"/>
          <p:cNvSpPr txBox="1"/>
          <p:nvPr/>
        </p:nvSpPr>
        <p:spPr>
          <a:xfrm>
            <a:off x="2313089" y="3296482"/>
            <a:ext cx="6814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LANDASAN TEORI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406B54-C612-45BC-81B3-22A0F7E3A41F}"/>
              </a:ext>
            </a:extLst>
          </p:cNvPr>
          <p:cNvSpPr/>
          <p:nvPr/>
        </p:nvSpPr>
        <p:spPr>
          <a:xfrm>
            <a:off x="2313089" y="4851634"/>
            <a:ext cx="2126675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suatu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model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pendekatan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melakukan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komputasi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meniru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manusia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memiliki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kemampuan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menalar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belajar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lingkungan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penuh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ketidakpastian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perkembangannya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penerapan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penyelesaian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masalah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menghasilkan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diterima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tetapi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belum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tentu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maksimal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Akhirnya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bermunculan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ide-ide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menggabungkan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antara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model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diantaranya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algn="just"/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salah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metode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perpaduan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antara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fuzzy.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Tahapan-tahapan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Beberapa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digunakan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seperti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representasi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kromosom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inisialisasi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populasi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fungsi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evaluasi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seleksi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operator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meliputi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operator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rekombinasi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(crossover)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mutasi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parameter.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parameter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seperti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halnya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probabilitas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rekombinasi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probabilitas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mutasi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dilakukan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proses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fuzzy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mendapatkan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digunakan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sebagai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9461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77649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00197" y="4888793"/>
            <a:ext cx="20217893" cy="3938414"/>
            <a:chOff x="1318907" y="4888793"/>
            <a:chExt cx="20217893" cy="3938414"/>
          </a:xfrm>
        </p:grpSpPr>
        <p:sp>
          <p:nvSpPr>
            <p:cNvPr id="24" name="Diamond 23"/>
            <p:cNvSpPr/>
            <p:nvPr/>
          </p:nvSpPr>
          <p:spPr>
            <a:xfrm>
              <a:off x="1318907" y="4888793"/>
              <a:ext cx="3938416" cy="393841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7909" y="5149840"/>
              <a:ext cx="157888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i="1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Sumber</a:t>
              </a:r>
              <a:r>
                <a:rPr lang="en-US" sz="7200" i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data:</a:t>
              </a:r>
            </a:p>
            <a:p>
              <a:r>
                <a:rPr lang="en-US" sz="7200" u="sng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https://www.kaggle.com/sajidsaifi/prostate-cancer</a:t>
              </a:r>
            </a:p>
          </p:txBody>
        </p:sp>
      </p:grpSp>
      <p:sp>
        <p:nvSpPr>
          <p:cNvPr id="8" name="Shape 2546">
            <a:extLst>
              <a:ext uri="{FF2B5EF4-FFF2-40B4-BE49-F238E27FC236}">
                <a16:creationId xmlns:a16="http://schemas.microsoft.com/office/drawing/2014/main" id="{2D905478-5C0D-4323-9A84-BA7039A3C0FD}"/>
              </a:ext>
            </a:extLst>
          </p:cNvPr>
          <p:cNvSpPr/>
          <p:nvPr/>
        </p:nvSpPr>
        <p:spPr>
          <a:xfrm>
            <a:off x="3380762" y="6294563"/>
            <a:ext cx="1377285" cy="112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3D547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6000" dirty="0">
              <a:solidFill>
                <a:srgbClr val="3D54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/>
              <a:t>radius</a:t>
            </a:r>
          </a:p>
          <a:p>
            <a:r>
              <a:rPr lang="en-US" sz="7200"/>
              <a:t>texture</a:t>
            </a:r>
          </a:p>
          <a:p>
            <a:r>
              <a:rPr lang="en-US" sz="7200"/>
              <a:t>perimeter</a:t>
            </a:r>
          </a:p>
          <a:p>
            <a:r>
              <a:rPr lang="en-US" sz="7200"/>
              <a:t>area</a:t>
            </a:r>
          </a:p>
          <a:p>
            <a:r>
              <a:rPr lang="en-US" sz="7200"/>
              <a:t>smoothness</a:t>
            </a:r>
          </a:p>
          <a:p>
            <a:r>
              <a:rPr lang="en-US" sz="7200"/>
              <a:t>compactness</a:t>
            </a:r>
          </a:p>
          <a:p>
            <a:r>
              <a:rPr lang="en-US" sz="7200"/>
              <a:t>symmetry</a:t>
            </a:r>
          </a:p>
          <a:p>
            <a:r>
              <a:rPr lang="en-US" sz="7200"/>
              <a:t>fractal_dimension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0" y="0"/>
            <a:ext cx="21342068" cy="13716000"/>
            <a:chOff x="0" y="0"/>
            <a:chExt cx="21342068" cy="13716000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>
            <a:xfrm rot="5400000">
              <a:off x="7626068" y="0"/>
              <a:ext cx="13716000" cy="1371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0"/>
              <a:ext cx="7626068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03849" y="2705984"/>
            <a:ext cx="10022296" cy="4493537"/>
            <a:chOff x="1803849" y="2346088"/>
            <a:chExt cx="10022296" cy="4493537"/>
          </a:xfrm>
        </p:grpSpPr>
        <p:sp>
          <p:nvSpPr>
            <p:cNvPr id="7" name="TextBox 6"/>
            <p:cNvSpPr txBox="1"/>
            <p:nvPr/>
          </p:nvSpPr>
          <p:spPr>
            <a:xfrm>
              <a:off x="1866643" y="4285080"/>
              <a:ext cx="995950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EVOLVING</a:t>
              </a:r>
            </a:p>
            <a:p>
              <a:r>
                <a:rPr lang="en-US" sz="8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FUZZY SYSTEM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03849" y="2346088"/>
              <a:ext cx="76888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METODE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07BCB4-39BF-47AE-A880-91FECEA64941}"/>
              </a:ext>
            </a:extLst>
          </p:cNvPr>
          <p:cNvSpPr/>
          <p:nvPr/>
        </p:nvSpPr>
        <p:spPr>
          <a:xfrm>
            <a:off x="14868939" y="5922248"/>
            <a:ext cx="84633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</a:rPr>
              <a:t>Input parameter (in fuzzy):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Radius, texture, perimeter,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area, smoothness, compactness,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symmetry, &amp; fractal dimension</a:t>
            </a:r>
          </a:p>
          <a:p>
            <a:pPr algn="r"/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algn="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</a:rPr>
              <a:t>Process: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Using genetics algorithm</a:t>
            </a:r>
          </a:p>
          <a:p>
            <a:pPr algn="r"/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algn="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</a:rPr>
              <a:t>Output: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Prostate cancer prediction</a:t>
            </a:r>
          </a:p>
        </p:txBody>
      </p:sp>
    </p:spTree>
    <p:extLst>
      <p:ext uri="{BB962C8B-B14F-4D97-AF65-F5344CB8AC3E}">
        <p14:creationId xmlns:p14="http://schemas.microsoft.com/office/powerpoint/2010/main" val="12368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8" name="Rectangle 17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1" name="Rectangle 20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813778" y="3420533"/>
            <a:ext cx="9239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HALANGAN YANG ADA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13778" y="4970276"/>
            <a:ext cx="122251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Masih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bingung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bagaimana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cara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membuat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programnya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Masih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bingung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harus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menggunakan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tool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apa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mengolah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datanya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Kurangnya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informasi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didapat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mengenai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" y="3420533"/>
            <a:ext cx="9939868" cy="695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9A524A65-76A1-47C7-AE99-3D68BAE2F2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561" b="1256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8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24860" y="5194515"/>
            <a:ext cx="2053696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http://aib.etf.unsa.ba/wp-content/uploads/2014/04/KOEVOLUCIJA.pdf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http://ecet.ecs.uni-ruse.bg/cst/docs/proceedings/S3/III-16.pdf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https://globaljournals.org/GJCST_Volume19/3-Diagnosis-of-Prostate-Cancer.pdf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https://journals.plos.org/plosone/article?id=10.1371/journal.pone.0155856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https://media.neliti.com/media/publications/88237-ID-pemanfaatan-algoritma-fuzzy-evolusi-untu.pdf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https://www21.ha.org.hk/smartpatient/EM/MediaLibraries/EM/Diseases/Cancer/Prostate%20Cancer/Cancer-Prostate-Cancer-Indonesian.pdf?ext=.pdf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4860" y="3716575"/>
            <a:ext cx="6942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DAFTAR PUSTAKA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16" name="Rectangle 15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46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4" name="Group 3"/>
          <p:cNvGrpSpPr/>
          <p:nvPr/>
        </p:nvGrpSpPr>
        <p:grpSpPr>
          <a:xfrm>
            <a:off x="6943090" y="1612266"/>
            <a:ext cx="10491470" cy="10491468"/>
            <a:chOff x="4667250" y="1612266"/>
            <a:chExt cx="10491470" cy="10491468"/>
          </a:xfrm>
        </p:grpSpPr>
        <p:sp>
          <p:nvSpPr>
            <p:cNvPr id="20" name="Diamond 19"/>
            <p:cNvSpPr/>
            <p:nvPr/>
          </p:nvSpPr>
          <p:spPr>
            <a:xfrm>
              <a:off x="4667250" y="1612266"/>
              <a:ext cx="10491470" cy="10491468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110776" y="5554881"/>
              <a:ext cx="5604419" cy="3570208"/>
              <a:chOff x="3778296" y="5911392"/>
              <a:chExt cx="5604419" cy="35702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778296" y="5911392"/>
                <a:ext cx="560441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0" b="1" dirty="0">
                    <a:solidFill>
                      <a:schemeClr val="accent3"/>
                    </a:solidFill>
                    <a:latin typeface="Lato" charset="0"/>
                    <a:ea typeface="Lato" charset="0"/>
                    <a:cs typeface="Lato" charset="0"/>
                  </a:rPr>
                  <a:t>THANK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14363" y="7850384"/>
                <a:ext cx="553228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YOU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59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mpires 2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C7D4E4"/>
      </a:accent1>
      <a:accent2>
        <a:srgbClr val="3D5476"/>
      </a:accent2>
      <a:accent3>
        <a:srgbClr val="FE9800"/>
      </a:accent3>
      <a:accent4>
        <a:srgbClr val="253247"/>
      </a:accent4>
      <a:accent5>
        <a:srgbClr val="FEFFFE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33955</TotalTime>
  <Words>573</Words>
  <Application>Microsoft Office PowerPoint</Application>
  <PresentationFormat>Custom</PresentationFormat>
  <Paragraphs>51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/>
  <cp:keywords/>
  <dc:description/>
  <cp:lastModifiedBy>Patricia Joanne</cp:lastModifiedBy>
  <cp:revision>7837</cp:revision>
  <dcterms:created xsi:type="dcterms:W3CDTF">2014-11-12T21:47:38Z</dcterms:created>
  <dcterms:modified xsi:type="dcterms:W3CDTF">2019-06-04T19:15:15Z</dcterms:modified>
  <cp:category/>
</cp:coreProperties>
</file>