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12192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hidden="0"/>
        <p:cNvGrpSpPr/>
        <p:nvPr isPhoto="0" userDrawn="0"/>
      </p:nvGrpSpPr>
      <p:grpSpPr bwMode="auto">
        <a:xfrm>
          <a:off x="0" y="0"/>
          <a:ext cx="0" cy="0"/>
          <a:chOff x="0" y="0"/>
          <a:chExt cx="0" cy="0"/>
        </a:xfrm>
      </p:grpSpPr>
      <p:sp>
        <p:nvSpPr>
          <p:cNvPr id="4" name="Google Shape;10;gaddf9c0e37_1_4" hidden="0"/>
          <p:cNvSpPr/>
          <p:nvPr isPhoto="0" userDrawn="0"/>
        </p:nvSpPr>
        <p:spPr bwMode="auto">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nvGrpSpPr>
          <p:cNvPr id="5" name="Google Shape;11;gaddf9c0e37_1_4" hidden="0"/>
          <p:cNvGrpSpPr/>
          <p:nvPr isPhoto="0" userDrawn="0"/>
        </p:nvGrpSpPr>
        <p:grpSpPr bwMode="auto">
          <a:xfrm>
            <a:off x="0" y="654"/>
            <a:ext cx="6871435" cy="6845694"/>
            <a:chOff x="0" y="75"/>
            <a:chExt cx="5153705" cy="5152950"/>
          </a:xfrm>
        </p:grpSpPr>
        <p:sp>
          <p:nvSpPr>
            <p:cNvPr id="6" name="Google Shape;12;gaddf9c0e37_1_4" hidden="0"/>
            <p:cNvSpPr/>
            <p:nvPr isPhoto="0" userDrawn="0"/>
          </p:nvSpPr>
          <p:spPr bwMode="auto">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7" name="Google Shape;13;gaddf9c0e37_1_4" hidden="0"/>
            <p:cNvSpPr/>
            <p:nvPr isPhoto="0" userDrawn="0"/>
          </p:nvSpPr>
          <p:spPr bwMode="auto">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8" name="Google Shape;14;gaddf9c0e37_1_4" hidden="0"/>
            <p:cNvSpPr/>
            <p:nvPr isPhoto="0" userDrawn="0"/>
          </p:nvSpPr>
          <p:spPr bwMode="auto">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9" name="Google Shape;15;gaddf9c0e37_1_4" hidden="0"/>
            <p:cNvSpPr/>
            <p:nvPr isPhoto="0" userDrawn="0"/>
          </p:nvSpPr>
          <p:spPr bwMode="auto">
            <a:xfrm flipH="1">
              <a:off x="652821" y="590034"/>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10" name="Google Shape;16;gaddf9c0e37_1_4" hidden="0"/>
          <p:cNvSpPr>
            <a:spLocks noAdjustHandles="0" noChangeArrowheads="0"/>
          </p:cNvSpPr>
          <p:nvPr isPhoto="0" userDrawn="0">
            <p:ph type="ctrTitle" hasCustomPrompt="0"/>
          </p:nvPr>
        </p:nvSpPr>
        <p:spPr bwMode="auto">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pPr>
              <a:defRPr/>
            </a:pPr>
            <a:endParaRPr/>
          </a:p>
        </p:txBody>
      </p:sp>
      <p:sp>
        <p:nvSpPr>
          <p:cNvPr id="11" name="Google Shape;17;gaddf9c0e37_1_4" hidden="0"/>
          <p:cNvSpPr>
            <a:spLocks noAdjustHandles="0" noChangeArrowheads="0"/>
          </p:cNvSpPr>
          <p:nvPr isPhoto="0" userDrawn="0">
            <p:ph type="subTitle" idx="1" hasCustomPrompt="0"/>
          </p:nvPr>
        </p:nvSpPr>
        <p:spPr bwMode="auto">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pPr>
              <a:defRPr/>
            </a:pPr>
            <a:endParaRPr/>
          </a:p>
        </p:txBody>
      </p:sp>
      <p:sp>
        <p:nvSpPr>
          <p:cNvPr id="12" name="Google Shape;18;gaddf9c0e37_1_4"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hidden="0"/>
        <p:cNvGrpSpPr/>
        <p:nvPr isPhoto="0" userDrawn="0"/>
      </p:nvGrpSpPr>
      <p:grpSpPr bwMode="auto">
        <a:xfrm>
          <a:off x="0" y="0"/>
          <a:ext cx="0" cy="0"/>
          <a:chOff x="0" y="0"/>
          <a:chExt cx="0" cy="0"/>
        </a:xfrm>
      </p:grpSpPr>
      <p:grpSp>
        <p:nvGrpSpPr>
          <p:cNvPr id="4" name="Google Shape;106;gaddf9c0e37_1_100" hidden="0"/>
          <p:cNvGrpSpPr/>
          <p:nvPr isPhoto="0" userDrawn="0"/>
        </p:nvGrpSpPr>
        <p:grpSpPr bwMode="auto">
          <a:xfrm>
            <a:off x="5875053" y="0"/>
            <a:ext cx="6316642" cy="6857248"/>
            <a:chOff x="4406400" y="0"/>
            <a:chExt cx="4737600" cy="5143065"/>
          </a:xfrm>
        </p:grpSpPr>
        <p:sp>
          <p:nvSpPr>
            <p:cNvPr id="5" name="Google Shape;107;gaddf9c0e37_1_100" hidden="0"/>
            <p:cNvSpPr/>
            <p:nvPr isPhoto="0" userDrawn="0"/>
          </p:nvSpPr>
          <p:spPr bwMode="auto">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108;gaddf9c0e37_1_100" hidden="0"/>
            <p:cNvSpPr/>
            <p:nvPr isPhoto="0" userDrawn="0"/>
          </p:nvSpPr>
          <p:spPr bwMode="auto">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7" name="Google Shape;109;gaddf9c0e37_1_100" hidden="0"/>
            <p:cNvSpPr/>
            <p:nvPr isPhoto="0" userDrawn="0"/>
          </p:nvSpPr>
          <p:spPr bwMode="auto">
            <a:xfrm rot="-5400000">
              <a:off x="5618399" y="1236468"/>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8" name="Google Shape;110;gaddf9c0e37_1_100" hidden="0"/>
            <p:cNvSpPr/>
            <p:nvPr isPhoto="0" userDrawn="0"/>
          </p:nvSpPr>
          <p:spPr bwMode="auto">
            <a:xfrm flipH="1">
              <a:off x="5849857" y="1443956"/>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9" name="Google Shape;111;gaddf9c0e37_1_100" hidden="0"/>
            <p:cNvSpPr/>
            <p:nvPr isPhoto="0" userDrawn="0"/>
          </p:nvSpPr>
          <p:spPr bwMode="auto">
            <a:xfrm rot="-5400000">
              <a:off x="5987081" y="246946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0" name="Google Shape;112;gaddf9c0e37_1_100" hidden="0"/>
            <p:cNvSpPr/>
            <p:nvPr isPhoto="0" userDrawn="0"/>
          </p:nvSpPr>
          <p:spPr bwMode="auto">
            <a:xfrm flipH="1">
              <a:off x="6222115" y="267695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1" name="Google Shape;113;gaddf9c0e37_1_100" hidden="0"/>
            <p:cNvSpPr/>
            <p:nvPr isPhoto="0" userDrawn="0"/>
          </p:nvSpPr>
          <p:spPr bwMode="auto">
            <a:xfrm rot="-5400000">
              <a:off x="6675341" y="1862018"/>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2" name="Google Shape;114;gaddf9c0e37_1_100" hidden="0"/>
            <p:cNvSpPr/>
            <p:nvPr isPhoto="0" userDrawn="0"/>
          </p:nvSpPr>
          <p:spPr bwMode="auto">
            <a:xfrm flipH="1">
              <a:off x="6908099" y="2069505"/>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3" name="Google Shape;115;gaddf9c0e37_1_100" hidden="0"/>
            <p:cNvSpPr/>
            <p:nvPr isPhoto="0" userDrawn="0"/>
          </p:nvSpPr>
          <p:spPr bwMode="auto">
            <a:xfrm rot="-5400000">
              <a:off x="6861141" y="2477810"/>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4" name="Google Shape;116;gaddf9c0e37_1_100" hidden="0"/>
            <p:cNvSpPr/>
            <p:nvPr isPhoto="0" userDrawn="0"/>
          </p:nvSpPr>
          <p:spPr bwMode="auto">
            <a:xfrm flipH="1">
              <a:off x="7965266" y="269296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5" name="Google Shape;117;gaddf9c0e37_1_100" hidden="0"/>
            <p:cNvSpPr/>
            <p:nvPr isPhoto="0" userDrawn="0"/>
          </p:nvSpPr>
          <p:spPr bwMode="auto">
            <a:xfrm flipH="1">
              <a:off x="8145082" y="330875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6" name="Google Shape;118;gaddf9c0e37_1_100" hidden="0"/>
            <p:cNvSpPr/>
            <p:nvPr isPhoto="0" userDrawn="0"/>
          </p:nvSpPr>
          <p:spPr bwMode="auto">
            <a:xfrm rot="-5400000">
              <a:off x="7047599" y="309501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7" name="Google Shape;119;gaddf9c0e37_1_100" hidden="0"/>
            <p:cNvSpPr/>
            <p:nvPr isPhoto="0" userDrawn="0"/>
          </p:nvSpPr>
          <p:spPr bwMode="auto">
            <a:xfrm flipH="1">
              <a:off x="7276649" y="3302502"/>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8" name="Google Shape;120;gaddf9c0e37_1_100" hidden="0"/>
            <p:cNvSpPr/>
            <p:nvPr isPhoto="0" userDrawn="0"/>
          </p:nvSpPr>
          <p:spPr bwMode="auto">
            <a:xfrm rot="-5400000">
              <a:off x="7227414" y="3710807"/>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9" name="Google Shape;121;gaddf9c0e37_1_100" hidden="0"/>
            <p:cNvSpPr/>
            <p:nvPr isPhoto="0" userDrawn="0"/>
          </p:nvSpPr>
          <p:spPr bwMode="auto">
            <a:xfrm flipH="1">
              <a:off x="7462448" y="3918294"/>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0" name="Google Shape;122;gaddf9c0e37_1_100" hidden="0"/>
            <p:cNvSpPr/>
            <p:nvPr isPhoto="0" userDrawn="0"/>
          </p:nvSpPr>
          <p:spPr bwMode="auto">
            <a:xfrm rot="-5400000">
              <a:off x="8102491" y="371847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1" name="Google Shape;123;gaddf9c0e37_1_100" hidden="0"/>
            <p:cNvSpPr/>
            <p:nvPr isPhoto="0" userDrawn="0"/>
          </p:nvSpPr>
          <p:spPr bwMode="auto">
            <a:xfrm flipH="1">
              <a:off x="8334533" y="3925960"/>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2" name="Google Shape;124;gaddf9c0e37_1_100" hidden="0"/>
            <p:cNvSpPr/>
            <p:nvPr isPhoto="0" userDrawn="0"/>
          </p:nvSpPr>
          <p:spPr bwMode="auto">
            <a:xfrm rot="-5400000">
              <a:off x="8288290" y="433426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23" name="Google Shape;125;gaddf9c0e37_1_100" hidden="0"/>
          <p:cNvSpPr>
            <a:spLocks noAdjustHandles="0" noChangeArrowheads="0"/>
          </p:cNvSpPr>
          <p:nvPr isPhoto="0" userDrawn="0">
            <p:ph type="title" hasCustomPrompt="1"/>
          </p:nvPr>
        </p:nvSpPr>
        <p:spPr bwMode="auto">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pPr>
              <a:defRPr/>
            </a:pPr>
            <a:r>
              <a:rPr/>
              <a:t>xx%</a:t>
            </a:r>
            <a:endParaRPr/>
          </a:p>
        </p:txBody>
      </p:sp>
      <p:sp>
        <p:nvSpPr>
          <p:cNvPr id="24" name="Google Shape;126;gaddf9c0e37_1_100" hidden="0"/>
          <p:cNvSpPr>
            <a:spLocks noAdjustHandles="0" noChangeArrowheads="0"/>
          </p:cNvSpPr>
          <p:nvPr isPhoto="0" userDrawn="0">
            <p:ph type="body" idx="1" hasCustomPrompt="0"/>
          </p:nvPr>
        </p:nvSpPr>
        <p:spPr bwMode="auto">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a:defRPr/>
            </a:pPr>
            <a:endParaRPr/>
          </a:p>
        </p:txBody>
      </p:sp>
      <p:sp>
        <p:nvSpPr>
          <p:cNvPr id="25" name="Google Shape;127;gaddf9c0e37_1_100"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
        <p:nvSpPr>
          <p:cNvPr id="4" name="Google Shape;129;gaddf9c0e37_1_123"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type="obj" userDrawn="1">
  <p:cSld name="OBJECT">
    <p:spTree>
      <p:nvGrpSpPr>
        <p:cNvPr id="1" name="" hidden="0"/>
        <p:cNvGrpSpPr/>
        <p:nvPr isPhoto="0" userDrawn="0"/>
      </p:nvGrpSpPr>
      <p:grpSpPr bwMode="auto">
        <a:xfrm>
          <a:off x="0" y="0"/>
          <a:ext cx="0" cy="0"/>
          <a:chOff x="0" y="0"/>
          <a:chExt cx="0" cy="0"/>
        </a:xfrm>
      </p:grpSpPr>
      <p:sp>
        <p:nvSpPr>
          <p:cNvPr id="4" name="Google Shape;131;gaddf9c0e37_1_125" hidden="0"/>
          <p:cNvSpPr>
            <a:spLocks noAdjustHandles="0" noChangeArrowheads="0"/>
          </p:cNvSpPr>
          <p:nvPr isPhoto="0" userDrawn="0">
            <p:ph type="title" hasCustomPrompt="0"/>
          </p:nvPr>
        </p:nvSpPr>
        <p:spPr bwMode="auto">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5" name="Google Shape;132;gaddf9c0e37_1_125" hidden="0"/>
          <p:cNvSpPr>
            <a:spLocks noAdjustHandles="0" noChangeArrowheads="0"/>
          </p:cNvSpPr>
          <p:nvPr isPhoto="0" userDrawn="0">
            <p:ph type="body" idx="1" hasCustomPrompt="0"/>
          </p:nvPr>
        </p:nvSpPr>
        <p:spPr bwMode="auto">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2100"/>
              </a:spcAft>
              <a:buClr>
                <a:schemeClr val="dk1"/>
              </a:buClr>
              <a:buSzPts val="1800"/>
              <a:buChar char="■"/>
              <a:defRPr/>
            </a:lvl9pPr>
          </a:lstStyle>
          <a:p>
            <a:pPr>
              <a:defRPr/>
            </a:pPr>
            <a:endParaRPr/>
          </a:p>
        </p:txBody>
      </p:sp>
      <p:sp>
        <p:nvSpPr>
          <p:cNvPr id="6" name="Google Shape;133;gaddf9c0e37_1_125" hidden="0"/>
          <p:cNvSpPr>
            <a:spLocks noAdjustHandles="0" noChangeArrowheads="0"/>
          </p:cNvSpPr>
          <p:nvPr isPhoto="0" userDrawn="0">
            <p:ph type="dt" idx="10" hasCustomPrompt="0"/>
          </p:nvPr>
        </p:nvSpPr>
        <p:spPr bwMode="auto">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 name="Google Shape;134;gaddf9c0e37_1_125" hidden="0"/>
          <p:cNvSpPr>
            <a:spLocks noAdjustHandles="0" noChangeArrowheads="0"/>
          </p:cNvSpPr>
          <p:nvPr isPhoto="0" userDrawn="0">
            <p:ph type="ftr" idx="11" hasCustomPrompt="0"/>
          </p:nvPr>
        </p:nvSpPr>
        <p:spPr bwMode="auto">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 name="Google Shape;135;gaddf9c0e37_1_125" hidden="0"/>
          <p:cNvSpPr>
            <a:spLocks noAdjustHandles="0" noChangeArrowheads="0"/>
          </p:cNvSpPr>
          <p:nvPr isPhoto="0" userDrawn="0">
            <p:ph type="sldNum" idx="12" hasCustomPrompt="0"/>
          </p:nvPr>
        </p:nvSpPr>
        <p:spPr bwMode="auto">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hidden="0"/>
        <p:cNvGrpSpPr/>
        <p:nvPr isPhoto="0" userDrawn="0"/>
      </p:nvGrpSpPr>
      <p:grpSpPr bwMode="auto">
        <a:xfrm>
          <a:off x="0" y="0"/>
          <a:ext cx="0" cy="0"/>
          <a:chOff x="0" y="0"/>
          <a:chExt cx="0" cy="0"/>
        </a:xfrm>
      </p:grpSpPr>
      <p:grpSp>
        <p:nvGrpSpPr>
          <p:cNvPr id="4" name="Google Shape;20;gaddf9c0e37_1_14" hidden="0"/>
          <p:cNvGrpSpPr/>
          <p:nvPr isPhoto="0" userDrawn="0"/>
        </p:nvGrpSpPr>
        <p:grpSpPr bwMode="auto">
          <a:xfrm>
            <a:off x="5875053" y="0"/>
            <a:ext cx="6316642" cy="6857248"/>
            <a:chOff x="4406400" y="0"/>
            <a:chExt cx="4737600" cy="5143065"/>
          </a:xfrm>
        </p:grpSpPr>
        <p:sp>
          <p:nvSpPr>
            <p:cNvPr id="5" name="Google Shape;21;gaddf9c0e37_1_14" hidden="0"/>
            <p:cNvSpPr/>
            <p:nvPr isPhoto="0" userDrawn="0"/>
          </p:nvSpPr>
          <p:spPr bwMode="auto">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22;gaddf9c0e37_1_14" hidden="0"/>
            <p:cNvSpPr/>
            <p:nvPr isPhoto="0" userDrawn="0"/>
          </p:nvSpPr>
          <p:spPr bwMode="auto">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7" name="Google Shape;23;gaddf9c0e37_1_14" hidden="0"/>
            <p:cNvSpPr/>
            <p:nvPr isPhoto="0" userDrawn="0"/>
          </p:nvSpPr>
          <p:spPr bwMode="auto">
            <a:xfrm rot="-5400000">
              <a:off x="5618399" y="1236468"/>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8" name="Google Shape;24;gaddf9c0e37_1_14" hidden="0"/>
            <p:cNvSpPr/>
            <p:nvPr isPhoto="0" userDrawn="0"/>
          </p:nvSpPr>
          <p:spPr bwMode="auto">
            <a:xfrm flipH="1">
              <a:off x="5849857" y="1443956"/>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9" name="Google Shape;25;gaddf9c0e37_1_14" hidden="0"/>
            <p:cNvSpPr/>
            <p:nvPr isPhoto="0" userDrawn="0"/>
          </p:nvSpPr>
          <p:spPr bwMode="auto">
            <a:xfrm rot="-5400000">
              <a:off x="5987081" y="246946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0" name="Google Shape;26;gaddf9c0e37_1_14" hidden="0"/>
            <p:cNvSpPr/>
            <p:nvPr isPhoto="0" userDrawn="0"/>
          </p:nvSpPr>
          <p:spPr bwMode="auto">
            <a:xfrm flipH="1">
              <a:off x="6222115" y="267695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1" name="Google Shape;27;gaddf9c0e37_1_14" hidden="0"/>
            <p:cNvSpPr/>
            <p:nvPr isPhoto="0" userDrawn="0"/>
          </p:nvSpPr>
          <p:spPr bwMode="auto">
            <a:xfrm rot="-5400000">
              <a:off x="6675341" y="1862018"/>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2" name="Google Shape;28;gaddf9c0e37_1_14" hidden="0"/>
            <p:cNvSpPr/>
            <p:nvPr isPhoto="0" userDrawn="0"/>
          </p:nvSpPr>
          <p:spPr bwMode="auto">
            <a:xfrm flipH="1">
              <a:off x="6908099" y="2069505"/>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3" name="Google Shape;29;gaddf9c0e37_1_14" hidden="0"/>
            <p:cNvSpPr/>
            <p:nvPr isPhoto="0" userDrawn="0"/>
          </p:nvSpPr>
          <p:spPr bwMode="auto">
            <a:xfrm rot="-5400000">
              <a:off x="6861141" y="2477810"/>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4" name="Google Shape;30;gaddf9c0e37_1_14" hidden="0"/>
            <p:cNvSpPr/>
            <p:nvPr isPhoto="0" userDrawn="0"/>
          </p:nvSpPr>
          <p:spPr bwMode="auto">
            <a:xfrm flipH="1">
              <a:off x="7965266" y="269296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5" name="Google Shape;31;gaddf9c0e37_1_14" hidden="0"/>
            <p:cNvSpPr/>
            <p:nvPr isPhoto="0" userDrawn="0"/>
          </p:nvSpPr>
          <p:spPr bwMode="auto">
            <a:xfrm flipH="1">
              <a:off x="8145082" y="330875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6" name="Google Shape;32;gaddf9c0e37_1_14" hidden="0"/>
            <p:cNvSpPr/>
            <p:nvPr isPhoto="0" userDrawn="0"/>
          </p:nvSpPr>
          <p:spPr bwMode="auto">
            <a:xfrm rot="-5400000">
              <a:off x="7047599" y="309501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7" name="Google Shape;33;gaddf9c0e37_1_14" hidden="0"/>
            <p:cNvSpPr/>
            <p:nvPr isPhoto="0" userDrawn="0"/>
          </p:nvSpPr>
          <p:spPr bwMode="auto">
            <a:xfrm flipH="1">
              <a:off x="7276649" y="3302502"/>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8" name="Google Shape;34;gaddf9c0e37_1_14" hidden="0"/>
            <p:cNvSpPr/>
            <p:nvPr isPhoto="0" userDrawn="0"/>
          </p:nvSpPr>
          <p:spPr bwMode="auto">
            <a:xfrm rot="-5400000">
              <a:off x="7227414" y="3710807"/>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9" name="Google Shape;35;gaddf9c0e37_1_14" hidden="0"/>
            <p:cNvSpPr/>
            <p:nvPr isPhoto="0" userDrawn="0"/>
          </p:nvSpPr>
          <p:spPr bwMode="auto">
            <a:xfrm flipH="1">
              <a:off x="7462448" y="3918294"/>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0" name="Google Shape;36;gaddf9c0e37_1_14" hidden="0"/>
            <p:cNvSpPr/>
            <p:nvPr isPhoto="0" userDrawn="0"/>
          </p:nvSpPr>
          <p:spPr bwMode="auto">
            <a:xfrm rot="-5400000">
              <a:off x="8102491" y="371847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1" name="Google Shape;37;gaddf9c0e37_1_14" hidden="0"/>
            <p:cNvSpPr/>
            <p:nvPr isPhoto="0" userDrawn="0"/>
          </p:nvSpPr>
          <p:spPr bwMode="auto">
            <a:xfrm flipH="1">
              <a:off x="8334533" y="3925960"/>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2" name="Google Shape;38;gaddf9c0e37_1_14" hidden="0"/>
            <p:cNvSpPr/>
            <p:nvPr isPhoto="0" userDrawn="0"/>
          </p:nvSpPr>
          <p:spPr bwMode="auto">
            <a:xfrm rot="-5400000">
              <a:off x="8288290" y="433426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23" name="Google Shape;39;gaddf9c0e37_1_14" hidden="0"/>
          <p:cNvSpPr>
            <a:spLocks noAdjustHandles="0" noChangeArrowheads="0"/>
          </p:cNvSpPr>
          <p:nvPr isPhoto="0" userDrawn="0">
            <p:ph type="title" hasCustomPrompt="0"/>
          </p:nvPr>
        </p:nvSpPr>
        <p:spPr bwMode="auto">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24" name="Google Shape;40;gaddf9c0e37_1_14"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hidden="0"/>
        <p:cNvGrpSpPr/>
        <p:nvPr isPhoto="0" userDrawn="0"/>
      </p:nvGrpSpPr>
      <p:grpSpPr bwMode="auto">
        <a:xfrm>
          <a:off x="0" y="0"/>
          <a:ext cx="0" cy="0"/>
          <a:chOff x="0" y="0"/>
          <a:chExt cx="0" cy="0"/>
        </a:xfrm>
      </p:grpSpPr>
      <p:grpSp>
        <p:nvGrpSpPr>
          <p:cNvPr id="4" name="Google Shape;42;gaddf9c0e37_1_36" hidden="0"/>
          <p:cNvGrpSpPr/>
          <p:nvPr isPhoto="0" userDrawn="0"/>
        </p:nvGrpSpPr>
        <p:grpSpPr bwMode="auto">
          <a:xfrm>
            <a:off x="0" y="507989"/>
            <a:ext cx="1383765" cy="1355016"/>
            <a:chOff x="0" y="381001"/>
            <a:chExt cx="1037850" cy="1016287"/>
          </a:xfrm>
        </p:grpSpPr>
        <p:sp>
          <p:nvSpPr>
            <p:cNvPr id="5" name="Google Shape;43;gaddf9c0e37_1_36" hidden="0"/>
            <p:cNvSpPr/>
            <p:nvPr isPhoto="0" userDrawn="0"/>
          </p:nvSpPr>
          <p:spPr bwMode="auto">
            <a:xfrm rot="-5400000">
              <a:off x="0" y="381001"/>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44;gaddf9c0e37_1_36" hidden="0"/>
            <p:cNvSpPr/>
            <p:nvPr isPhoto="0" userDrawn="0"/>
          </p:nvSpPr>
          <p:spPr bwMode="auto">
            <a:xfrm flipH="1">
              <a:off x="229050" y="588489"/>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7" name="Google Shape;45;gaddf9c0e37_1_36" hidden="0"/>
          <p:cNvSpPr>
            <a:spLocks noAdjustHandles="0" noChangeArrowheads="0"/>
          </p:cNvSpPr>
          <p:nvPr isPhoto="0" userDrawn="0">
            <p:ph type="title" hasCustomPrompt="0"/>
          </p:nvPr>
        </p:nvSpPr>
        <p:spPr bwMode="auto">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pPr>
              <a:defRPr/>
            </a:pPr>
            <a:endParaRPr/>
          </a:p>
        </p:txBody>
      </p:sp>
      <p:sp>
        <p:nvSpPr>
          <p:cNvPr id="8" name="Google Shape;46;gaddf9c0e37_1_36" hidden="0"/>
          <p:cNvSpPr>
            <a:spLocks noAdjustHandles="0" noChangeArrowheads="0"/>
          </p:cNvSpPr>
          <p:nvPr isPhoto="0" userDrawn="0">
            <p:ph type="body" idx="1" hasCustomPrompt="0"/>
          </p:nvPr>
        </p:nvSpPr>
        <p:spPr bwMode="auto">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a:defRPr/>
            </a:pPr>
            <a:endParaRPr/>
          </a:p>
        </p:txBody>
      </p:sp>
      <p:sp>
        <p:nvSpPr>
          <p:cNvPr id="9" name="Google Shape;47;gaddf9c0e37_1_36"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hidden="0"/>
        <p:cNvGrpSpPr/>
        <p:nvPr isPhoto="0" userDrawn="0"/>
      </p:nvGrpSpPr>
      <p:grpSpPr bwMode="auto">
        <a:xfrm>
          <a:off x="0" y="0"/>
          <a:ext cx="0" cy="0"/>
          <a:chOff x="0" y="0"/>
          <a:chExt cx="0" cy="0"/>
        </a:xfrm>
      </p:grpSpPr>
      <p:grpSp>
        <p:nvGrpSpPr>
          <p:cNvPr id="4" name="Google Shape;49;gaddf9c0e37_1_43" hidden="0"/>
          <p:cNvGrpSpPr/>
          <p:nvPr isPhoto="0" userDrawn="0"/>
        </p:nvGrpSpPr>
        <p:grpSpPr bwMode="auto">
          <a:xfrm>
            <a:off x="0" y="507989"/>
            <a:ext cx="1383765" cy="1355016"/>
            <a:chOff x="0" y="381001"/>
            <a:chExt cx="1037850" cy="1016287"/>
          </a:xfrm>
        </p:grpSpPr>
        <p:sp>
          <p:nvSpPr>
            <p:cNvPr id="5" name="Google Shape;50;gaddf9c0e37_1_43" hidden="0"/>
            <p:cNvSpPr/>
            <p:nvPr isPhoto="0" userDrawn="0"/>
          </p:nvSpPr>
          <p:spPr bwMode="auto">
            <a:xfrm rot="-5400000">
              <a:off x="0" y="381001"/>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51;gaddf9c0e37_1_43" hidden="0"/>
            <p:cNvSpPr/>
            <p:nvPr isPhoto="0" userDrawn="0"/>
          </p:nvSpPr>
          <p:spPr bwMode="auto">
            <a:xfrm flipH="1">
              <a:off x="229050" y="588489"/>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7" name="Google Shape;52;gaddf9c0e37_1_43" hidden="0"/>
          <p:cNvSpPr>
            <a:spLocks noAdjustHandles="0" noChangeArrowheads="0"/>
          </p:cNvSpPr>
          <p:nvPr isPhoto="0" userDrawn="0">
            <p:ph type="title" hasCustomPrompt="0"/>
          </p:nvPr>
        </p:nvSpPr>
        <p:spPr bwMode="auto">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pPr>
              <a:defRPr/>
            </a:pPr>
            <a:endParaRPr/>
          </a:p>
        </p:txBody>
      </p:sp>
      <p:sp>
        <p:nvSpPr>
          <p:cNvPr id="8" name="Google Shape;53;gaddf9c0e37_1_43" hidden="0"/>
          <p:cNvSpPr>
            <a:spLocks noAdjustHandles="0" noChangeArrowheads="0"/>
          </p:cNvSpPr>
          <p:nvPr isPhoto="0" userDrawn="0">
            <p:ph type="body" idx="1" hasCustomPrompt="0"/>
          </p:nvPr>
        </p:nvSpPr>
        <p:spPr bwMode="auto">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a:defRPr/>
            </a:pPr>
            <a:endParaRPr/>
          </a:p>
        </p:txBody>
      </p:sp>
      <p:sp>
        <p:nvSpPr>
          <p:cNvPr id="9" name="Google Shape;54;gaddf9c0e37_1_43" hidden="0"/>
          <p:cNvSpPr>
            <a:spLocks noAdjustHandles="0" noChangeArrowheads="0"/>
          </p:cNvSpPr>
          <p:nvPr isPhoto="0" userDrawn="0">
            <p:ph type="body" idx="2" hasCustomPrompt="0"/>
          </p:nvPr>
        </p:nvSpPr>
        <p:spPr bwMode="auto">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a:defRPr/>
            </a:pPr>
            <a:endParaRPr/>
          </a:p>
        </p:txBody>
      </p:sp>
      <p:sp>
        <p:nvSpPr>
          <p:cNvPr id="10" name="Google Shape;55;gaddf9c0e37_1_43"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grpSp>
        <p:nvGrpSpPr>
          <p:cNvPr id="4" name="Google Shape;57;gaddf9c0e37_1_51" hidden="0"/>
          <p:cNvGrpSpPr/>
          <p:nvPr isPhoto="0" userDrawn="0"/>
        </p:nvGrpSpPr>
        <p:grpSpPr bwMode="auto">
          <a:xfrm>
            <a:off x="0" y="507989"/>
            <a:ext cx="1383765" cy="1355016"/>
            <a:chOff x="0" y="381001"/>
            <a:chExt cx="1037850" cy="1016287"/>
          </a:xfrm>
        </p:grpSpPr>
        <p:sp>
          <p:nvSpPr>
            <p:cNvPr id="5" name="Google Shape;58;gaddf9c0e37_1_51" hidden="0"/>
            <p:cNvSpPr/>
            <p:nvPr isPhoto="0" userDrawn="0"/>
          </p:nvSpPr>
          <p:spPr bwMode="auto">
            <a:xfrm rot="-5400000">
              <a:off x="0" y="381001"/>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59;gaddf9c0e37_1_51" hidden="0"/>
            <p:cNvSpPr/>
            <p:nvPr isPhoto="0" userDrawn="0"/>
          </p:nvSpPr>
          <p:spPr bwMode="auto">
            <a:xfrm flipH="1">
              <a:off x="229050" y="588489"/>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7" name="Google Shape;60;gaddf9c0e37_1_51" hidden="0"/>
          <p:cNvSpPr>
            <a:spLocks noAdjustHandles="0" noChangeArrowheads="0"/>
          </p:cNvSpPr>
          <p:nvPr isPhoto="0" userDrawn="0">
            <p:ph type="title" hasCustomPrompt="0"/>
          </p:nvPr>
        </p:nvSpPr>
        <p:spPr bwMode="auto">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pPr>
              <a:defRPr/>
            </a:pPr>
            <a:endParaRPr/>
          </a:p>
        </p:txBody>
      </p:sp>
      <p:sp>
        <p:nvSpPr>
          <p:cNvPr id="8" name="Google Shape;61;gaddf9c0e37_1_51"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hidden="0"/>
        <p:cNvGrpSpPr/>
        <p:nvPr isPhoto="0" userDrawn="0"/>
      </p:nvGrpSpPr>
      <p:grpSpPr bwMode="auto">
        <a:xfrm>
          <a:off x="0" y="0"/>
          <a:ext cx="0" cy="0"/>
          <a:chOff x="0" y="0"/>
          <a:chExt cx="0" cy="0"/>
        </a:xfrm>
      </p:grpSpPr>
      <p:grpSp>
        <p:nvGrpSpPr>
          <p:cNvPr id="4" name="Google Shape;63;gaddf9c0e37_1_57" hidden="0"/>
          <p:cNvGrpSpPr/>
          <p:nvPr isPhoto="0" userDrawn="0"/>
        </p:nvGrpSpPr>
        <p:grpSpPr bwMode="auto">
          <a:xfrm>
            <a:off x="0" y="507989"/>
            <a:ext cx="1383765" cy="1355016"/>
            <a:chOff x="0" y="381001"/>
            <a:chExt cx="1037850" cy="1016287"/>
          </a:xfrm>
        </p:grpSpPr>
        <p:sp>
          <p:nvSpPr>
            <p:cNvPr id="5" name="Google Shape;64;gaddf9c0e37_1_57" hidden="0"/>
            <p:cNvSpPr/>
            <p:nvPr isPhoto="0" userDrawn="0"/>
          </p:nvSpPr>
          <p:spPr bwMode="auto">
            <a:xfrm rot="-5400000">
              <a:off x="0" y="381001"/>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65;gaddf9c0e37_1_57" hidden="0"/>
            <p:cNvSpPr/>
            <p:nvPr isPhoto="0" userDrawn="0"/>
          </p:nvSpPr>
          <p:spPr bwMode="auto">
            <a:xfrm flipH="1">
              <a:off x="229050" y="588489"/>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7" name="Google Shape;66;gaddf9c0e37_1_57" hidden="0"/>
          <p:cNvSpPr>
            <a:spLocks noAdjustHandles="0" noChangeArrowheads="0"/>
          </p:cNvSpPr>
          <p:nvPr isPhoto="0" userDrawn="0">
            <p:ph type="title" hasCustomPrompt="0"/>
          </p:nvPr>
        </p:nvSpPr>
        <p:spPr bwMode="auto">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pPr>
              <a:defRPr/>
            </a:pPr>
            <a:endParaRPr/>
          </a:p>
        </p:txBody>
      </p:sp>
      <p:sp>
        <p:nvSpPr>
          <p:cNvPr id="8" name="Google Shape;67;gaddf9c0e37_1_57" hidden="0"/>
          <p:cNvSpPr>
            <a:spLocks noAdjustHandles="0" noChangeArrowheads="0"/>
          </p:cNvSpPr>
          <p:nvPr isPhoto="0" userDrawn="0">
            <p:ph type="body" idx="1" hasCustomPrompt="0"/>
          </p:nvPr>
        </p:nvSpPr>
        <p:spPr bwMode="auto">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a:defRPr/>
            </a:pPr>
            <a:endParaRPr/>
          </a:p>
        </p:txBody>
      </p:sp>
      <p:sp>
        <p:nvSpPr>
          <p:cNvPr id="9" name="Google Shape;68;gaddf9c0e37_1_57"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hidden="0"/>
        <p:cNvGrpSpPr/>
        <p:nvPr isPhoto="0" userDrawn="0"/>
      </p:nvGrpSpPr>
      <p:grpSpPr bwMode="auto">
        <a:xfrm>
          <a:off x="0" y="0"/>
          <a:ext cx="0" cy="0"/>
          <a:chOff x="0" y="0"/>
          <a:chExt cx="0" cy="0"/>
        </a:xfrm>
      </p:grpSpPr>
      <p:grpSp>
        <p:nvGrpSpPr>
          <p:cNvPr id="4" name="Google Shape;70;gaddf9c0e37_1_64" hidden="0"/>
          <p:cNvGrpSpPr/>
          <p:nvPr isPhoto="0" userDrawn="0"/>
        </p:nvGrpSpPr>
        <p:grpSpPr bwMode="auto">
          <a:xfrm>
            <a:off x="5875053" y="0"/>
            <a:ext cx="6316642" cy="6857829"/>
            <a:chOff x="4406400" y="0"/>
            <a:chExt cx="4737600" cy="5143500"/>
          </a:xfrm>
        </p:grpSpPr>
        <p:sp>
          <p:nvSpPr>
            <p:cNvPr id="5" name="Google Shape;71;gaddf9c0e37_1_64" hidden="0"/>
            <p:cNvSpPr/>
            <p:nvPr isPhoto="0" userDrawn="0"/>
          </p:nvSpPr>
          <p:spPr bwMode="auto">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72;gaddf9c0e37_1_64" hidden="0"/>
            <p:cNvSpPr/>
            <p:nvPr isPhoto="0" userDrawn="0"/>
          </p:nvSpPr>
          <p:spPr bwMode="auto">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7" name="Google Shape;73;gaddf9c0e37_1_64" hidden="0"/>
            <p:cNvSpPr/>
            <p:nvPr isPhoto="0" userDrawn="0"/>
          </p:nvSpPr>
          <p:spPr bwMode="auto">
            <a:xfrm rot="-5400000">
              <a:off x="5618399" y="1236641"/>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8" name="Google Shape;74;gaddf9c0e37_1_64" hidden="0"/>
            <p:cNvSpPr/>
            <p:nvPr isPhoto="0" userDrawn="0"/>
          </p:nvSpPr>
          <p:spPr bwMode="auto">
            <a:xfrm flipH="1">
              <a:off x="5849857" y="1444078"/>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9" name="Google Shape;75;gaddf9c0e37_1_64" hidden="0"/>
            <p:cNvSpPr/>
            <p:nvPr isPhoto="0" userDrawn="0"/>
          </p:nvSpPr>
          <p:spPr bwMode="auto">
            <a:xfrm rot="-5400000">
              <a:off x="5987081" y="2469743"/>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0" name="Google Shape;76;gaddf9c0e37_1_64" hidden="0"/>
            <p:cNvSpPr/>
            <p:nvPr isPhoto="0" userDrawn="0"/>
          </p:nvSpPr>
          <p:spPr bwMode="auto">
            <a:xfrm flipH="1">
              <a:off x="6222115" y="2677179"/>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1" name="Google Shape;77;gaddf9c0e37_1_64" hidden="0"/>
            <p:cNvSpPr/>
            <p:nvPr isPhoto="0" userDrawn="0"/>
          </p:nvSpPr>
          <p:spPr bwMode="auto">
            <a:xfrm rot="-5400000">
              <a:off x="6675341" y="1862244"/>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2" name="Google Shape;78;gaddf9c0e37_1_64" hidden="0"/>
            <p:cNvSpPr/>
            <p:nvPr isPhoto="0" userDrawn="0"/>
          </p:nvSpPr>
          <p:spPr bwMode="auto">
            <a:xfrm flipH="1">
              <a:off x="6908099" y="2069680"/>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3" name="Google Shape;79;gaddf9c0e37_1_64" hidden="0"/>
            <p:cNvSpPr/>
            <p:nvPr isPhoto="0" userDrawn="0"/>
          </p:nvSpPr>
          <p:spPr bwMode="auto">
            <a:xfrm rot="-5400000">
              <a:off x="6861141" y="2478088"/>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4" name="Google Shape;80;gaddf9c0e37_1_64" hidden="0"/>
            <p:cNvSpPr/>
            <p:nvPr isPhoto="0" userDrawn="0"/>
          </p:nvSpPr>
          <p:spPr bwMode="auto">
            <a:xfrm flipH="1">
              <a:off x="7965266" y="2693191"/>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5" name="Google Shape;81;gaddf9c0e37_1_64" hidden="0"/>
            <p:cNvSpPr/>
            <p:nvPr isPhoto="0" userDrawn="0"/>
          </p:nvSpPr>
          <p:spPr bwMode="auto">
            <a:xfrm flipH="1">
              <a:off x="8145082" y="3309036"/>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6" name="Google Shape;82;gaddf9c0e37_1_64" hidden="0"/>
            <p:cNvSpPr/>
            <p:nvPr isPhoto="0" userDrawn="0"/>
          </p:nvSpPr>
          <p:spPr bwMode="auto">
            <a:xfrm rot="-5400000">
              <a:off x="7047599" y="309534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7" name="Google Shape;83;gaddf9c0e37_1_64" hidden="0"/>
            <p:cNvSpPr/>
            <p:nvPr isPhoto="0" userDrawn="0"/>
          </p:nvSpPr>
          <p:spPr bwMode="auto">
            <a:xfrm flipH="1">
              <a:off x="7276649" y="3302781"/>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8" name="Google Shape;84;gaddf9c0e37_1_64" hidden="0"/>
            <p:cNvSpPr/>
            <p:nvPr isPhoto="0" userDrawn="0"/>
          </p:nvSpPr>
          <p:spPr bwMode="auto">
            <a:xfrm rot="-5400000">
              <a:off x="7227414" y="3711189"/>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19" name="Google Shape;85;gaddf9c0e37_1_64" hidden="0"/>
            <p:cNvSpPr/>
            <p:nvPr isPhoto="0" userDrawn="0"/>
          </p:nvSpPr>
          <p:spPr bwMode="auto">
            <a:xfrm flipH="1">
              <a:off x="7462448" y="3918625"/>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0" name="Google Shape;86;gaddf9c0e37_1_64" hidden="0"/>
            <p:cNvSpPr/>
            <p:nvPr isPhoto="0" userDrawn="0"/>
          </p:nvSpPr>
          <p:spPr bwMode="auto">
            <a:xfrm rot="-5400000">
              <a:off x="8102491" y="3718856"/>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1" name="Google Shape;87;gaddf9c0e37_1_64" hidden="0"/>
            <p:cNvSpPr/>
            <p:nvPr isPhoto="0" userDrawn="0"/>
          </p:nvSpPr>
          <p:spPr bwMode="auto">
            <a:xfrm flipH="1">
              <a:off x="8334533" y="3926292"/>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2" name="Google Shape;88;gaddf9c0e37_1_64" hidden="0"/>
            <p:cNvSpPr/>
            <p:nvPr isPhoto="0" userDrawn="0"/>
          </p:nvSpPr>
          <p:spPr bwMode="auto">
            <a:xfrm rot="-5400000">
              <a:off x="8288290" y="4334700"/>
              <a:ext cx="808799" cy="808799"/>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23" name="Google Shape;89;gaddf9c0e37_1_64" hidden="0"/>
          <p:cNvSpPr>
            <a:spLocks noAdjustHandles="0" noChangeArrowheads="0"/>
          </p:cNvSpPr>
          <p:nvPr isPhoto="0" userDrawn="0">
            <p:ph type="title" hasCustomPrompt="0"/>
          </p:nvPr>
        </p:nvSpPr>
        <p:spPr bwMode="auto">
          <a:xfrm>
            <a:off x="1098467" y="1155699"/>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24" name="Google Shape;90;gaddf9c0e37_1_64"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hidden="0"/>
        <p:cNvGrpSpPr/>
        <p:nvPr isPhoto="0" userDrawn="0"/>
      </p:nvGrpSpPr>
      <p:grpSpPr bwMode="auto">
        <a:xfrm>
          <a:off x="0" y="0"/>
          <a:ext cx="0" cy="0"/>
          <a:chOff x="0" y="0"/>
          <a:chExt cx="0" cy="0"/>
        </a:xfrm>
      </p:grpSpPr>
      <p:grpSp>
        <p:nvGrpSpPr>
          <p:cNvPr id="4" name="Google Shape;92;gaddf9c0e37_1_86" hidden="0"/>
          <p:cNvGrpSpPr/>
          <p:nvPr isPhoto="0" userDrawn="0"/>
        </p:nvGrpSpPr>
        <p:grpSpPr bwMode="auto">
          <a:xfrm>
            <a:off x="0" y="507989"/>
            <a:ext cx="1383765" cy="1355016"/>
            <a:chOff x="0" y="381001"/>
            <a:chExt cx="1037850" cy="1016287"/>
          </a:xfrm>
        </p:grpSpPr>
        <p:sp>
          <p:nvSpPr>
            <p:cNvPr id="5" name="Google Shape;93;gaddf9c0e37_1_86" hidden="0"/>
            <p:cNvSpPr/>
            <p:nvPr isPhoto="0" userDrawn="0"/>
          </p:nvSpPr>
          <p:spPr bwMode="auto">
            <a:xfrm rot="-5400000">
              <a:off x="0" y="381001"/>
              <a:ext cx="808799" cy="808799"/>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94;gaddf9c0e37_1_86" hidden="0"/>
            <p:cNvSpPr/>
            <p:nvPr isPhoto="0" userDrawn="0"/>
          </p:nvSpPr>
          <p:spPr bwMode="auto">
            <a:xfrm flipH="1">
              <a:off x="229050" y="588489"/>
              <a:ext cx="808799" cy="808799"/>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7" name="Google Shape;95;gaddf9c0e37_1_86" hidden="0"/>
          <p:cNvSpPr>
            <a:spLocks noAdjustHandles="0" noChangeArrowheads="0"/>
          </p:cNvSpPr>
          <p:nvPr isPhoto="0" userDrawn="0">
            <p:ph type="title" hasCustomPrompt="0"/>
          </p:nvPr>
        </p:nvSpPr>
        <p:spPr bwMode="auto">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pPr>
              <a:defRPr/>
            </a:pPr>
            <a:endParaRPr/>
          </a:p>
        </p:txBody>
      </p:sp>
      <p:sp>
        <p:nvSpPr>
          <p:cNvPr id="8" name="Google Shape;96;gaddf9c0e37_1_86" hidden="0"/>
          <p:cNvSpPr>
            <a:spLocks noAdjustHandles="0" noChangeArrowheads="0"/>
          </p:cNvSpPr>
          <p:nvPr isPhoto="0" userDrawn="0">
            <p:ph type="subTitle" idx="1" hasCustomPrompt="0"/>
          </p:nvPr>
        </p:nvSpPr>
        <p:spPr bwMode="auto">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pPr>
              <a:defRPr/>
            </a:pPr>
            <a:endParaRPr/>
          </a:p>
        </p:txBody>
      </p:sp>
      <p:sp>
        <p:nvSpPr>
          <p:cNvPr id="9" name="Google Shape;97;gaddf9c0e37_1_86" hidden="0"/>
          <p:cNvSpPr>
            <a:spLocks noAdjustHandles="0" noChangeArrowheads="0"/>
          </p:cNvSpPr>
          <p:nvPr isPhoto="0" userDrawn="0">
            <p:ph type="body" idx="2" hasCustomPrompt="0"/>
          </p:nvPr>
        </p:nvSpPr>
        <p:spPr bwMode="auto">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pPr>
              <a:defRPr/>
            </a:pPr>
            <a:endParaRPr/>
          </a:p>
        </p:txBody>
      </p:sp>
      <p:sp>
        <p:nvSpPr>
          <p:cNvPr id="10" name="Google Shape;98;gaddf9c0e37_1_86"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hidden="0"/>
        <p:cNvGrpSpPr/>
        <p:nvPr isPhoto="0" userDrawn="0"/>
      </p:nvGrpSpPr>
      <p:grpSpPr bwMode="auto">
        <a:xfrm>
          <a:off x="0" y="0"/>
          <a:ext cx="0" cy="0"/>
          <a:chOff x="0" y="0"/>
          <a:chExt cx="0" cy="0"/>
        </a:xfrm>
      </p:grpSpPr>
      <p:grpSp>
        <p:nvGrpSpPr>
          <p:cNvPr id="4" name="Google Shape;100;gaddf9c0e37_1_94" hidden="0"/>
          <p:cNvGrpSpPr/>
          <p:nvPr isPhoto="0" userDrawn="0"/>
        </p:nvGrpSpPr>
        <p:grpSpPr bwMode="auto">
          <a:xfrm>
            <a:off x="0" y="5504635"/>
            <a:ext cx="931877" cy="912853"/>
            <a:chOff x="0" y="3785672"/>
            <a:chExt cx="698925" cy="684656"/>
          </a:xfrm>
        </p:grpSpPr>
        <p:sp>
          <p:nvSpPr>
            <p:cNvPr id="5" name="Google Shape;101;gaddf9c0e37_1_94" hidden="0"/>
            <p:cNvSpPr/>
            <p:nvPr isPhoto="0" userDrawn="0"/>
          </p:nvSpPr>
          <p:spPr bwMode="auto">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6" name="Google Shape;102;gaddf9c0e37_1_94" hidden="0"/>
            <p:cNvSpPr/>
            <p:nvPr isPhoto="0" userDrawn="0"/>
          </p:nvSpPr>
          <p:spPr bwMode="auto">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grpSp>
      <p:sp>
        <p:nvSpPr>
          <p:cNvPr id="7" name="Google Shape;103;gaddf9c0e37_1_94" hidden="0"/>
          <p:cNvSpPr>
            <a:spLocks noAdjustHandles="0" noChangeArrowheads="0"/>
          </p:cNvSpPr>
          <p:nvPr isPhoto="0" userDrawn="0">
            <p:ph type="body" idx="1" hasCustomPrompt="0"/>
          </p:nvPr>
        </p:nvSpPr>
        <p:spPr bwMode="auto">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pPr>
              <a:defRPr/>
            </a:pPr>
            <a:endParaRPr/>
          </a:p>
        </p:txBody>
      </p:sp>
      <p:sp>
        <p:nvSpPr>
          <p:cNvPr id="8" name="Google Shape;104;gaddf9c0e37_1_94" hidden="0"/>
          <p:cNvSpPr>
            <a:spLocks noAdjustHandles="0" noChangeArrowheads="0"/>
          </p:cNvSpPr>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US"/>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focus">
    <p:bg>
      <p:bgPr shadeToTitle="0">
        <a:solidFill>
          <a:schemeClr val="dk1"/>
        </a:solidFill>
      </p:bgPr>
    </p:bg>
    <p:spTree>
      <p:nvGrpSpPr>
        <p:cNvPr id="1" name="" hidden="0"/>
        <p:cNvGrpSpPr/>
        <p:nvPr isPhoto="0" userDrawn="0"/>
      </p:nvGrpSpPr>
      <p:grpSpPr bwMode="auto">
        <a:xfrm>
          <a:off x="0" y="0"/>
          <a:ext cx="0" cy="0"/>
          <a:chOff x="0" y="0"/>
          <a:chExt cx="0" cy="0"/>
        </a:xfrm>
      </p:grpSpPr>
      <p:sp>
        <p:nvSpPr>
          <p:cNvPr id="4" name="Google Shape;6;gaddf9c0e37_1_0" hidden="0"/>
          <p:cNvSpPr>
            <a:spLocks noAdjustHandles="0" noChangeArrowheads="0"/>
          </p:cNvSpPr>
          <p:nvPr isPhoto="0" userDrawn="0">
            <p:ph type="title" hasCustomPrompt="0"/>
          </p:nvPr>
        </p:nvSpPr>
        <p:spPr bwMode="auto">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defRPr>
            </a:lvl9pPr>
          </a:lstStyle>
          <a:p>
            <a:pPr>
              <a:defRPr/>
            </a:pPr>
            <a:endParaRPr/>
          </a:p>
        </p:txBody>
      </p:sp>
      <p:sp>
        <p:nvSpPr>
          <p:cNvPr id="5" name="Google Shape;7;gaddf9c0e37_1_0" hidden="0"/>
          <p:cNvSpPr>
            <a:spLocks noAdjustHandles="0" noChangeArrowheads="0"/>
          </p:cNvSpPr>
          <p:nvPr isPhoto="0" userDrawn="0">
            <p:ph type="body" idx="1" hasCustomPrompt="0"/>
          </p:nvPr>
        </p:nvSpPr>
        <p:spPr bwMode="auto">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4999"/>
              </a:lnSpc>
              <a:spcBef>
                <a:spcPts val="0"/>
              </a:spcBef>
              <a:spcAft>
                <a:spcPts val="0"/>
              </a:spcAft>
              <a:buClr>
                <a:schemeClr val="lt1"/>
              </a:buClr>
              <a:buSzPts val="1700"/>
              <a:buFont typeface="Lato"/>
              <a:buChar char="●"/>
              <a:defRPr sz="1700">
                <a:solidFill>
                  <a:schemeClr val="lt1"/>
                </a:solidFill>
                <a:latin typeface="Lato"/>
                <a:ea typeface="Lato"/>
                <a:cs typeface="Lato"/>
              </a:defRPr>
            </a:lvl1pPr>
            <a:lvl2pPr marL="914400" lvl="1"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2pPr>
            <a:lvl3pPr marL="1371600" lvl="2"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3pPr>
            <a:lvl4pPr marL="1828800" lvl="3"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4pPr>
            <a:lvl5pPr marL="2286000" lvl="4"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5pPr>
            <a:lvl6pPr marL="2743200" lvl="5"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6pPr>
            <a:lvl7pPr marL="3200400" lvl="6"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7pPr>
            <a:lvl8pPr marL="3657600" lvl="7" indent="-323850">
              <a:lnSpc>
                <a:spcPct val="114999"/>
              </a:lnSpc>
              <a:spcBef>
                <a:spcPts val="2100"/>
              </a:spcBef>
              <a:spcAft>
                <a:spcPts val="0"/>
              </a:spcAft>
              <a:buClr>
                <a:schemeClr val="lt1"/>
              </a:buClr>
              <a:buSzPts val="1500"/>
              <a:buFont typeface="Lato"/>
              <a:buChar char="○"/>
              <a:defRPr sz="1500">
                <a:solidFill>
                  <a:schemeClr val="lt1"/>
                </a:solidFill>
                <a:latin typeface="Lato"/>
                <a:ea typeface="Lato"/>
                <a:cs typeface="Lato"/>
              </a:defRPr>
            </a:lvl8pPr>
            <a:lvl9pPr marL="4114800" lvl="8" indent="-323850">
              <a:lnSpc>
                <a:spcPct val="114999"/>
              </a:lnSpc>
              <a:spcBef>
                <a:spcPts val="2100"/>
              </a:spcBef>
              <a:spcAft>
                <a:spcPts val="2100"/>
              </a:spcAft>
              <a:buClr>
                <a:schemeClr val="lt1"/>
              </a:buClr>
              <a:buSzPts val="1500"/>
              <a:buFont typeface="Lato"/>
              <a:buChar char="■"/>
              <a:defRPr sz="1500">
                <a:solidFill>
                  <a:schemeClr val="lt1"/>
                </a:solidFill>
                <a:latin typeface="Lato"/>
                <a:ea typeface="Lato"/>
                <a:cs typeface="Lato"/>
              </a:defRPr>
            </a:lvl9pPr>
          </a:lstStyle>
          <a:p>
            <a:pPr>
              <a:defRPr/>
            </a:pPr>
            <a:endParaRPr/>
          </a:p>
        </p:txBody>
      </p:sp>
      <p:sp>
        <p:nvSpPr>
          <p:cNvPr id="6" name="Google Shape;8;gaddf9c0e37_1_0" hidden="0"/>
          <p:cNvSpPr>
            <a:spLocks noAdjustHandles="0" noChangeArrowheads="0"/>
          </p:cNvSpPr>
          <p:nvPr isPhoto="0" userDrawn="0">
            <p:ph type="sldNum" idx="12" hasCustomPrompt="0"/>
          </p:nvPr>
        </p:nvSpPr>
        <p:spPr bwMode="auto">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defRPr>
            </a:lvl1pPr>
            <a:lvl2pPr lvl="1" algn="r">
              <a:buNone/>
              <a:defRPr sz="1300">
                <a:solidFill>
                  <a:schemeClr val="lt1"/>
                </a:solidFill>
                <a:latin typeface="Lato"/>
                <a:ea typeface="Lato"/>
                <a:cs typeface="Lato"/>
              </a:defRPr>
            </a:lvl2pPr>
            <a:lvl3pPr lvl="2" algn="r">
              <a:buNone/>
              <a:defRPr sz="1300">
                <a:solidFill>
                  <a:schemeClr val="lt1"/>
                </a:solidFill>
                <a:latin typeface="Lato"/>
                <a:ea typeface="Lato"/>
                <a:cs typeface="Lato"/>
              </a:defRPr>
            </a:lvl3pPr>
            <a:lvl4pPr lvl="3" algn="r">
              <a:buNone/>
              <a:defRPr sz="1300">
                <a:solidFill>
                  <a:schemeClr val="lt1"/>
                </a:solidFill>
                <a:latin typeface="Lato"/>
                <a:ea typeface="Lato"/>
                <a:cs typeface="Lato"/>
              </a:defRPr>
            </a:lvl4pPr>
            <a:lvl5pPr lvl="4" algn="r">
              <a:buNone/>
              <a:defRPr sz="1300">
                <a:solidFill>
                  <a:schemeClr val="lt1"/>
                </a:solidFill>
                <a:latin typeface="Lato"/>
                <a:ea typeface="Lato"/>
                <a:cs typeface="Lato"/>
              </a:defRPr>
            </a:lvl5pPr>
            <a:lvl6pPr lvl="5" algn="r">
              <a:buNone/>
              <a:defRPr sz="1300">
                <a:solidFill>
                  <a:schemeClr val="lt1"/>
                </a:solidFill>
                <a:latin typeface="Lato"/>
                <a:ea typeface="Lato"/>
                <a:cs typeface="Lato"/>
              </a:defRPr>
            </a:lvl6pPr>
            <a:lvl7pPr lvl="6" algn="r">
              <a:buNone/>
              <a:defRPr sz="1300">
                <a:solidFill>
                  <a:schemeClr val="lt1"/>
                </a:solidFill>
                <a:latin typeface="Lato"/>
                <a:ea typeface="Lato"/>
                <a:cs typeface="Lato"/>
              </a:defRPr>
            </a:lvl7pPr>
            <a:lvl8pPr lvl="7" algn="r">
              <a:buNone/>
              <a:defRPr sz="1300">
                <a:solidFill>
                  <a:schemeClr val="lt1"/>
                </a:solidFill>
                <a:latin typeface="Lato"/>
                <a:ea typeface="Lato"/>
                <a:cs typeface="Lato"/>
              </a:defRPr>
            </a:lvl8pPr>
            <a:lvl9pPr lvl="8" algn="r">
              <a:buNone/>
              <a:defRPr sz="1300">
                <a:solidFill>
                  <a:schemeClr val="lt1"/>
                </a:solidFill>
                <a:latin typeface="Lato"/>
                <a:ea typeface="Lato"/>
                <a:cs typeface="Lato"/>
              </a:defRPr>
            </a:lvl9pPr>
          </a:lstStyle>
          <a:p>
            <a:pPr marL="0" lvl="0" indent="0" algn="r">
              <a:spcBef>
                <a:spcPts val="0"/>
              </a:spcBef>
              <a:spcAft>
                <a:spcPts val="0"/>
              </a:spcAft>
              <a:buNone/>
              <a:defRPr/>
            </a:pPr>
            <a:fld id="{00000000-1234-1234-1234-123412341234}" type="slidenum">
              <a:rPr lang="en-US"/>
              <a:t/>
            </a:fld>
            <a:endParaRPr/>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40;p1" hidden="0"/>
          <p:cNvSpPr>
            <a:spLocks noAdjustHandles="0" noChangeArrowheads="0"/>
          </p:cNvSpPr>
          <p:nvPr isPhoto="0" userDrawn="0">
            <p:ph type="ctrTitle" hasCustomPrompt="0"/>
          </p:nvPr>
        </p:nvSpPr>
        <p:spPr bwMode="auto">
          <a:xfrm>
            <a:off x="4716200" y="2104533"/>
            <a:ext cx="6690000" cy="2105100"/>
          </a:xfrm>
          <a:prstGeom prst="rect">
            <a:avLst/>
          </a:prstGeom>
          <a:noFill/>
          <a:ln>
            <a:noFill/>
          </a:ln>
        </p:spPr>
        <p:txBody>
          <a:bodyPr spcFirstLastPara="1" wrap="square" lIns="91425" tIns="45700" rIns="91425" bIns="45700" anchor="b" anchorCtr="0">
            <a:normAutofit/>
          </a:bodyPr>
          <a:lstStyle/>
          <a:p>
            <a:pPr marL="0" lvl="0" indent="0" algn="ctr">
              <a:lnSpc>
                <a:spcPct val="90000"/>
              </a:lnSpc>
              <a:spcBef>
                <a:spcPts val="0"/>
              </a:spcBef>
              <a:spcAft>
                <a:spcPts val="0"/>
              </a:spcAft>
              <a:buClr>
                <a:schemeClr val="dk1"/>
              </a:buClr>
              <a:buSzPts val="6000"/>
              <a:buFont typeface="Calibri"/>
              <a:buNone/>
              <a:defRPr/>
            </a:pPr>
            <a:r>
              <a:rPr lang="en-US"/>
              <a:t>WallStreetBets: </a:t>
            </a:r>
            <a:endParaRPr/>
          </a:p>
          <a:p>
            <a:pPr marL="0" lvl="0" indent="0" algn="ctr">
              <a:lnSpc>
                <a:spcPct val="90000"/>
              </a:lnSpc>
              <a:spcBef>
                <a:spcPts val="0"/>
              </a:spcBef>
              <a:spcAft>
                <a:spcPts val="0"/>
              </a:spcAft>
              <a:buClr>
                <a:schemeClr val="dk1"/>
              </a:buClr>
              <a:buSzPts val="6000"/>
              <a:buFont typeface="Calibri"/>
              <a:buNone/>
              <a:defRPr/>
            </a:pPr>
            <a:r>
              <a:rPr lang="en-US"/>
              <a:t>Casino or </a:t>
            </a:r>
            <a:r>
              <a:rPr lang="en-US"/>
              <a:t>Investment Firm</a:t>
            </a:r>
            <a:r>
              <a:rPr lang="en-US"/>
              <a:t>?</a:t>
            </a:r>
            <a:endParaRPr/>
          </a:p>
        </p:txBody>
      </p:sp>
      <p:sp>
        <p:nvSpPr>
          <p:cNvPr id="5" name="Google Shape;141;p1" hidden="0"/>
          <p:cNvSpPr>
            <a:spLocks noAdjustHandles="0" noChangeArrowheads="0"/>
          </p:cNvSpPr>
          <p:nvPr isPhoto="0" userDrawn="0">
            <p:ph type="subTitle" idx="1" hasCustomPrompt="0"/>
          </p:nvPr>
        </p:nvSpPr>
        <p:spPr bwMode="auto">
          <a:xfrm>
            <a:off x="6778600" y="5233233"/>
            <a:ext cx="4627500" cy="674700"/>
          </a:xfrm>
          <a:prstGeom prst="rect">
            <a:avLst/>
          </a:prstGeom>
          <a:noFill/>
          <a:ln>
            <a:noFill/>
          </a:ln>
        </p:spPr>
        <p:txBody>
          <a:bodyPr spcFirstLastPara="1" wrap="square" lIns="91425" tIns="45700" rIns="91425" bIns="45700" anchor="t" anchorCtr="0">
            <a:normAutofit/>
          </a:bodyPr>
          <a:lstStyle/>
          <a:p>
            <a:pPr marL="0" lvl="0" indent="0" algn="ctr">
              <a:lnSpc>
                <a:spcPct val="90000"/>
              </a:lnSpc>
              <a:spcBef>
                <a:spcPts val="0"/>
              </a:spcBef>
              <a:spcAft>
                <a:spcPts val="0"/>
              </a:spcAft>
              <a:buClr>
                <a:schemeClr val="dk1"/>
              </a:buClr>
              <a:buSzPts val="2400"/>
              <a:buNone/>
              <a:defRPr/>
            </a:pPr>
            <a:r>
              <a:rPr lang="en-US"/>
              <a:t>Jacob Linder</a:t>
            </a:r>
            <a:endParaRPr/>
          </a:p>
          <a:p>
            <a:pPr marL="0" lvl="0" indent="0" algn="ctr">
              <a:lnSpc>
                <a:spcPct val="90000"/>
              </a:lnSpc>
              <a:spcBef>
                <a:spcPts val="0"/>
              </a:spcBef>
              <a:spcAft>
                <a:spcPts val="0"/>
              </a:spcAft>
              <a:buClr>
                <a:schemeClr val="dk1"/>
              </a:buClr>
              <a:buSzPts val="2400"/>
              <a:buNone/>
              <a:defRPr/>
            </a:pPr>
            <a:r>
              <a:rPr lang="en-US"/>
              <a:t>Logan Stout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94;p10" hidden="0"/>
          <p:cNvSpPr>
            <a:spLocks noAdjustHandles="0" noChangeArrowheads="0"/>
          </p:cNvSpPr>
          <p:nvPr isPhoto="0" userDrawn="0">
            <p:ph type="title" hasCustomPrompt="0"/>
          </p:nvPr>
        </p:nvSpPr>
        <p:spPr bwMode="auto">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Team and Contributions</a:t>
            </a:r>
            <a:endParaRPr/>
          </a:p>
        </p:txBody>
      </p:sp>
      <p:sp>
        <p:nvSpPr>
          <p:cNvPr id="5" name="Google Shape;195;p10"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a:lnSpc>
                <a:spcPct val="90000"/>
              </a:lnSpc>
              <a:spcBef>
                <a:spcPts val="0"/>
              </a:spcBef>
              <a:spcAft>
                <a:spcPts val="0"/>
              </a:spcAft>
              <a:buClr>
                <a:schemeClr val="dk1"/>
              </a:buClr>
              <a:buSzPts val="2800"/>
              <a:buChar char="●"/>
              <a:defRPr/>
            </a:pPr>
            <a:r>
              <a:rPr lang="en-US"/>
              <a:t>Jacob Linder - Preprocessing, data collection</a:t>
            </a:r>
            <a:endParaRPr/>
          </a:p>
          <a:p>
            <a:pPr marL="228600" lvl="0" indent="-228600" algn="l">
              <a:lnSpc>
                <a:spcPct val="90000"/>
              </a:lnSpc>
              <a:spcBef>
                <a:spcPts val="2100"/>
              </a:spcBef>
              <a:spcAft>
                <a:spcPts val="2100"/>
              </a:spcAft>
              <a:buClr>
                <a:schemeClr val="dk1"/>
              </a:buClr>
              <a:buSzPts val="2800"/>
              <a:buChar char="●"/>
              <a:defRPr/>
            </a:pPr>
            <a:r>
              <a:rPr lang="en-US"/>
              <a:t>Logan Stout - Post processing, readme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46;p2"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Introduction and Purpose of Dataset</a:t>
            </a:r>
            <a:endParaRPr/>
          </a:p>
        </p:txBody>
      </p:sp>
      <p:sp>
        <p:nvSpPr>
          <p:cNvPr id="5" name="Google Shape;147;p2"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a:lnSpc>
                <a:spcPct val="90000"/>
              </a:lnSpc>
              <a:spcBef>
                <a:spcPts val="0"/>
              </a:spcBef>
              <a:spcAft>
                <a:spcPts val="0"/>
              </a:spcAft>
              <a:buClr>
                <a:schemeClr val="dk1"/>
              </a:buClr>
              <a:buSzPts val="2800"/>
              <a:buNone/>
              <a:defRPr/>
            </a:pPr>
            <a:r>
              <a:rPr lang="en-US"/>
              <a:t>WallStreetBets (WSB) is a forum with over 1.6 million members on Reddit, known for the high risk investment strategies commonly employed. Gains or losses of over $100,000 per position are not infrequent, but the overall performance of WSB has yet to be analyzed on the whole, let alone during the current pandemic situation and its effects on the stock market as a whole.</a:t>
            </a:r>
            <a:endParaRPr/>
          </a:p>
          <a:p>
            <a:pPr marL="228600" lvl="0" indent="0" algn="l">
              <a:lnSpc>
                <a:spcPct val="90000"/>
              </a:lnSpc>
              <a:spcBef>
                <a:spcPts val="2100"/>
              </a:spcBef>
              <a:spcAft>
                <a:spcPts val="0"/>
              </a:spcAft>
              <a:buClr>
                <a:schemeClr val="dk1"/>
              </a:buClr>
              <a:buSzPts val="2800"/>
              <a:buNone/>
              <a:defRPr/>
            </a:pPr>
            <a:r>
              <a:rPr lang="en-US"/>
              <a:t>Most of the data originated in Reddit’s WallStreetBets community. By compiling and scanning all informational posts made on the forum (since October 1st, 2019), several performance based indicators and the community sentiment can be determined.</a:t>
            </a:r>
            <a:endParaRPr/>
          </a:p>
          <a:p>
            <a:pPr marL="228600" lvl="0" indent="0" algn="l">
              <a:lnSpc>
                <a:spcPct val="90000"/>
              </a:lnSpc>
              <a:spcBef>
                <a:spcPts val="2100"/>
              </a:spcBef>
              <a:spcAft>
                <a:spcPts val="0"/>
              </a:spcAft>
              <a:buClr>
                <a:schemeClr val="dk1"/>
              </a:buClr>
              <a:buSzPts val="2800"/>
              <a:buNone/>
              <a:defRPr/>
            </a:pPr>
            <a:r>
              <a:rPr lang="en-US"/>
              <a:t>The remaining data comes from Yahoo Finance’s Historical Data archives. Stock prices at the assumed open and close of positions found in WSB are recorded in order to properly evaluate how successful or unsuccessful the community is as a whole and to what extent the advice given can be </a:t>
            </a:r>
            <a:r>
              <a:rPr lang="en-US"/>
              <a:t>wisely </a:t>
            </a:r>
            <a:r>
              <a:rPr lang="en-US"/>
              <a:t>followed.</a:t>
            </a:r>
            <a:endParaRPr/>
          </a:p>
          <a:p>
            <a:pPr marL="228600" lvl="0" indent="0" algn="l">
              <a:lnSpc>
                <a:spcPct val="90000"/>
              </a:lnSpc>
              <a:spcBef>
                <a:spcPts val="2100"/>
              </a:spcBef>
              <a:spcAft>
                <a:spcPts val="2100"/>
              </a:spcAft>
              <a:buClr>
                <a:schemeClr val="dk1"/>
              </a:buClr>
              <a:buSzPts val="2800"/>
              <a:buNone/>
              <a:defRPr/>
            </a:pPr>
            <a:r>
              <a:rPr lang="en-US"/>
              <a:t>The immediate goal of the dataset is to generate a collection of positions by scraping WSB posts and simultaneously find the associated stock price at open and expiration of each of the positions recorded.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52;p3"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Potential Users and Applications</a:t>
            </a:r>
            <a:endParaRPr/>
          </a:p>
        </p:txBody>
      </p:sp>
      <p:sp>
        <p:nvSpPr>
          <p:cNvPr id="5" name="Google Shape;153;p3"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a:lnSpc>
                <a:spcPct val="90000"/>
              </a:lnSpc>
              <a:spcBef>
                <a:spcPts val="0"/>
              </a:spcBef>
              <a:spcAft>
                <a:spcPts val="0"/>
              </a:spcAft>
              <a:buClr>
                <a:schemeClr val="dk1"/>
              </a:buClr>
              <a:buSzPts val="2800"/>
              <a:buNone/>
              <a:defRPr/>
            </a:pPr>
            <a:r>
              <a:rPr lang="en-US"/>
              <a:t>Personal investors, investment firms, and some infamous individuals in the finance world all could have an interest in this dataset. Essentially, anyone interested in making money in the stock market has a use for this dataset based on its analysis.</a:t>
            </a:r>
            <a:endParaRPr/>
          </a:p>
          <a:p>
            <a:pPr marL="228600" lvl="0" indent="0" algn="l">
              <a:lnSpc>
                <a:spcPct val="90000"/>
              </a:lnSpc>
              <a:spcBef>
                <a:spcPts val="2100"/>
              </a:spcBef>
              <a:spcAft>
                <a:spcPts val="0"/>
              </a:spcAft>
              <a:buClr>
                <a:schemeClr val="dk1"/>
              </a:buClr>
              <a:buSzPts val="2800"/>
              <a:buNone/>
              <a:defRPr/>
            </a:pPr>
            <a:r>
              <a:rPr lang="en-US"/>
              <a:t>By properly evaluating the sentiment and results of WSB as a whole, one could potentially be able to determine whether or not to engage in any positions suggested by the community.</a:t>
            </a:r>
            <a:endParaRPr/>
          </a:p>
          <a:p>
            <a:pPr marL="228600" lvl="0" indent="0" algn="l">
              <a:lnSpc>
                <a:spcPct val="90000"/>
              </a:lnSpc>
              <a:spcBef>
                <a:spcPts val="2100"/>
              </a:spcBef>
              <a:spcAft>
                <a:spcPts val="2100"/>
              </a:spcAft>
              <a:buClr>
                <a:schemeClr val="dk1"/>
              </a:buClr>
              <a:buSzPts val="2800"/>
              <a:buNone/>
              <a:defRPr/>
            </a:pPr>
            <a:r>
              <a:rPr lang="en-US"/>
              <a:t>Several useful metrics could be taken from the dataset, mostly based on stock price and correlation to WSB’s posts. Potential metrics include moneyness of the individual options, stock price relative to post frequency, and prediction accuracy relative to the length of the post or number of sources quoted.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58;p4"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Source of Data</a:t>
            </a:r>
            <a:endParaRPr/>
          </a:p>
        </p:txBody>
      </p:sp>
      <p:sp>
        <p:nvSpPr>
          <p:cNvPr id="5" name="Google Shape;159;p4"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a:lnSpc>
                <a:spcPct val="90000"/>
              </a:lnSpc>
              <a:spcBef>
                <a:spcPts val="0"/>
              </a:spcBef>
              <a:spcAft>
                <a:spcPts val="0"/>
              </a:spcAft>
              <a:buClr>
                <a:schemeClr val="dk1"/>
              </a:buClr>
              <a:buSzPts val="2800"/>
              <a:buNone/>
              <a:defRPr/>
            </a:pPr>
            <a:r>
              <a:rPr lang="en-US"/>
              <a:t>All position data originated in Reddit’s WallStreetBets community. Posts are submitted anonymously by users of the website and the contained information is able to be seen by anyone visiting the website.</a:t>
            </a:r>
            <a:endParaRPr/>
          </a:p>
          <a:p>
            <a:pPr marL="228600" lvl="0" indent="0" algn="l">
              <a:lnSpc>
                <a:spcPct val="90000"/>
              </a:lnSpc>
              <a:spcBef>
                <a:spcPts val="2100"/>
              </a:spcBef>
              <a:spcAft>
                <a:spcPts val="2100"/>
              </a:spcAft>
              <a:buClr>
                <a:schemeClr val="dk1"/>
              </a:buClr>
              <a:buSzPts val="2800"/>
              <a:buNone/>
              <a:defRPr/>
            </a:pPr>
            <a:r>
              <a:rPr lang="en-US"/>
              <a:t>The stock price data came from Yahoo Finance’s Historical Data which has the open, high, low, close, and adjusted close prices, as well as volume and stock symbol for each individual position.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64;p5"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Approach to Acquiring the Data</a:t>
            </a:r>
            <a:endParaRPr/>
          </a:p>
        </p:txBody>
      </p:sp>
      <p:sp>
        <p:nvSpPr>
          <p:cNvPr id="5" name="Google Shape;165;p5" hidden="0"/>
          <p:cNvSpPr>
            <a:spLocks noAdjustHandles="0" noChangeArrowheads="0"/>
          </p:cNvSpPr>
          <p:nvPr isPhoto="0" userDrawn="0">
            <p:ph type="body" idx="1" hasCustomPrompt="0"/>
          </p:nvPr>
        </p:nvSpPr>
        <p:spPr bwMode="auto">
          <a:xfrm>
            <a:off x="838200" y="1690700"/>
            <a:ext cx="10515600" cy="4351200"/>
          </a:xfrm>
          <a:prstGeom prst="rect">
            <a:avLst/>
          </a:prstGeom>
          <a:noFill/>
          <a:ln>
            <a:noFill/>
          </a:ln>
        </p:spPr>
        <p:txBody>
          <a:bodyPr spcFirstLastPara="1" wrap="square" lIns="91425" tIns="45700" rIns="91425" bIns="45700" anchor="t" anchorCtr="0">
            <a:normAutofit/>
          </a:bodyPr>
          <a:lstStyle/>
          <a:p>
            <a:pPr marL="228600" lvl="0" indent="0" algn="l">
              <a:lnSpc>
                <a:spcPct val="90000"/>
              </a:lnSpc>
              <a:spcBef>
                <a:spcPts val="0"/>
              </a:spcBef>
              <a:spcAft>
                <a:spcPts val="0"/>
              </a:spcAft>
              <a:buClr>
                <a:schemeClr val="dk1"/>
              </a:buClr>
              <a:buSzPts val="2800"/>
              <a:buNone/>
              <a:defRPr/>
            </a:pPr>
            <a:r>
              <a:rPr lang="en-US"/>
              <a:t>The start date of the dataset was arbitrarily set to October 1st 2019, one year prior to the start of the data collection phase. As the community has a lot of humor type posts, all non-joke posts were saved in full. This includes the author, post title, post body, link, creation time, source links, image links, score, and plenty of other information.</a:t>
            </a:r>
            <a:endParaRPr/>
          </a:p>
          <a:p>
            <a:pPr marL="228600" lvl="0" indent="0" algn="l">
              <a:lnSpc>
                <a:spcPct val="90000"/>
              </a:lnSpc>
              <a:spcBef>
                <a:spcPts val="2100"/>
              </a:spcBef>
              <a:spcAft>
                <a:spcPts val="0"/>
              </a:spcAft>
              <a:buClr>
                <a:schemeClr val="dk1"/>
              </a:buClr>
              <a:buSzPts val="2800"/>
              <a:buNone/>
              <a:defRPr/>
            </a:pPr>
            <a:r>
              <a:rPr lang="en-US"/>
              <a:t>From here, regex was employed to process the post title and body text to find any positions with any applicable patterns. For example, a given Tesla position could be written as ‘$TSLA $420p 12/31/20’. </a:t>
            </a:r>
            <a:endParaRPr/>
          </a:p>
          <a:p>
            <a:pPr marL="228600" lvl="0" indent="0" algn="l">
              <a:lnSpc>
                <a:spcPct val="90000"/>
              </a:lnSpc>
              <a:spcBef>
                <a:spcPts val="2100"/>
              </a:spcBef>
              <a:spcAft>
                <a:spcPts val="0"/>
              </a:spcAft>
              <a:buClr>
                <a:schemeClr val="dk1"/>
              </a:buClr>
              <a:buSzPts val="2800"/>
              <a:buNone/>
              <a:defRPr/>
            </a:pPr>
            <a:r>
              <a:rPr lang="en-US"/>
              <a:t>Unfortunately there is no standardized format, so any permutation of the information is possible including separately writing all parts in a complete sentence. Therefore, several regex patterns had to be utilized to capture as many positions as possible.</a:t>
            </a:r>
            <a:endParaRPr/>
          </a:p>
          <a:p>
            <a:pPr marL="228600" lvl="0" indent="0" algn="l">
              <a:lnSpc>
                <a:spcPct val="90000"/>
              </a:lnSpc>
              <a:spcBef>
                <a:spcPts val="2100"/>
              </a:spcBef>
              <a:spcAft>
                <a:spcPts val="0"/>
              </a:spcAft>
              <a:buClr>
                <a:schemeClr val="dk1"/>
              </a:buClr>
              <a:buSzPts val="2800"/>
              <a:buNone/>
              <a:defRPr/>
            </a:pPr>
            <a:r>
              <a:rPr lang="en-US"/>
              <a:t>All positions were saved as nested lists for each post as [[ticker, strike price, call/put, expiry]] with one nested list per position found in each post. This table was then exported to process the positional data.</a:t>
            </a:r>
            <a:endParaRPr/>
          </a:p>
          <a:p>
            <a:pPr marL="228600" lvl="0" indent="0" algn="l">
              <a:lnSpc>
                <a:spcPct val="90000"/>
              </a:lnSpc>
              <a:spcBef>
                <a:spcPts val="2100"/>
              </a:spcBef>
              <a:spcAft>
                <a:spcPts val="2100"/>
              </a:spcAft>
              <a:buClr>
                <a:schemeClr val="dk1"/>
              </a:buClr>
              <a:buSzPts val="2800"/>
              <a:buNone/>
              <a:defRPr/>
            </a:pPr>
            <a:r>
              <a:rPr lang="en-US"/>
              <a:t>From the WSB data, all open dates of the positions were determined based on the date of the post and the expiry dates from the positional information. By using these dates in Yahoo_fin, the specific stock price on the appropriate dates was retrieved and added to the dataframe.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70;p6"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14300" algn="l">
              <a:lnSpc>
                <a:spcPct val="90000"/>
              </a:lnSpc>
              <a:spcBef>
                <a:spcPts val="0"/>
              </a:spcBef>
              <a:spcAft>
                <a:spcPts val="0"/>
              </a:spcAft>
              <a:buSzPts val="1800"/>
              <a:buChar char="●"/>
              <a:defRPr/>
            </a:pPr>
            <a:r>
              <a:rPr lang="en-US"/>
              <a:t>As previously mentioned, several humor or non-serious posts are made on WSB. Fortunately, each post is ‘flaired’ (tagged) with a category. The scraper immediately filters out all categories not relevant to the dataset, such as ‘Meme’ or ‘Satire’ while keeping relevant ones like ‘Fundamentals’ and ‘Technicals.’</a:t>
            </a:r>
            <a:endParaRPr/>
          </a:p>
          <a:p>
            <a:pPr marL="228600" lvl="0" indent="-114300" algn="l">
              <a:lnSpc>
                <a:spcPct val="90000"/>
              </a:lnSpc>
              <a:spcBef>
                <a:spcPts val="0"/>
              </a:spcBef>
              <a:spcAft>
                <a:spcPts val="0"/>
              </a:spcAft>
              <a:buSzPts val="1800"/>
              <a:buChar char="●"/>
              <a:defRPr/>
            </a:pPr>
            <a:endParaRPr/>
          </a:p>
          <a:p>
            <a:pPr marL="228600" lvl="0" indent="-114300" algn="l">
              <a:lnSpc>
                <a:spcPct val="90000"/>
              </a:lnSpc>
              <a:spcBef>
                <a:spcPts val="0"/>
              </a:spcBef>
              <a:spcAft>
                <a:spcPts val="0"/>
              </a:spcAft>
              <a:buSzPts val="1800"/>
              <a:buChar char="●"/>
              <a:defRPr/>
            </a:pPr>
            <a:r>
              <a:rPr lang="en-US"/>
              <a:t>Regular expressions were then applied to the text of posts that were saved to find usable position information. While more patterns could certainly be added, seven returned a substantial enough amount positions to be used. As well, positions that lacked direct ticker data could be matched with a separate function.</a:t>
            </a:r>
            <a:endParaRPr/>
          </a:p>
          <a:p>
            <a:pPr marL="228600" lvl="0" indent="-114300" algn="l">
              <a:lnSpc>
                <a:spcPct val="90000"/>
              </a:lnSpc>
              <a:spcBef>
                <a:spcPts val="0"/>
              </a:spcBef>
              <a:spcAft>
                <a:spcPts val="0"/>
              </a:spcAft>
              <a:buSzPts val="1800"/>
              <a:buChar char="●"/>
              <a:defRPr/>
            </a:pPr>
            <a:endParaRPr/>
          </a:p>
          <a:p>
            <a:pPr marL="228600" lvl="0" indent="-114300" algn="l">
              <a:lnSpc>
                <a:spcPct val="90000"/>
              </a:lnSpc>
              <a:spcBef>
                <a:spcPts val="0"/>
              </a:spcBef>
              <a:spcAft>
                <a:spcPts val="0"/>
              </a:spcAft>
              <a:buSzPts val="1800"/>
              <a:buChar char="●"/>
              <a:defRPr/>
            </a:pPr>
            <a:r>
              <a:rPr lang="en-US"/>
              <a:t>Given the positions, non-standardized date formats next had to be formatted. Expiry date of a position is typically given in a ‘DD/MM’ format, but there remains ambiguity in the year of the position. A function was written to determine dates based on the year of the post if any information was missing and correct for outliers such as the ‘MM/DD’ date format.</a:t>
            </a:r>
            <a:endParaRPr/>
          </a:p>
          <a:p>
            <a:pPr marL="228600" lvl="1" indent="-114300" algn="l">
              <a:lnSpc>
                <a:spcPct val="90000"/>
              </a:lnSpc>
              <a:spcBef>
                <a:spcPts val="0"/>
              </a:spcBef>
              <a:spcAft>
                <a:spcPts val="0"/>
              </a:spcAft>
              <a:buSzPts val="1800"/>
              <a:buChar char="○"/>
              <a:defRPr/>
            </a:pPr>
            <a:endParaRPr/>
          </a:p>
          <a:p>
            <a:pPr marL="228600" lvl="0" indent="-114300" algn="l">
              <a:lnSpc>
                <a:spcPct val="90000"/>
              </a:lnSpc>
              <a:spcBef>
                <a:spcPts val="0"/>
              </a:spcBef>
              <a:spcAft>
                <a:spcPts val="0"/>
              </a:spcAft>
              <a:buSzPts val="1800"/>
              <a:buChar char="●"/>
              <a:defRPr/>
            </a:pPr>
            <a:r>
              <a:rPr lang="en-US"/>
              <a:t>Due to the high quantity of regex patterns applied, there was a small presence of duplicate positions being added to the position list for a post and had to be filtered out.</a:t>
            </a:r>
            <a:endParaRPr/>
          </a:p>
          <a:p>
            <a:pPr marL="228600" lvl="0" indent="-114300" algn="l">
              <a:lnSpc>
                <a:spcPct val="90000"/>
              </a:lnSpc>
              <a:spcBef>
                <a:spcPts val="0"/>
              </a:spcBef>
              <a:spcAft>
                <a:spcPts val="0"/>
              </a:spcAft>
              <a:buSzPts val="1800"/>
              <a:buChar char="●"/>
              <a:defRPr/>
            </a:pPr>
            <a:endParaRPr/>
          </a:p>
          <a:p>
            <a:pPr marL="228600" lvl="0" indent="-114300" algn="l">
              <a:lnSpc>
                <a:spcPct val="90000"/>
              </a:lnSpc>
              <a:spcBef>
                <a:spcPts val="0"/>
              </a:spcBef>
              <a:spcAft>
                <a:spcPts val="0"/>
              </a:spcAft>
              <a:buSzPts val="1800"/>
              <a:buChar char="●"/>
              <a:defRPr/>
            </a:pPr>
            <a:r>
              <a:rPr lang="en-US"/>
              <a:t>A considerable number of posts referenced a ticker in a sentence or title, and listed only the remaining information in a consecutive string. Positions with unmatched tickers were then recorded and the post title and text filtered to account for missing tickers and fix the position if possible.</a:t>
            </a:r>
            <a:endParaRPr/>
          </a:p>
        </p:txBody>
      </p:sp>
      <p:sp>
        <p:nvSpPr>
          <p:cNvPr id="5" name="Google Shape;171;p6"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Approach to Preprocessing Data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76;p7"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Distribution Approach</a:t>
            </a:r>
            <a:endParaRPr/>
          </a:p>
        </p:txBody>
      </p:sp>
      <p:sp>
        <p:nvSpPr>
          <p:cNvPr id="5" name="Google Shape;177;p7"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a:lnSpc>
                <a:spcPct val="90000"/>
              </a:lnSpc>
              <a:spcBef>
                <a:spcPts val="0"/>
              </a:spcBef>
              <a:spcAft>
                <a:spcPts val="0"/>
              </a:spcAft>
              <a:buSzPts val="1800"/>
              <a:buChar char="●"/>
              <a:defRPr/>
            </a:pPr>
            <a:r>
              <a:rPr lang="en-US"/>
              <a:t>Using the scripts found in the Jupyter Notebooks, the entirety of the dataset can be fully reconstructed by anyone with access to the websites are permitted (anywhere outside China or North Korea).</a:t>
            </a:r>
            <a:endParaRPr/>
          </a:p>
          <a:p>
            <a:pPr marL="457200" lvl="0" indent="-342900" algn="l">
              <a:lnSpc>
                <a:spcPct val="90000"/>
              </a:lnSpc>
              <a:spcBef>
                <a:spcPts val="0"/>
              </a:spcBef>
              <a:spcAft>
                <a:spcPts val="0"/>
              </a:spcAft>
              <a:buSzPts val="1800"/>
              <a:buChar char="●"/>
              <a:defRPr/>
            </a:pPr>
            <a:endParaRPr/>
          </a:p>
          <a:p>
            <a:pPr marL="457200" lvl="0" indent="-342900" algn="l">
              <a:lnSpc>
                <a:spcPct val="90000"/>
              </a:lnSpc>
              <a:spcBef>
                <a:spcPts val="0"/>
              </a:spcBef>
              <a:spcAft>
                <a:spcPts val="0"/>
              </a:spcAft>
              <a:buSzPts val="1800"/>
              <a:buChar char="●"/>
              <a:defRPr/>
            </a:pPr>
            <a:r>
              <a:rPr lang="en-US"/>
              <a:t>The dataset with all results up through November 29, 2020, posted at 6:02pm EST. </a:t>
            </a:r>
            <a:endParaRPr/>
          </a:p>
          <a:p>
            <a:pPr marL="457200" lvl="0" indent="-342900" algn="l">
              <a:lnSpc>
                <a:spcPct val="90000"/>
              </a:lnSpc>
              <a:spcBef>
                <a:spcPts val="0"/>
              </a:spcBef>
              <a:spcAft>
                <a:spcPts val="0"/>
              </a:spcAft>
              <a:buSzPts val="1800"/>
              <a:buChar char="●"/>
              <a:defRPr/>
            </a:pPr>
            <a:endParaRPr/>
          </a:p>
          <a:p>
            <a:pPr marL="457200" lvl="0" indent="-342900" algn="l">
              <a:lnSpc>
                <a:spcPct val="90000"/>
              </a:lnSpc>
              <a:spcBef>
                <a:spcPts val="0"/>
              </a:spcBef>
              <a:spcAft>
                <a:spcPts val="0"/>
              </a:spcAft>
              <a:buSzPts val="1800"/>
              <a:buChar char="●"/>
              <a:defRPr/>
            </a:pPr>
            <a:r>
              <a:rPr lang="en-US"/>
              <a:t>is currently being hosted on a private server, but could easily be uploaded to Kaggle.</a:t>
            </a:r>
            <a:endParaRPr/>
          </a:p>
          <a:p>
            <a:pPr marL="0" lvl="0" indent="457200" algn="l">
              <a:lnSpc>
                <a:spcPct val="90000"/>
              </a:lnSpc>
              <a:spcBef>
                <a:spcPts val="2100"/>
              </a:spcBef>
              <a:spcAft>
                <a:spcPts val="0"/>
              </a:spcAft>
              <a:buNone/>
              <a:defRPr/>
            </a:pPr>
            <a:endParaRPr/>
          </a:p>
          <a:p>
            <a:pPr marL="457200" lvl="0" indent="-342900" algn="l">
              <a:lnSpc>
                <a:spcPct val="90000"/>
              </a:lnSpc>
              <a:spcBef>
                <a:spcPts val="2100"/>
              </a:spcBef>
              <a:spcAft>
                <a:spcPts val="0"/>
              </a:spcAft>
              <a:buSzPts val="1800"/>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82;p8"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Discussion of Access Rights</a:t>
            </a:r>
            <a:endParaRPr/>
          </a:p>
        </p:txBody>
      </p:sp>
      <p:sp>
        <p:nvSpPr>
          <p:cNvPr id="5" name="Google Shape;183;p8"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a:lnSpc>
                <a:spcPct val="114999"/>
              </a:lnSpc>
              <a:spcBef>
                <a:spcPts val="0"/>
              </a:spcBef>
              <a:spcAft>
                <a:spcPts val="0"/>
              </a:spcAft>
              <a:buClr>
                <a:schemeClr val="dk1"/>
              </a:buClr>
              <a:buSzPts val="2800"/>
              <a:buNone/>
              <a:defRPr/>
            </a:pPr>
            <a:r>
              <a:rPr lang="en-US"/>
              <a:t>Reddit and Yahoo APIs have similar terms of use. As this dataset is generated using Pushshift and Yahoo_fin,  all end users are expected to comply with the API terms of use. </a:t>
            </a:r>
            <a:br>
              <a:rPr lang="en-US"/>
            </a:br>
            <a:r>
              <a:rPr lang="en-US"/>
              <a:t>Reddit and Yahoo forbid API users from:</a:t>
            </a:r>
            <a:br>
              <a:rPr lang="en-US"/>
            </a:br>
            <a:r>
              <a:rPr lang="en-US"/>
              <a:t>		engaging in or encouraging illegal activities</a:t>
            </a:r>
            <a:br>
              <a:rPr lang="en-US"/>
            </a:br>
            <a:r>
              <a:rPr lang="en-US"/>
              <a:t>		attempting to access site source code or user accounts</a:t>
            </a:r>
            <a:br>
              <a:rPr lang="en-US"/>
            </a:br>
            <a:r>
              <a:rPr lang="en-US"/>
              <a:t>		exceeding limit rates</a:t>
            </a:r>
            <a:br>
              <a:rPr lang="en-US"/>
            </a:br>
            <a:r>
              <a:rPr lang="en-US"/>
              <a:t>		introducing malware to users</a:t>
            </a:r>
            <a:br>
              <a:rPr lang="en-US"/>
            </a:br>
            <a:r>
              <a:rPr lang="en-US"/>
              <a:t>		circumventing or disabling security features</a:t>
            </a:r>
            <a:br>
              <a:rPr lang="en-US"/>
            </a:br>
            <a:r>
              <a:rPr lang="en-US"/>
              <a:t>		profiting from APIs without express written permission</a:t>
            </a:r>
            <a:endParaRPr/>
          </a:p>
          <a:p>
            <a:pPr marL="228600" lvl="0" indent="0" algn="l">
              <a:lnSpc>
                <a:spcPct val="90000"/>
              </a:lnSpc>
              <a:spcBef>
                <a:spcPts val="2100"/>
              </a:spcBef>
              <a:spcAft>
                <a:spcPts val="0"/>
              </a:spcAft>
              <a:buClr>
                <a:schemeClr val="dk1"/>
              </a:buClr>
              <a:buSzPts val="2800"/>
              <a:buNone/>
              <a:defRPr/>
            </a:pPr>
            <a:r>
              <a:rPr lang="en-US"/>
              <a:t>Yahoo forbids use of their APIs to develop a competing product.</a:t>
            </a:r>
            <a:br>
              <a:rPr lang="en-US"/>
            </a:br>
            <a:br>
              <a:rPr lang="en-US"/>
            </a:br>
            <a:r>
              <a:rPr lang="en-US"/>
              <a:t>Reddit forbids use of their APIs to bother users via spam or harassment.</a:t>
            </a:r>
            <a:endParaRPr/>
          </a:p>
          <a:p>
            <a:pPr marL="228600" lvl="0" indent="0" algn="l">
              <a:lnSpc>
                <a:spcPct val="90000"/>
              </a:lnSpc>
              <a:spcBef>
                <a:spcPts val="2100"/>
              </a:spcBef>
              <a:spcAft>
                <a:spcPts val="2100"/>
              </a:spcAft>
              <a:buClr>
                <a:schemeClr val="dk1"/>
              </a:buClr>
              <a:buSzPts val="2800"/>
              <a:buNone/>
              <a:defRPr/>
            </a:pPr>
            <a:r>
              <a:rPr lang="en-US"/>
              <a:t>As the data is freely available and only used for educational purposes with no personal information or profit whatsoever, the dataset is safely within the terms of use for both Yahoo and Reddit.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88;p9" hidden="0"/>
          <p:cNvSpPr>
            <a:spLocks noAdjustHandles="0" noChangeArrowheads="0"/>
          </p:cNvSpPr>
          <p:nvPr isPhoto="0" userDrawn="0">
            <p:ph type="title" hasCustomPrompt="0"/>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4400"/>
              <a:buFont typeface="Calibri"/>
              <a:buNone/>
              <a:defRPr/>
            </a:pPr>
            <a:r>
              <a:rPr lang="en-US"/>
              <a:t>Issues and Limitations</a:t>
            </a:r>
            <a:endParaRPr/>
          </a:p>
        </p:txBody>
      </p:sp>
      <p:sp>
        <p:nvSpPr>
          <p:cNvPr id="5" name="Google Shape;189;p9" hidden="0"/>
          <p:cNvSpPr>
            <a:spLocks noAdjustHandles="0" noChangeArrowheads="0"/>
          </p:cNvSpPr>
          <p:nvPr isPhoto="0" userDrawn="0">
            <p:ph type="body" idx="1" hasCustomPrompt="0"/>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a:spcBef>
                <a:spcPts val="0"/>
              </a:spcBef>
              <a:spcAft>
                <a:spcPts val="0"/>
              </a:spcAft>
              <a:buSzPts val="1800"/>
              <a:buChar char="●"/>
              <a:defRPr/>
            </a:pPr>
            <a:r>
              <a:rPr lang="en-US"/>
              <a:t>Simple l</a:t>
            </a:r>
            <a:r>
              <a:rPr lang="en-US"/>
              <a:t>anguage processing limitations prevented many positions from being included in the dataset. Several regex patterns were used and more could be added, but most posts that do not include a clear position string cannot be parsed properly with regular expressions. Even with some attempted error correction, some duplicates or incorrect positions ended up in the final version of the dataset.</a:t>
            </a:r>
            <a:endParaRPr/>
          </a:p>
          <a:p>
            <a:pPr marL="457200" lvl="0" indent="-342900" algn="l">
              <a:spcBef>
                <a:spcPts val="0"/>
              </a:spcBef>
              <a:spcAft>
                <a:spcPts val="0"/>
              </a:spcAft>
              <a:buSzPts val="1800"/>
              <a:buChar char="●"/>
              <a:defRPr/>
            </a:pPr>
            <a:endParaRPr/>
          </a:p>
          <a:p>
            <a:pPr marL="457200" lvl="0" indent="-342900" algn="l">
              <a:spcBef>
                <a:spcPts val="0"/>
              </a:spcBef>
              <a:spcAft>
                <a:spcPts val="0"/>
              </a:spcAft>
              <a:buSzPts val="1800"/>
              <a:buChar char="●"/>
              <a:defRPr/>
            </a:pPr>
            <a:r>
              <a:rPr lang="en-US"/>
              <a:t>The most common issue with regex processing the position strings was a missing stock symbol that was mentioned somewhere else in the post, so several hundred of the positions were unable to be matched. Without using something complex like NLTK (natural language processing), the actual position can not be found with only regex patterns.</a:t>
            </a:r>
            <a:endParaRPr/>
          </a:p>
          <a:p>
            <a:pPr marL="457200" lvl="0" indent="-342900" algn="l">
              <a:spcBef>
                <a:spcPts val="0"/>
              </a:spcBef>
              <a:spcAft>
                <a:spcPts val="0"/>
              </a:spcAft>
              <a:buSzPts val="1800"/>
              <a:buChar char="●"/>
              <a:defRPr/>
            </a:pPr>
            <a:endParaRPr/>
          </a:p>
          <a:p>
            <a:pPr marL="457200" lvl="0" indent="-342900" algn="l">
              <a:spcBef>
                <a:spcPts val="0"/>
              </a:spcBef>
              <a:spcAft>
                <a:spcPts val="0"/>
              </a:spcAft>
              <a:buSzPts val="1800"/>
              <a:buChar char="●"/>
              <a:defRPr/>
            </a:pPr>
            <a:r>
              <a:rPr lang="en-US"/>
              <a:t>For various reasons</a:t>
            </a:r>
            <a:r>
              <a:rPr lang="en-US"/>
              <a:t>, many WSB posters will use intentionally fake or incorrect stock symbols. One such reason is a conspiracy that major investment firms are scraping posts from WSB and feeding them to their algorithmic trading software. As a result, some symbols will be disguised as other ones, such as using $NKLA in place of the stock mentioned in the text post.</a:t>
            </a:r>
            <a:endParaRPr/>
          </a:p>
          <a:p>
            <a:pPr marL="457200" lvl="0" indent="-342900" algn="l">
              <a:spcBef>
                <a:spcPts val="0"/>
              </a:spcBef>
              <a:spcAft>
                <a:spcPts val="0"/>
              </a:spcAft>
              <a:buSzPts val="1800"/>
              <a:buChar char="●"/>
              <a:defRPr/>
            </a:pPr>
            <a:endParaRPr/>
          </a:p>
          <a:p>
            <a:pPr marL="457200" lvl="0" indent="-342900" algn="l">
              <a:lnSpc>
                <a:spcPct val="90000"/>
              </a:lnSpc>
              <a:spcBef>
                <a:spcPts val="0"/>
              </a:spcBef>
              <a:spcAft>
                <a:spcPts val="0"/>
              </a:spcAft>
              <a:buSzPts val="1800"/>
              <a:buChar char="●"/>
              <a:defRPr/>
            </a:pPr>
            <a:r>
              <a:rPr lang="en-US"/>
              <a:t>As posts were scraped from this past year, several positions have yet to expire. In order to analyze all post positions fully, the yahoo_fin scripts would have to be run again up to several years from now to see the actual final results for all saved positions. This has resulted in several null values for the close_price column of the stock price table.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ONLYOFFICE/6.0.2.10</Application>
  <PresentationFormat>On-screen Show (4:3)</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MacLellan,Christopher</dc:creator>
  <cp:keywords/>
  <dc:description/>
  <dc:identifier/>
  <dc:language/>
  <cp:lastModifiedBy/>
  <cp:revision>1</cp:revision>
  <dcterms:created xsi:type="dcterms:W3CDTF">2020-11-27T17:46:31Z</dcterms:created>
  <dcterms:modified xsi:type="dcterms:W3CDTF">2020-12-01T04:08:32Z</dcterms:modified>
  <cp:category/>
  <cp:contentStatus/>
  <cp:version/>
</cp:coreProperties>
</file>