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52"/>
  </p:notesMasterIdLst>
  <p:sldIdLst>
    <p:sldId id="256" r:id="rId2"/>
    <p:sldId id="257" r:id="rId3"/>
    <p:sldId id="258" r:id="rId4"/>
    <p:sldId id="262" r:id="rId5"/>
    <p:sldId id="261" r:id="rId6"/>
    <p:sldId id="260" r:id="rId7"/>
    <p:sldId id="263" r:id="rId8"/>
    <p:sldId id="265" r:id="rId9"/>
    <p:sldId id="264" r:id="rId10"/>
    <p:sldId id="350" r:id="rId11"/>
    <p:sldId id="352" r:id="rId12"/>
    <p:sldId id="349" r:id="rId13"/>
    <p:sldId id="351" r:id="rId14"/>
    <p:sldId id="291" r:id="rId15"/>
    <p:sldId id="292" r:id="rId16"/>
    <p:sldId id="303" r:id="rId17"/>
    <p:sldId id="323" r:id="rId18"/>
    <p:sldId id="294" r:id="rId19"/>
    <p:sldId id="312" r:id="rId20"/>
    <p:sldId id="324" r:id="rId21"/>
    <p:sldId id="361" r:id="rId22"/>
    <p:sldId id="360" r:id="rId23"/>
    <p:sldId id="357" r:id="rId24"/>
    <p:sldId id="358" r:id="rId25"/>
    <p:sldId id="321" r:id="rId26"/>
    <p:sldId id="348" r:id="rId27"/>
    <p:sldId id="328" r:id="rId28"/>
    <p:sldId id="332" r:id="rId29"/>
    <p:sldId id="331" r:id="rId30"/>
    <p:sldId id="355" r:id="rId31"/>
    <p:sldId id="325" r:id="rId32"/>
    <p:sldId id="353" r:id="rId33"/>
    <p:sldId id="301" r:id="rId34"/>
    <p:sldId id="315" r:id="rId35"/>
    <p:sldId id="340" r:id="rId36"/>
    <p:sldId id="326" r:id="rId37"/>
    <p:sldId id="347" r:id="rId38"/>
    <p:sldId id="337" r:id="rId39"/>
    <p:sldId id="343" r:id="rId40"/>
    <p:sldId id="338" r:id="rId41"/>
    <p:sldId id="344" r:id="rId42"/>
    <p:sldId id="304" r:id="rId43"/>
    <p:sldId id="345" r:id="rId44"/>
    <p:sldId id="346" r:id="rId45"/>
    <p:sldId id="311" r:id="rId46"/>
    <p:sldId id="319" r:id="rId47"/>
    <p:sldId id="314" r:id="rId48"/>
    <p:sldId id="317" r:id="rId49"/>
    <p:sldId id="302" r:id="rId50"/>
    <p:sldId id="356" r:id="rId51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8ED9"/>
    <a:srgbClr val="D96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6"/>
    <p:restoredTop sz="83807"/>
  </p:normalViewPr>
  <p:slideViewPr>
    <p:cSldViewPr snapToGrid="0" snapToObjects="1">
      <p:cViewPr>
        <p:scale>
          <a:sx n="90" d="100"/>
          <a:sy n="90" d="100"/>
        </p:scale>
        <p:origin x="14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1E409-3F0E-F149-AA52-0AF25D227FF4}" type="datetimeFigureOut">
              <a:rPr lang="de-DE" smtClean="0"/>
              <a:t>08.07.20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FD0F6-1B54-1D42-B676-41E105B9815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606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dirty="0"/>
              <a:t>Beispiel Autor: </a:t>
            </a:r>
            <a:r>
              <a:rPr lang="de-DE" sz="1800" b="1" dirty="0"/>
              <a:t>Arno Holz </a:t>
            </a:r>
            <a:r>
              <a:rPr lang="de-DE" sz="1800" b="0" dirty="0"/>
              <a:t>(</a:t>
            </a:r>
            <a:r>
              <a:rPr lang="de-DE" sz="1800" b="0" i="1" dirty="0"/>
              <a:t>WIELAND, 2019: „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älteren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Lyriker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schreiben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weiter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ohne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sich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Strömung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Sachlichkeit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anzuschließen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Arno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Holz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erweitert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bis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seinem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Tod 1929 seine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Phantasus-Sammlung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Ausgabe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letzter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Hand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schließlich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mehr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1000 Seiten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umfasst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152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81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dirty="0"/>
              <a:t>Sortiert nach </a:t>
            </a:r>
            <a:r>
              <a:rPr lang="de-DE" b="1" dirty="0"/>
              <a:t>K-</a:t>
            </a:r>
            <a:r>
              <a:rPr lang="de-DE" b="1" dirty="0" err="1"/>
              <a:t>Means</a:t>
            </a:r>
            <a:endParaRPr lang="de-DE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/>
              <a:t>K-</a:t>
            </a:r>
            <a:r>
              <a:rPr lang="de-DE" b="1" dirty="0" err="1"/>
              <a:t>Medoids</a:t>
            </a:r>
            <a:r>
              <a:rPr lang="de-DE" b="1" dirty="0"/>
              <a:t> </a:t>
            </a:r>
            <a:r>
              <a:rPr lang="de-DE" b="0" dirty="0"/>
              <a:t>ist ähnlich wie K-</a:t>
            </a:r>
            <a:r>
              <a:rPr lang="de-DE" b="0" dirty="0" err="1"/>
              <a:t>Means</a:t>
            </a:r>
            <a:r>
              <a:rPr lang="de-DE" b="0" dirty="0"/>
              <a:t>, nimmt jedoch existierende Datenpunkte als </a:t>
            </a:r>
            <a:r>
              <a:rPr lang="de-DE" b="0" dirty="0" err="1"/>
              <a:t>Centroide</a:t>
            </a:r>
            <a:r>
              <a:rPr lang="de-DE" b="0" dirty="0"/>
              <a:t>.</a:t>
            </a:r>
            <a:r>
              <a:rPr lang="de-DE" b="1" dirty="0"/>
              <a:t> K-</a:t>
            </a:r>
            <a:r>
              <a:rPr lang="de-DE" b="1" dirty="0" err="1"/>
              <a:t>Medoids</a:t>
            </a:r>
            <a:r>
              <a:rPr lang="de-DE" b="0" dirty="0"/>
              <a:t> nicht von </a:t>
            </a:r>
            <a:r>
              <a:rPr lang="de-DE" b="0" dirty="0" err="1"/>
              <a:t>Sklearn</a:t>
            </a:r>
            <a:r>
              <a:rPr lang="de-DE" b="0" dirty="0"/>
              <a:t> selbst, </a:t>
            </a:r>
            <a:r>
              <a:rPr lang="de-DE" b="0" dirty="0" err="1"/>
              <a:t>sonder</a:t>
            </a:r>
            <a:r>
              <a:rPr lang="de-DE" b="0" dirty="0"/>
              <a:t> von </a:t>
            </a:r>
            <a:r>
              <a:rPr lang="de-DE" b="0" i="1" dirty="0" err="1"/>
              <a:t>sklearn.extra</a:t>
            </a:r>
            <a:endParaRPr lang="de-DE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dirty="0"/>
              <a:t>Bei </a:t>
            </a:r>
            <a:r>
              <a:rPr lang="de-DE" b="1" dirty="0"/>
              <a:t>K-</a:t>
            </a:r>
            <a:r>
              <a:rPr lang="de-DE" b="1" dirty="0" err="1"/>
              <a:t>Medoids</a:t>
            </a:r>
            <a:r>
              <a:rPr lang="de-DE" b="1" dirty="0"/>
              <a:t> </a:t>
            </a:r>
            <a:r>
              <a:rPr lang="de-DE" b="0" dirty="0"/>
              <a:t>6 von 7 Epochenpaare in Top 7 beinhalten </a:t>
            </a:r>
            <a:r>
              <a:rPr lang="de-DE" b="1" dirty="0"/>
              <a:t>Barock,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/>
              <a:t>GMM</a:t>
            </a:r>
            <a:r>
              <a:rPr lang="de-DE" b="0" dirty="0"/>
              <a:t> nur bei zwei Epocheneinteilungen besser, ansonsten ähnlich gut oder schlechter als K-</a:t>
            </a:r>
            <a:r>
              <a:rPr lang="de-DE" b="0" dirty="0" err="1"/>
              <a:t>Means</a:t>
            </a:r>
            <a:r>
              <a:rPr lang="de-DE" b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004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err="1"/>
              <a:t>Truncated</a:t>
            </a:r>
            <a:r>
              <a:rPr lang="de-DE" b="1" dirty="0"/>
              <a:t> SVD + Normalisierung</a:t>
            </a:r>
            <a:r>
              <a:rPr lang="de-DE" b="0" dirty="0"/>
              <a:t> (PCA sehr ähnliche Ergebnisse)</a:t>
            </a:r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24046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ACHTUNG: Jahre sind hier Mittelwerte der Jahre aller Gedichte der häufigsten Epoche des Dichters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9570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70788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Problem Romantik: zu wenig Gedichte!!!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2532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545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dirty="0"/>
              <a:t>K-</a:t>
            </a:r>
            <a:r>
              <a:rPr lang="de-DE" dirty="0" err="1"/>
              <a:t>Means</a:t>
            </a:r>
            <a:r>
              <a:rPr lang="de-DE" dirty="0"/>
              <a:t> auf hochdimensionale Daten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49047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dirty="0"/>
              <a:t>K-</a:t>
            </a:r>
            <a:r>
              <a:rPr lang="de-DE" dirty="0" err="1"/>
              <a:t>Means</a:t>
            </a:r>
            <a:r>
              <a:rPr lang="de-DE" dirty="0"/>
              <a:t> auf hochdimensionale Daten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1504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ACHTUNG: Jahre sind hier Mittelwerte der Jahre aller Gedichte des Dichters</a:t>
            </a:r>
          </a:p>
          <a:p>
            <a:r>
              <a:rPr lang="de-DE" dirty="0"/>
              <a:t>IN KLAMMERN: Verteilung der Großteil der Jahre</a:t>
            </a:r>
          </a:p>
          <a:p>
            <a:r>
              <a:rPr lang="de-DE" dirty="0"/>
              <a:t>Frühbarock: 1600-1650</a:t>
            </a:r>
          </a:p>
          <a:p>
            <a:r>
              <a:rPr lang="de-DE" dirty="0"/>
              <a:t>Hochbarock: 1650-1700 (1720)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9050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dirty="0"/>
              <a:t>Erstveröffentlichungsjahr: </a:t>
            </a:r>
            <a:r>
              <a:rPr lang="de-DE" sz="1800" b="0" dirty="0"/>
              <a:t>Beispiel ist Kurt Tucholsky, dessen Gedichte in Zeitschriften erschienen und dann in Textsammlungen nochmal veröffentlicht wurde </a:t>
            </a:r>
            <a:r>
              <a:rPr lang="de-DE" sz="1800" b="0" dirty="0">
                <a:sym typeface="Wingdings" pitchFamily="2" charset="2"/>
              </a:rPr>
              <a:t> ABER: Erstveröffentlichung ist in anderer literarischen Strömung (Expressionismus  Neue Sachlichkeit)</a:t>
            </a:r>
            <a:endParaRPr lang="de-DE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27808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682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1898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Verschiedene Epochen von Gedichten eines Dichters wurden vorher getrennt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Als Erscheinungsjahr wurde der Mittelwerte aller Gedichte des Dichter in der Epoche verwendet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Nur Gedichte mit mindestens 1000 Tokens wurden verwendet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i="1" dirty="0">
                <a:sym typeface="Wingdings" pitchFamily="2" charset="2"/>
              </a:rPr>
              <a:t>Entfernung: </a:t>
            </a:r>
            <a:r>
              <a:rPr lang="de-DE" i="0" dirty="0">
                <a:sym typeface="Wingdings" pitchFamily="2" charset="2"/>
              </a:rPr>
              <a:t>Reduzierung von 319 Gedichten auf 247</a:t>
            </a:r>
            <a:endParaRPr lang="de-DE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6583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Dichter mit 5 oder weniger Gedichten wurden entfernt </a:t>
            </a:r>
            <a:r>
              <a:rPr lang="de-DE" dirty="0">
                <a:sym typeface="Wingdings" pitchFamily="2" charset="2"/>
              </a:rPr>
              <a:t> um nicht andere Signale zu erhalten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Verschiedene Epochen von Gedichten eines Dichters wurden vorher getrennt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Als Erscheinungsjahr wurde der Mittelwerte aller Gedichte des Dichter in der Epoche verwendet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517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noProof="0" dirty="0" err="1"/>
              <a:t>Adjusted</a:t>
            </a:r>
            <a:r>
              <a:rPr lang="de-DE" b="1" noProof="0" dirty="0"/>
              <a:t> Rand Index: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noProof="0" dirty="0"/>
              <a:t>+1: </a:t>
            </a: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sehr gutes Ergebnis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0: Zufallsverteilung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-1: nicht zufälliges, aber falsches </a:t>
            </a:r>
            <a:r>
              <a:rPr lang="de-DE" sz="1200" b="0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Labeling</a:t>
            </a: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200" b="1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V-</a:t>
            </a:r>
            <a:r>
              <a:rPr lang="de-DE" sz="1200" b="1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</a:t>
            </a:r>
            <a:r>
              <a:rPr lang="de-DE" sz="1200" b="1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Harmonisches Mittel zwischen </a:t>
            </a:r>
            <a:r>
              <a:rPr lang="en-GB" i="1" dirty="0">
                <a:effectLst/>
              </a:rPr>
              <a:t>homogeneity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homogen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 &amp; </a:t>
            </a:r>
            <a:r>
              <a:rPr lang="en-GB" i="1" dirty="0">
                <a:effectLst/>
              </a:rPr>
              <a:t>completeness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vollständig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</a:t>
            </a: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7125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noProof="0" dirty="0" err="1"/>
              <a:t>Adjusted</a:t>
            </a:r>
            <a:r>
              <a:rPr lang="de-DE" b="1" noProof="0" dirty="0"/>
              <a:t> Rand Index: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noProof="0" dirty="0"/>
              <a:t>+1: </a:t>
            </a: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sehr gutes Ergebnis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0: Zufallsverteilung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-1: nicht zufälliges, aber falsches </a:t>
            </a:r>
            <a:r>
              <a:rPr lang="de-DE" sz="1200" b="0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Labeling</a:t>
            </a: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200" b="1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V-</a:t>
            </a:r>
            <a:r>
              <a:rPr lang="de-DE" sz="1200" b="1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</a:t>
            </a:r>
            <a:r>
              <a:rPr lang="de-DE" sz="1200" b="1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Harmonisches Mittel zwischen </a:t>
            </a:r>
            <a:r>
              <a:rPr lang="en-GB" i="1" dirty="0">
                <a:effectLst/>
              </a:rPr>
              <a:t>homogeneity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homogen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 &amp; </a:t>
            </a:r>
            <a:r>
              <a:rPr lang="en-GB" i="1" dirty="0">
                <a:effectLst/>
              </a:rPr>
              <a:t>completeness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vollständig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</a:t>
            </a: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894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Dichter mit 5 oder weniger Gedichten wurden entfernt </a:t>
            </a:r>
            <a:r>
              <a:rPr lang="de-DE" dirty="0">
                <a:sym typeface="Wingdings" pitchFamily="2" charset="2"/>
              </a:rPr>
              <a:t> um nicht andere Signale zu erhalten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Verschiedene Epochen von Gedichten eines Dichters wurden vorher getrennt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Als Erscheinungsjahr wurde der Mittelwerte aller Gedichte des Dichter in der Epoche verwendet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Nur Gedichte mit mindestens 1000 Tokens wurden verwendet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7066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Dimensionsreduktion mit 3 Dimensionen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6643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892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2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0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7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8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0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9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99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9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7/8/20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2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95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9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31" r:id="rId6"/>
    <p:sldLayoutId id="2147483726" r:id="rId7"/>
    <p:sldLayoutId id="2147483727" r:id="rId8"/>
    <p:sldLayoutId id="2147483728" r:id="rId9"/>
    <p:sldLayoutId id="2147483730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D19703-8A9C-4959-899B-EA4AB7AAA4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75" y="-16826"/>
            <a:ext cx="8689793" cy="6888170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FA0C4B-2A7F-8946-94E7-FA1E38768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DE" sz="4800" dirty="0"/>
              <a:t>Clustering nach literarischen</a:t>
            </a:r>
            <a:br>
              <a:rPr lang="en-DE" sz="4800" dirty="0"/>
            </a:br>
            <a:r>
              <a:rPr lang="en-DE" sz="4800" dirty="0"/>
              <a:t>Epochen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5D009-34CA-9D47-8237-2A7E95FE1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19453"/>
          </a:xfrm>
        </p:spPr>
        <p:txBody>
          <a:bodyPr>
            <a:normAutofit fontScale="77500" lnSpcReduction="20000"/>
          </a:bodyPr>
          <a:lstStyle/>
          <a:p>
            <a:r>
              <a:rPr lang="de-DE" sz="2400" dirty="0"/>
              <a:t>Von Jan Paulus</a:t>
            </a:r>
          </a:p>
          <a:p>
            <a:r>
              <a:rPr lang="de-DE" sz="2400" dirty="0"/>
              <a:t>Seminar: „Clustering” (SS20)</a:t>
            </a:r>
          </a:p>
          <a:p>
            <a:r>
              <a:rPr lang="de-DE" sz="2000" dirty="0"/>
              <a:t>Julius-Maximilians-Universität Würzburg</a:t>
            </a:r>
          </a:p>
          <a:p>
            <a:endParaRPr lang="de-DE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7130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E94259-320E-054B-A2C1-B472AB8B6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29" y="2180978"/>
            <a:ext cx="3643853" cy="2023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z="3600" b="1" dirty="0"/>
              <a:t>Ursprüngliches</a:t>
            </a:r>
            <a:br>
              <a:rPr lang="de-DE" sz="3600" b="1" dirty="0"/>
            </a:br>
            <a:r>
              <a:rPr lang="de-DE" sz="3600" b="1" dirty="0"/>
              <a:t>Korpus</a:t>
            </a:r>
            <a:br>
              <a:rPr lang="de-DE" sz="4100" b="1" dirty="0"/>
            </a:br>
            <a:endParaRPr lang="de-DE" sz="41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6690D2-5DC6-DF42-A95F-358376D319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78" r="8513"/>
          <a:stretch/>
        </p:blipFill>
        <p:spPr>
          <a:xfrm>
            <a:off x="4009805" y="82995"/>
            <a:ext cx="8145654" cy="621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64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EE86C1-8E4B-8144-8248-53E823CFA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Anpassung des Korpus</a:t>
            </a:r>
          </a:p>
        </p:txBody>
      </p:sp>
    </p:spTree>
    <p:extLst>
      <p:ext uri="{BB962C8B-B14F-4D97-AF65-F5344CB8AC3E}">
        <p14:creationId xmlns:p14="http://schemas.microsoft.com/office/powerpoint/2010/main" val="1387670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102F-D2BB-3946-AEF1-AE93DF51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400" b="1" dirty="0"/>
              <a:t>Zusammenfassung von Gedichten eines Dichters </a:t>
            </a:r>
            <a:endParaRPr lang="de-DE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CE848-C590-3B44-9E5E-E724ECF25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978" y="2478024"/>
            <a:ext cx="10664718" cy="3948176"/>
          </a:xfrm>
        </p:spPr>
        <p:txBody>
          <a:bodyPr>
            <a:normAutofit/>
          </a:bodyPr>
          <a:lstStyle/>
          <a:p>
            <a:r>
              <a:rPr lang="de-DE" sz="3200" dirty="0"/>
              <a:t>Gedichte verschiedener Epochen eines Dichters wurden getrennt behandelt</a:t>
            </a:r>
          </a:p>
          <a:p>
            <a:r>
              <a:rPr lang="de-DE" sz="3200" dirty="0"/>
              <a:t>Gedichte &gt;= 1000 Tokens</a:t>
            </a:r>
          </a:p>
          <a:p>
            <a:r>
              <a:rPr lang="de-DE" sz="3200" dirty="0"/>
              <a:t>Erscheinungsjahr </a:t>
            </a:r>
            <a:r>
              <a:rPr lang="de-DE" sz="3200" dirty="0">
                <a:sym typeface="Wingdings" pitchFamily="2" charset="2"/>
              </a:rPr>
              <a:t> Mittelwert der Erscheinungsjahre</a:t>
            </a:r>
          </a:p>
          <a:p>
            <a:r>
              <a:rPr lang="de-DE" sz="3200" b="1" dirty="0">
                <a:sym typeface="Wingdings" pitchFamily="2" charset="2"/>
              </a:rPr>
              <a:t>Händische Einteilung </a:t>
            </a:r>
            <a:r>
              <a:rPr lang="de-DE" sz="3200" dirty="0">
                <a:sym typeface="Wingdings" pitchFamily="2" charset="2"/>
              </a:rPr>
              <a:t>der Epochen nach Dichtern</a:t>
            </a:r>
          </a:p>
          <a:p>
            <a:pPr marL="0" indent="0">
              <a:buNone/>
            </a:pPr>
            <a:r>
              <a:rPr lang="de-DE" sz="3200" dirty="0">
                <a:sym typeface="Wingdings" pitchFamily="2" charset="2"/>
              </a:rPr>
              <a:t>   Entfernung einiger Dichter  </a:t>
            </a:r>
          </a:p>
        </p:txBody>
      </p:sp>
    </p:spTree>
    <p:extLst>
      <p:ext uri="{BB962C8B-B14F-4D97-AF65-F5344CB8AC3E}">
        <p14:creationId xmlns:p14="http://schemas.microsoft.com/office/powerpoint/2010/main" val="2737679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E94259-320E-054B-A2C1-B472AB8B6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z="4800" b="1" dirty="0"/>
              <a:t>Zusammen-gefasstes</a:t>
            </a:r>
            <a:br>
              <a:rPr lang="de-DE" sz="4800" b="1" dirty="0"/>
            </a:br>
            <a:r>
              <a:rPr lang="de-DE" sz="4800" b="1" dirty="0"/>
              <a:t>Korpus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99D27B-4173-994B-B4B6-6EE8C0780D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76" r="7408"/>
          <a:stretch/>
        </p:blipFill>
        <p:spPr>
          <a:xfrm>
            <a:off x="4598964" y="497145"/>
            <a:ext cx="7512878" cy="586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414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687F4B-C512-5349-9205-039D8CAC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3.  Fragestellungen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6303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874481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E8F2E-9211-6F40-8FCA-364954FDC01E}"/>
              </a:ext>
            </a:extLst>
          </p:cNvPr>
          <p:cNvSpPr txBox="1"/>
          <p:nvPr/>
        </p:nvSpPr>
        <p:spPr>
          <a:xfrm>
            <a:off x="819498" y="936618"/>
            <a:ext cx="10644868" cy="4984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lnSpc>
                <a:spcPct val="150000"/>
              </a:lnSpc>
              <a:buFont typeface="+mj-lt"/>
              <a:buAutoNum type="arabicParenR"/>
            </a:pPr>
            <a:r>
              <a:rPr lang="de-DE" sz="3600" dirty="0"/>
              <a:t> </a:t>
            </a:r>
            <a:r>
              <a:rPr lang="de-DE" sz="3600" b="1" dirty="0"/>
              <a:t>Grundfrage</a:t>
            </a:r>
            <a:r>
              <a:rPr lang="de-DE" sz="3600" dirty="0"/>
              <a:t>: Funktioniert ein Clustering der   	Gedichte nach literarischen Epochen?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de-DE" sz="3600" dirty="0"/>
              <a:t> 	Welche Epochen eignen sich </a:t>
            </a:r>
            <a:r>
              <a:rPr lang="de-DE" sz="3600" b="1" dirty="0"/>
              <a:t>gut</a:t>
            </a:r>
            <a:r>
              <a:rPr lang="de-DE" sz="3600" dirty="0"/>
              <a:t> fürs 	Clustering?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de-DE" sz="3600" dirty="0"/>
              <a:t> 	Welche Epochen eignen sich </a:t>
            </a:r>
            <a:r>
              <a:rPr lang="de-DE" sz="3600" b="1" dirty="0"/>
              <a:t>nicht</a:t>
            </a:r>
            <a:r>
              <a:rPr lang="de-DE" sz="3600" dirty="0"/>
              <a:t> fürs 	Clustering?</a:t>
            </a:r>
          </a:p>
        </p:txBody>
      </p:sp>
    </p:spTree>
    <p:extLst>
      <p:ext uri="{BB962C8B-B14F-4D97-AF65-F5344CB8AC3E}">
        <p14:creationId xmlns:p14="http://schemas.microsoft.com/office/powerpoint/2010/main" val="625729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687F4B-C512-5349-9205-039D8CAC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4.  Experimente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8447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102F-D2BB-3946-AEF1-AE93DF51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4.1.  Aufbau</a:t>
            </a:r>
            <a:endParaRPr lang="de-DE" sz="6000" b="1" dirty="0"/>
          </a:p>
        </p:txBody>
      </p:sp>
    </p:spTree>
    <p:extLst>
      <p:ext uri="{BB962C8B-B14F-4D97-AF65-F5344CB8AC3E}">
        <p14:creationId xmlns:p14="http://schemas.microsoft.com/office/powerpoint/2010/main" val="2409590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93D2A992-02E6-2043-91D6-44DAEDDA654D}"/>
              </a:ext>
            </a:extLst>
          </p:cNvPr>
          <p:cNvSpPr/>
          <p:nvPr/>
        </p:nvSpPr>
        <p:spPr>
          <a:xfrm>
            <a:off x="362857" y="2177143"/>
            <a:ext cx="10663727" cy="4194628"/>
          </a:xfrm>
          <a:custGeom>
            <a:avLst/>
            <a:gdLst>
              <a:gd name="connsiteX0" fmla="*/ 0 w 9506857"/>
              <a:gd name="connsiteY0" fmla="*/ 2278743 h 4194628"/>
              <a:gd name="connsiteX1" fmla="*/ 0 w 9506857"/>
              <a:gd name="connsiteY1" fmla="*/ 4151086 h 4194628"/>
              <a:gd name="connsiteX2" fmla="*/ 9506857 w 9506857"/>
              <a:gd name="connsiteY2" fmla="*/ 4194628 h 4194628"/>
              <a:gd name="connsiteX3" fmla="*/ 9463314 w 9506857"/>
              <a:gd name="connsiteY3" fmla="*/ 0 h 4194628"/>
              <a:gd name="connsiteX4" fmla="*/ 5733143 w 9506857"/>
              <a:gd name="connsiteY4" fmla="*/ 0 h 4194628"/>
              <a:gd name="connsiteX5" fmla="*/ 3730172 w 9506857"/>
              <a:gd name="connsiteY5" fmla="*/ 2264228 h 4194628"/>
              <a:gd name="connsiteX6" fmla="*/ 58057 w 9506857"/>
              <a:gd name="connsiteY6" fmla="*/ 2249714 h 4194628"/>
              <a:gd name="connsiteX7" fmla="*/ 0 w 9506857"/>
              <a:gd name="connsiteY7" fmla="*/ 2278743 h 419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06857" h="4194628">
                <a:moveTo>
                  <a:pt x="0" y="2278743"/>
                </a:moveTo>
                <a:lnTo>
                  <a:pt x="0" y="4151086"/>
                </a:lnTo>
                <a:lnTo>
                  <a:pt x="9506857" y="4194628"/>
                </a:lnTo>
                <a:lnTo>
                  <a:pt x="9463314" y="0"/>
                </a:lnTo>
                <a:lnTo>
                  <a:pt x="5733143" y="0"/>
                </a:lnTo>
                <a:lnTo>
                  <a:pt x="3730172" y="2264228"/>
                </a:lnTo>
                <a:lnTo>
                  <a:pt x="58057" y="2249714"/>
                </a:lnTo>
                <a:lnTo>
                  <a:pt x="0" y="2278743"/>
                </a:lnTo>
                <a:close/>
              </a:path>
            </a:pathLst>
          </a:custGeom>
          <a:solidFill>
            <a:schemeClr val="tx2">
              <a:lumMod val="25000"/>
              <a:lumOff val="7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8284A8-1493-E741-AAEB-78BC4072B2F4}"/>
              </a:ext>
            </a:extLst>
          </p:cNvPr>
          <p:cNvSpPr txBox="1"/>
          <p:nvPr/>
        </p:nvSpPr>
        <p:spPr>
          <a:xfrm>
            <a:off x="696684" y="803257"/>
            <a:ext cx="1901373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Korpus</a:t>
            </a:r>
            <a:endParaRPr lang="de-DE" sz="2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810ABCF-ADD7-7641-9008-90B031956A9E}"/>
              </a:ext>
            </a:extLst>
          </p:cNvPr>
          <p:cNvCxnSpPr>
            <a:cxnSpLocks/>
          </p:cNvCxnSpPr>
          <p:nvPr/>
        </p:nvCxnSpPr>
        <p:spPr>
          <a:xfrm>
            <a:off x="4870128" y="5616964"/>
            <a:ext cx="245174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A8B5A44-2B7C-7D42-A3A2-36500897B9CF}"/>
              </a:ext>
            </a:extLst>
          </p:cNvPr>
          <p:cNvSpPr txBox="1"/>
          <p:nvPr/>
        </p:nvSpPr>
        <p:spPr>
          <a:xfrm>
            <a:off x="183694" y="2723906"/>
            <a:ext cx="4624615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Epocheneinteilung</a:t>
            </a:r>
            <a:endParaRPr lang="de-DE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56070C-EAB0-0F4D-A286-831325E9DCA2}"/>
              </a:ext>
            </a:extLst>
          </p:cNvPr>
          <p:cNvCxnSpPr>
            <a:cxnSpLocks/>
          </p:cNvCxnSpPr>
          <p:nvPr/>
        </p:nvCxnSpPr>
        <p:spPr>
          <a:xfrm>
            <a:off x="1647371" y="1763486"/>
            <a:ext cx="0" cy="8345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5EC7DF-C8E0-644D-9476-3F62AFF64644}"/>
              </a:ext>
            </a:extLst>
          </p:cNvPr>
          <p:cNvSpPr txBox="1"/>
          <p:nvPr/>
        </p:nvSpPr>
        <p:spPr>
          <a:xfrm>
            <a:off x="689429" y="4713198"/>
            <a:ext cx="4064002" cy="132343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Vergleich von zwei Epochen</a:t>
            </a:r>
            <a:endParaRPr lang="de-DE" sz="2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C7E6C8-2501-924F-8AC7-F654EE1C81D8}"/>
              </a:ext>
            </a:extLst>
          </p:cNvPr>
          <p:cNvCxnSpPr>
            <a:cxnSpLocks/>
          </p:cNvCxnSpPr>
          <p:nvPr/>
        </p:nvCxnSpPr>
        <p:spPr>
          <a:xfrm>
            <a:off x="1647371" y="3539198"/>
            <a:ext cx="0" cy="8345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F256AA3-21A0-1A45-BFEF-5DD8C0F46BDC}"/>
              </a:ext>
            </a:extLst>
          </p:cNvPr>
          <p:cNvSpPr txBox="1"/>
          <p:nvPr/>
        </p:nvSpPr>
        <p:spPr>
          <a:xfrm>
            <a:off x="7630561" y="2737723"/>
            <a:ext cx="2627086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Evaluation</a:t>
            </a:r>
            <a:endParaRPr lang="de-DE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CA7D21-3DD3-4340-A3DB-94E9305DEFD7}"/>
              </a:ext>
            </a:extLst>
          </p:cNvPr>
          <p:cNvSpPr txBox="1"/>
          <p:nvPr/>
        </p:nvSpPr>
        <p:spPr>
          <a:xfrm>
            <a:off x="7438571" y="4713199"/>
            <a:ext cx="2935496" cy="132997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Clustering</a:t>
            </a:r>
          </a:p>
          <a:p>
            <a:r>
              <a:rPr lang="de-DE" sz="4000" dirty="0"/>
              <a:t>Verfahren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27FDD0-3486-7E41-AEC0-CB956FD50F1D}"/>
              </a:ext>
            </a:extLst>
          </p:cNvPr>
          <p:cNvCxnSpPr>
            <a:cxnSpLocks/>
          </p:cNvCxnSpPr>
          <p:nvPr/>
        </p:nvCxnSpPr>
        <p:spPr>
          <a:xfrm flipV="1">
            <a:off x="8906319" y="3539198"/>
            <a:ext cx="0" cy="101459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2B1198-507A-FB42-BD76-F31FA4F7C5C5}"/>
              </a:ext>
            </a:extLst>
          </p:cNvPr>
          <p:cNvCxnSpPr>
            <a:cxnSpLocks/>
          </p:cNvCxnSpPr>
          <p:nvPr/>
        </p:nvCxnSpPr>
        <p:spPr>
          <a:xfrm flipH="1">
            <a:off x="4918430" y="3186953"/>
            <a:ext cx="2520142" cy="195990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>
            <a:extLst>
              <a:ext uri="{FF2B5EF4-FFF2-40B4-BE49-F238E27FC236}">
                <a16:creationId xmlns:a16="http://schemas.microsoft.com/office/drawing/2014/main" id="{33C8E1EC-BA2A-DF47-AD2F-2341E7BD06DC}"/>
              </a:ext>
            </a:extLst>
          </p:cNvPr>
          <p:cNvSpPr/>
          <p:nvPr/>
        </p:nvSpPr>
        <p:spPr>
          <a:xfrm rot="16200000">
            <a:off x="8450941" y="-552366"/>
            <a:ext cx="696686" cy="4745527"/>
          </a:xfrm>
          <a:prstGeom prst="rightBrace">
            <a:avLst>
              <a:gd name="adj1" fmla="val 37924"/>
              <a:gd name="adj2" fmla="val 50000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1DEA25-E499-EA43-9128-34BE34119B6C}"/>
              </a:ext>
            </a:extLst>
          </p:cNvPr>
          <p:cNvSpPr txBox="1"/>
          <p:nvPr/>
        </p:nvSpPr>
        <p:spPr>
          <a:xfrm>
            <a:off x="6096000" y="803257"/>
            <a:ext cx="5269135" cy="5847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de-DE" sz="3200" dirty="0"/>
              <a:t>Kombination aller Epochen</a:t>
            </a:r>
          </a:p>
        </p:txBody>
      </p:sp>
    </p:spTree>
    <p:extLst>
      <p:ext uri="{BB962C8B-B14F-4D97-AF65-F5344CB8AC3E}">
        <p14:creationId xmlns:p14="http://schemas.microsoft.com/office/powerpoint/2010/main" val="35344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BEBF-BB7C-FF49-93DA-FD44946F1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Evaluationsmaße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0B43E-21CA-8A4B-AEAB-6F1A4E861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Adjusted</a:t>
            </a:r>
            <a:r>
              <a:rPr lang="de-DE" dirty="0"/>
              <a:t> Rand Index (kurz: </a:t>
            </a:r>
            <a:r>
              <a:rPr lang="de-DE" b="1" dirty="0" err="1"/>
              <a:t>ari</a:t>
            </a:r>
            <a:r>
              <a:rPr lang="de-DE" dirty="0"/>
              <a:t>)</a:t>
            </a:r>
          </a:p>
          <a:p>
            <a:r>
              <a:rPr lang="de-DE" dirty="0"/>
              <a:t>V-</a:t>
            </a:r>
            <a:r>
              <a:rPr lang="de-DE" dirty="0" err="1"/>
              <a:t>measure</a:t>
            </a:r>
            <a:r>
              <a:rPr lang="de-DE" dirty="0"/>
              <a:t> (kurz: </a:t>
            </a:r>
            <a:r>
              <a:rPr lang="de-DE" b="1" dirty="0" err="1"/>
              <a:t>vm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Harmonisches Mittel zwischen </a:t>
            </a:r>
            <a:r>
              <a:rPr lang="en-GB" i="1" dirty="0"/>
              <a:t>homogeneity</a:t>
            </a:r>
            <a:r>
              <a:rPr lang="en-GB" dirty="0"/>
              <a:t> &amp; </a:t>
            </a:r>
            <a:r>
              <a:rPr lang="en-GB" i="1" dirty="0"/>
              <a:t>completeness</a:t>
            </a:r>
            <a:endParaRPr lang="en-GB" dirty="0"/>
          </a:p>
          <a:p>
            <a:pPr lvl="1"/>
            <a:r>
              <a:rPr lang="en-GB" i="1" dirty="0"/>
              <a:t>homogeneity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homogen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</a:t>
            </a:r>
          </a:p>
          <a:p>
            <a:pPr lvl="1"/>
            <a:r>
              <a:rPr lang="en-GB" i="1" dirty="0"/>
              <a:t>completeness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vollständig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</a:t>
            </a:r>
          </a:p>
        </p:txBody>
      </p:sp>
    </p:spTree>
    <p:extLst>
      <p:ext uri="{BB962C8B-B14F-4D97-AF65-F5344CB8AC3E}">
        <p14:creationId xmlns:p14="http://schemas.microsoft.com/office/powerpoint/2010/main" val="228732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D1032-7C21-EB45-88CD-39E1CDFC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b="1" dirty="0"/>
              <a:t>Übersicht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99769-BBF7-274C-B579-0AE87166E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492312"/>
            <a:ext cx="10168128" cy="3694176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DE" sz="3200" dirty="0"/>
              <a:t>Kurzer Überblick zum Epochenbegriff und –einteilung</a:t>
            </a:r>
          </a:p>
          <a:p>
            <a:pPr marL="514350" indent="-514350">
              <a:buAutoNum type="arabicPeriod"/>
            </a:pPr>
            <a:r>
              <a:rPr lang="en-DE" sz="3200" dirty="0"/>
              <a:t>Das Korpus</a:t>
            </a:r>
          </a:p>
          <a:p>
            <a:pPr marL="514350" indent="-514350">
              <a:buAutoNum type="arabicPeriod"/>
            </a:pPr>
            <a:r>
              <a:rPr lang="en-GB" sz="3200" dirty="0" err="1"/>
              <a:t>Fragestellungen</a:t>
            </a:r>
            <a:endParaRPr lang="en-DE" sz="3200" dirty="0"/>
          </a:p>
          <a:p>
            <a:pPr marL="514350" indent="-514350">
              <a:buAutoNum type="arabicPeriod"/>
            </a:pPr>
            <a:r>
              <a:rPr lang="en-DE" sz="3200" dirty="0"/>
              <a:t>Experimente</a:t>
            </a:r>
          </a:p>
          <a:p>
            <a:pPr marL="514350" indent="-514350">
              <a:buAutoNum type="arabicPeriod"/>
            </a:pPr>
            <a:r>
              <a:rPr lang="en-DE" sz="3200" dirty="0"/>
              <a:t>Schlussbetrachtung</a:t>
            </a:r>
          </a:p>
        </p:txBody>
      </p:sp>
    </p:spTree>
    <p:extLst>
      <p:ext uri="{BB962C8B-B14F-4D97-AF65-F5344CB8AC3E}">
        <p14:creationId xmlns:p14="http://schemas.microsoft.com/office/powerpoint/2010/main" val="2653683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102F-D2BB-3946-AEF1-AE93DF51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b="1" dirty="0"/>
              <a:t>4.2.  Clustering des gesamten Korpus</a:t>
            </a:r>
            <a:endParaRPr lang="de-DE" sz="4400" b="1" dirty="0"/>
          </a:p>
        </p:txBody>
      </p:sp>
    </p:spTree>
    <p:extLst>
      <p:ext uri="{BB962C8B-B14F-4D97-AF65-F5344CB8AC3E}">
        <p14:creationId xmlns:p14="http://schemas.microsoft.com/office/powerpoint/2010/main" val="2535198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B97A2B-FE5C-534E-B670-6CA8E78B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/>
              <a:t>UMAP</a:t>
            </a:r>
            <a:br>
              <a:rPr lang="en-US" sz="4800" b="1" dirty="0"/>
            </a:br>
            <a:r>
              <a:rPr lang="en-US" sz="4800" dirty="0" err="1"/>
              <a:t>alle</a:t>
            </a:r>
            <a:r>
              <a:rPr lang="en-US" sz="4800" dirty="0"/>
              <a:t> </a:t>
            </a:r>
            <a:r>
              <a:rPr lang="en-US" sz="4800" dirty="0" err="1"/>
              <a:t>Epochen</a:t>
            </a:r>
            <a:endParaRPr lang="en-US" sz="4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7DA40B-BE7B-B346-AE07-CAC87581B684}"/>
              </a:ext>
            </a:extLst>
          </p:cNvPr>
          <p:cNvSpPr txBox="1"/>
          <p:nvPr/>
        </p:nvSpPr>
        <p:spPr>
          <a:xfrm>
            <a:off x="477981" y="4872922"/>
            <a:ext cx="3933306" cy="1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3400"/>
              <a:t>Einteilung</a:t>
            </a:r>
            <a:r>
              <a:rPr lang="en-US" sz="3400" dirty="0"/>
              <a:t> </a:t>
            </a:r>
            <a:r>
              <a:rPr lang="en-US" sz="3400" dirty="0" err="1"/>
              <a:t>nach</a:t>
            </a:r>
            <a:r>
              <a:rPr lang="en-US" sz="3400" dirty="0"/>
              <a:t> </a:t>
            </a:r>
            <a:r>
              <a:rPr lang="en-US" sz="3400" b="1" dirty="0"/>
              <a:t>AMANN</a:t>
            </a:r>
            <a:endParaRPr lang="en-US" sz="3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910E2E27-A2F5-BC47-B5C9-8170EE7EF1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31" t="5305" r="1" b="11317"/>
          <a:stretch/>
        </p:blipFill>
        <p:spPr>
          <a:xfrm>
            <a:off x="4719843" y="670952"/>
            <a:ext cx="7439034" cy="551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476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B97A2B-FE5C-534E-B670-6CA8E78B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/>
              <a:t>K-Means</a:t>
            </a:r>
            <a:br>
              <a:rPr lang="en-US" sz="4800" b="1" dirty="0"/>
            </a:br>
            <a:r>
              <a:rPr lang="en-US" sz="4800"/>
              <a:t>alle</a:t>
            </a:r>
            <a:r>
              <a:rPr lang="en-US" sz="4800" dirty="0"/>
              <a:t> </a:t>
            </a:r>
            <a:r>
              <a:rPr lang="en-US" sz="4800"/>
              <a:t>Epochen</a:t>
            </a:r>
            <a:endParaRPr lang="en-US" sz="4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7DA40B-BE7B-B346-AE07-CAC87581B684}"/>
              </a:ext>
            </a:extLst>
          </p:cNvPr>
          <p:cNvSpPr txBox="1"/>
          <p:nvPr/>
        </p:nvSpPr>
        <p:spPr>
          <a:xfrm>
            <a:off x="477981" y="4872922"/>
            <a:ext cx="3933306" cy="12081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3200" b="1" dirty="0" err="1"/>
              <a:t>ari</a:t>
            </a:r>
            <a:r>
              <a:rPr lang="en-US" sz="3200" dirty="0"/>
              <a:t>:  0.134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3200" b="1" dirty="0" err="1"/>
              <a:t>vm</a:t>
            </a:r>
            <a:r>
              <a:rPr lang="en-US" sz="3200" dirty="0"/>
              <a:t>: 0.35</a:t>
            </a:r>
            <a:endParaRPr lang="en-US" sz="32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2F41B9-33BD-B542-8CA7-4117BD178B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61" t="7168" r="14845" b="10789"/>
          <a:stretch/>
        </p:blipFill>
        <p:spPr>
          <a:xfrm>
            <a:off x="4666191" y="183113"/>
            <a:ext cx="7357910" cy="649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992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99F8B-73CB-DB4F-8F4F-854A85928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8760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441EB-1D91-5647-AE07-C40ADE181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3062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378108-EC7D-AB40-8145-AFE170AA4A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0" t="6471" r="1496" b="5294"/>
          <a:stretch/>
        </p:blipFill>
        <p:spPr>
          <a:xfrm>
            <a:off x="4107520" y="367602"/>
            <a:ext cx="7756427" cy="58130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1F5E77-3675-BD4F-B8AF-14446DCA993A}"/>
              </a:ext>
            </a:extLst>
          </p:cNvPr>
          <p:cNvSpPr txBox="1"/>
          <p:nvPr/>
        </p:nvSpPr>
        <p:spPr>
          <a:xfrm>
            <a:off x="3317503" y="5685646"/>
            <a:ext cx="847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Zeit</a:t>
            </a:r>
            <a:endParaRPr lang="de-DE" b="1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D652BD30-90C0-9140-ABEF-379D65488567}"/>
              </a:ext>
            </a:extLst>
          </p:cNvPr>
          <p:cNvSpPr/>
          <p:nvPr/>
        </p:nvSpPr>
        <p:spPr>
          <a:xfrm>
            <a:off x="4221816" y="5716498"/>
            <a:ext cx="6550675" cy="430813"/>
          </a:xfrm>
          <a:prstGeom prst="rightArrow">
            <a:avLst>
              <a:gd name="adj1" fmla="val 50000"/>
              <a:gd name="adj2" fmla="val 9637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970926-11AF-184A-92E1-E638B5EC3DAF}"/>
              </a:ext>
            </a:extLst>
          </p:cNvPr>
          <p:cNvSpPr txBox="1"/>
          <p:nvPr/>
        </p:nvSpPr>
        <p:spPr>
          <a:xfrm>
            <a:off x="0" y="660982"/>
            <a:ext cx="44022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Aufteilung nach AMANN</a:t>
            </a:r>
          </a:p>
          <a:p>
            <a:endParaRPr lang="de-DE" sz="2400" dirty="0"/>
          </a:p>
          <a:p>
            <a:r>
              <a:rPr lang="de-DE" sz="2400" dirty="0"/>
              <a:t>Barock: 	   1600-1720  🟩   Aufklärung: 	   1720-1785  🟦</a:t>
            </a:r>
          </a:p>
          <a:p>
            <a:r>
              <a:rPr lang="de-DE" sz="2400" dirty="0"/>
              <a:t>Klassik: 	   1786-1832  🟨</a:t>
            </a:r>
          </a:p>
          <a:p>
            <a:r>
              <a:rPr lang="de-DE" sz="2400" dirty="0"/>
              <a:t>Romantik: 	   1798-1835  </a:t>
            </a:r>
          </a:p>
          <a:p>
            <a:r>
              <a:rPr lang="de-DE" sz="2400" dirty="0"/>
              <a:t>Biedermeier:   1815-1848  🟥</a:t>
            </a:r>
          </a:p>
          <a:p>
            <a:r>
              <a:rPr lang="de-DE" sz="2400" dirty="0"/>
              <a:t>Realismus: 	   1850-1890  🟫</a:t>
            </a:r>
          </a:p>
          <a:p>
            <a:r>
              <a:rPr lang="de-DE" sz="2400" dirty="0"/>
              <a:t>Naturalismus:  1880-1900  🟧</a:t>
            </a:r>
          </a:p>
          <a:p>
            <a:r>
              <a:rPr lang="de-DE" sz="2000" dirty="0"/>
              <a:t>Expressionismus: </a:t>
            </a:r>
            <a:r>
              <a:rPr lang="de-DE" sz="2400" dirty="0"/>
              <a:t>1905-1925  🟪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32C185C-5F2D-BB4C-9F2B-43AC19FFCD9E}"/>
              </a:ext>
            </a:extLst>
          </p:cNvPr>
          <p:cNvSpPr/>
          <p:nvPr/>
        </p:nvSpPr>
        <p:spPr>
          <a:xfrm>
            <a:off x="3792071" y="2528047"/>
            <a:ext cx="315449" cy="300205"/>
          </a:xfrm>
          <a:prstGeom prst="roundRect">
            <a:avLst/>
          </a:prstGeom>
          <a:solidFill>
            <a:srgbClr val="D98ED9"/>
          </a:solidFill>
          <a:ln>
            <a:solidFill>
              <a:srgbClr val="D98E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583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2C840CF0-2059-1044-81E7-BE932820EA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11" t="5941" b="9886"/>
          <a:stretch/>
        </p:blipFill>
        <p:spPr>
          <a:xfrm>
            <a:off x="4107520" y="176046"/>
            <a:ext cx="8081244" cy="60209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1F5E77-3675-BD4F-B8AF-14446DCA993A}"/>
              </a:ext>
            </a:extLst>
          </p:cNvPr>
          <p:cNvSpPr txBox="1"/>
          <p:nvPr/>
        </p:nvSpPr>
        <p:spPr>
          <a:xfrm>
            <a:off x="3338604" y="5851470"/>
            <a:ext cx="847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Zeit</a:t>
            </a:r>
            <a:endParaRPr lang="de-DE" b="1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D652BD30-90C0-9140-ABEF-379D65488567}"/>
              </a:ext>
            </a:extLst>
          </p:cNvPr>
          <p:cNvSpPr/>
          <p:nvPr/>
        </p:nvSpPr>
        <p:spPr>
          <a:xfrm>
            <a:off x="4264019" y="5882322"/>
            <a:ext cx="6550675" cy="430813"/>
          </a:xfrm>
          <a:prstGeom prst="rightArrow">
            <a:avLst>
              <a:gd name="adj1" fmla="val 50000"/>
              <a:gd name="adj2" fmla="val 9637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970926-11AF-184A-92E1-E638B5EC3DAF}"/>
              </a:ext>
            </a:extLst>
          </p:cNvPr>
          <p:cNvSpPr txBox="1"/>
          <p:nvPr/>
        </p:nvSpPr>
        <p:spPr>
          <a:xfrm>
            <a:off x="0" y="660982"/>
            <a:ext cx="44022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Aufteilung nach AMANN</a:t>
            </a:r>
          </a:p>
          <a:p>
            <a:endParaRPr lang="de-DE" sz="2400" dirty="0"/>
          </a:p>
          <a:p>
            <a:r>
              <a:rPr lang="de-DE" sz="2400" dirty="0"/>
              <a:t>Barock: 	   1600-1720  🟩   Aufklärung: 	   1720-1785  🟦</a:t>
            </a:r>
          </a:p>
          <a:p>
            <a:r>
              <a:rPr lang="de-DE" sz="2400" dirty="0"/>
              <a:t>Klassik: 	   1786-1832  🟨</a:t>
            </a:r>
          </a:p>
          <a:p>
            <a:r>
              <a:rPr lang="de-DE" sz="2400" dirty="0"/>
              <a:t>Romantik: 	   1798-1835  </a:t>
            </a:r>
          </a:p>
          <a:p>
            <a:r>
              <a:rPr lang="de-DE" sz="2400" dirty="0"/>
              <a:t>Biedermeier:   1815-1848  🟥</a:t>
            </a:r>
          </a:p>
          <a:p>
            <a:r>
              <a:rPr lang="de-DE" sz="2400" dirty="0"/>
              <a:t>Realismus: 	   1850-1890  🟫</a:t>
            </a:r>
          </a:p>
          <a:p>
            <a:r>
              <a:rPr lang="de-DE" sz="2400" dirty="0"/>
              <a:t>Naturalismus:  1880-1900  🟧</a:t>
            </a:r>
          </a:p>
          <a:p>
            <a:r>
              <a:rPr lang="de-DE" sz="2000" dirty="0"/>
              <a:t>Expressionismus: </a:t>
            </a:r>
            <a:r>
              <a:rPr lang="de-DE" sz="2400" dirty="0"/>
              <a:t>1905-1925  🟪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32C185C-5F2D-BB4C-9F2B-43AC19FFCD9E}"/>
              </a:ext>
            </a:extLst>
          </p:cNvPr>
          <p:cNvSpPr/>
          <p:nvPr/>
        </p:nvSpPr>
        <p:spPr>
          <a:xfrm>
            <a:off x="3792071" y="2528047"/>
            <a:ext cx="315449" cy="300205"/>
          </a:xfrm>
          <a:prstGeom prst="roundRect">
            <a:avLst/>
          </a:prstGeom>
          <a:solidFill>
            <a:srgbClr val="D98ED9"/>
          </a:solidFill>
          <a:ln>
            <a:solidFill>
              <a:srgbClr val="D98E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5122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B97A2B-FE5C-534E-B670-6CA8E78B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/>
              <a:t>K-Means</a:t>
            </a:r>
            <a:br>
              <a:rPr lang="en-US" sz="4800" b="1" dirty="0"/>
            </a:br>
            <a:r>
              <a:rPr lang="en-US" sz="4800" dirty="0" err="1"/>
              <a:t>alle</a:t>
            </a:r>
            <a:r>
              <a:rPr lang="en-US" sz="4800" dirty="0"/>
              <a:t> </a:t>
            </a:r>
            <a:r>
              <a:rPr lang="en-US" sz="4800" dirty="0" err="1"/>
              <a:t>Epochen</a:t>
            </a:r>
            <a:endParaRPr lang="en-US" sz="48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7DA40B-BE7B-B346-AE07-CAC87581B684}"/>
              </a:ext>
            </a:extLst>
          </p:cNvPr>
          <p:cNvSpPr txBox="1"/>
          <p:nvPr/>
        </p:nvSpPr>
        <p:spPr>
          <a:xfrm>
            <a:off x="578652" y="4834887"/>
            <a:ext cx="37244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err="1"/>
              <a:t>ari</a:t>
            </a:r>
            <a:r>
              <a:rPr lang="de-DE" sz="3200" dirty="0"/>
              <a:t>:  0.185</a:t>
            </a:r>
          </a:p>
          <a:p>
            <a:r>
              <a:rPr lang="de-DE" sz="3200" b="1" dirty="0" err="1"/>
              <a:t>vm</a:t>
            </a:r>
            <a:r>
              <a:rPr lang="de-DE" sz="3200" dirty="0"/>
              <a:t>: 0.363</a:t>
            </a:r>
            <a:endParaRPr lang="de-DE" sz="2400" b="1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67CF2B1-68CA-1241-9530-1778C27A51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42" t="6258" r="14696" b="9737"/>
          <a:stretch/>
        </p:blipFill>
        <p:spPr>
          <a:xfrm>
            <a:off x="4570356" y="35077"/>
            <a:ext cx="7643633" cy="682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0522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21D0AD9-E862-4F4D-A146-524D71AA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7873687" cy="1179576"/>
          </a:xfrm>
        </p:spPr>
        <p:txBody>
          <a:bodyPr>
            <a:normAutofit fontScale="90000"/>
          </a:bodyPr>
          <a:lstStyle/>
          <a:p>
            <a:r>
              <a:rPr lang="de-DE" b="1" dirty="0"/>
              <a:t>K-</a:t>
            </a:r>
            <a:r>
              <a:rPr lang="de-DE" b="1" dirty="0" err="1"/>
              <a:t>Means</a:t>
            </a:r>
            <a:r>
              <a:rPr lang="de-DE" b="1" dirty="0"/>
              <a:t> (+ Dimensionsreduktion)</a:t>
            </a:r>
            <a:br>
              <a:rPr lang="de-DE" b="1" dirty="0"/>
            </a:br>
            <a:r>
              <a:rPr lang="de-DE" dirty="0"/>
              <a:t>alle Epochen</a:t>
            </a:r>
            <a:endParaRPr lang="de-DE" b="1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482671-E491-4C4E-96BF-73A1B9B91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206790"/>
            <a:ext cx="4937760" cy="545362"/>
          </a:xfrm>
        </p:spPr>
        <p:txBody>
          <a:bodyPr/>
          <a:lstStyle/>
          <a:p>
            <a:r>
              <a:rPr lang="de-DE" dirty="0"/>
              <a:t>Reduzierte Daten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199E1CA-FEF8-D14A-AE83-40AEC31417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206790"/>
            <a:ext cx="4937760" cy="545362"/>
          </a:xfrm>
        </p:spPr>
        <p:txBody>
          <a:bodyPr/>
          <a:lstStyle/>
          <a:p>
            <a:r>
              <a:rPr lang="de-DE" dirty="0"/>
              <a:t>Clustering mit K-</a:t>
            </a:r>
            <a:r>
              <a:rPr lang="de-DE" dirty="0" err="1"/>
              <a:t>Means</a:t>
            </a:r>
            <a:endParaRPr lang="de-DE" dirty="0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2CEC7226-5351-504F-99F1-7879032B09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11" t="5941" b="9886"/>
          <a:stretch/>
        </p:blipFill>
        <p:spPr>
          <a:xfrm>
            <a:off x="761785" y="2801746"/>
            <a:ext cx="5437847" cy="4051496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23486DF5-ECF8-2E4D-A2D2-7CD149C52A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611" t="5941" r="13077" b="9886"/>
          <a:stretch/>
        </p:blipFill>
        <p:spPr>
          <a:xfrm>
            <a:off x="6345936" y="2752152"/>
            <a:ext cx="4642340" cy="40514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45A204-67CE-954A-9F1C-9AAB87C36D24}"/>
              </a:ext>
            </a:extLst>
          </p:cNvPr>
          <p:cNvSpPr txBox="1"/>
          <p:nvPr/>
        </p:nvSpPr>
        <p:spPr>
          <a:xfrm>
            <a:off x="9158068" y="527887"/>
            <a:ext cx="23915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3600" b="1" dirty="0" err="1"/>
              <a:t>ari</a:t>
            </a:r>
            <a:r>
              <a:rPr lang="de-DE" sz="3600" dirty="0"/>
              <a:t>:  0.177</a:t>
            </a:r>
          </a:p>
          <a:p>
            <a:r>
              <a:rPr lang="de-DE" sz="3600" b="1" dirty="0" err="1"/>
              <a:t>vm</a:t>
            </a:r>
            <a:r>
              <a:rPr lang="de-DE" sz="3600" dirty="0"/>
              <a:t>: 0.384</a:t>
            </a:r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36868031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102F-D2BB-3946-AEF1-AE93DF51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b="1" dirty="0"/>
              <a:t>4.3.  Clustering von jeweils</a:t>
            </a:r>
            <a:br>
              <a:rPr lang="de-DE" sz="4400" b="1" dirty="0"/>
            </a:br>
            <a:r>
              <a:rPr lang="de-DE" sz="4400" b="1" dirty="0"/>
              <a:t>	   zwei Epochen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186860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AE6012-7D63-EA4D-B957-FE20015B7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1.  Epochenbegriff und –	</a:t>
            </a:r>
            <a:r>
              <a:rPr lang="de-DE" b="1" dirty="0" err="1"/>
              <a:t>einteilung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53303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0244FE-E892-4648-B9A2-7F22D047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256" y="586822"/>
            <a:ext cx="4005829" cy="164592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b="1" dirty="0"/>
              <a:t>K-Means 		</a:t>
            </a:r>
            <a:br>
              <a:rPr lang="en-US" sz="3200" b="1" dirty="0"/>
            </a:br>
            <a:r>
              <a:rPr lang="en-US" sz="3200" b="1" dirty="0"/>
              <a:t>DBSCAN</a:t>
            </a:r>
            <a:br>
              <a:rPr lang="en-US" sz="3200" b="1" dirty="0"/>
            </a:br>
            <a:r>
              <a:rPr lang="en-US" sz="3200" b="1" dirty="0"/>
              <a:t>K-Medoids </a:t>
            </a:r>
            <a:br>
              <a:rPr lang="en-US" sz="3200" b="1" dirty="0"/>
            </a:br>
            <a:r>
              <a:rPr lang="en-US" sz="2000" dirty="0"/>
              <a:t>(+ </a:t>
            </a:r>
            <a:r>
              <a:rPr lang="en-US" sz="2000" dirty="0" err="1"/>
              <a:t>Kosinus</a:t>
            </a:r>
            <a:r>
              <a:rPr lang="en-US" sz="2000" dirty="0"/>
              <a:t> </a:t>
            </a:r>
            <a:r>
              <a:rPr lang="en-US" sz="2000" dirty="0" err="1"/>
              <a:t>Distanz</a:t>
            </a:r>
            <a:r>
              <a:rPr lang="en-US" sz="2000" dirty="0"/>
              <a:t>)</a:t>
            </a:r>
            <a:endParaRPr lang="en-US" sz="3200" b="1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267DE-B0A6-1F4B-BCC7-2FAF9305A326}"/>
              </a:ext>
            </a:extLst>
          </p:cNvPr>
          <p:cNvSpPr txBox="1"/>
          <p:nvPr/>
        </p:nvSpPr>
        <p:spPr>
          <a:xfrm>
            <a:off x="4804229" y="586822"/>
            <a:ext cx="6720114" cy="1867620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/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Einteilung nach </a:t>
            </a:r>
            <a:r>
              <a:rPr lang="de-DE" i="1" dirty="0"/>
              <a:t>AMANN</a:t>
            </a:r>
            <a:endParaRPr lang="de-DE" b="1" i="1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ohne Dimensionsreduktion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Ohne Epoche „Sturm &amp; Drang“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 err="1"/>
              <a:t>Lowercase</a:t>
            </a:r>
            <a:endParaRPr lang="de-DE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Stoppwörter </a:t>
            </a:r>
            <a:r>
              <a:rPr lang="de-DE" u="sng" dirty="0"/>
              <a:t>entfernt</a:t>
            </a:r>
            <a:endParaRPr lang="de-DE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10000 mf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0E9A13A-9520-0146-9DA9-25D7F9C6A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153920"/>
              </p:ext>
            </p:extLst>
          </p:nvPr>
        </p:nvGraphicFramePr>
        <p:xfrm>
          <a:off x="379832" y="2833916"/>
          <a:ext cx="11507362" cy="343726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137091">
                  <a:extLst>
                    <a:ext uri="{9D8B030D-6E8A-4147-A177-3AD203B41FA5}">
                      <a16:colId xmlns:a16="http://schemas.microsoft.com/office/drawing/2014/main" val="2833795351"/>
                    </a:ext>
                  </a:extLst>
                </a:gridCol>
                <a:gridCol w="1691480">
                  <a:extLst>
                    <a:ext uri="{9D8B030D-6E8A-4147-A177-3AD203B41FA5}">
                      <a16:colId xmlns:a16="http://schemas.microsoft.com/office/drawing/2014/main" val="1448307795"/>
                    </a:ext>
                  </a:extLst>
                </a:gridCol>
                <a:gridCol w="1354534">
                  <a:extLst>
                    <a:ext uri="{9D8B030D-6E8A-4147-A177-3AD203B41FA5}">
                      <a16:colId xmlns:a16="http://schemas.microsoft.com/office/drawing/2014/main" val="799636414"/>
                    </a:ext>
                  </a:extLst>
                </a:gridCol>
                <a:gridCol w="1413445">
                  <a:extLst>
                    <a:ext uri="{9D8B030D-6E8A-4147-A177-3AD203B41FA5}">
                      <a16:colId xmlns:a16="http://schemas.microsoft.com/office/drawing/2014/main" val="1880987509"/>
                    </a:ext>
                  </a:extLst>
                </a:gridCol>
                <a:gridCol w="1209821">
                  <a:extLst>
                    <a:ext uri="{9D8B030D-6E8A-4147-A177-3AD203B41FA5}">
                      <a16:colId xmlns:a16="http://schemas.microsoft.com/office/drawing/2014/main" val="3364989717"/>
                    </a:ext>
                  </a:extLst>
                </a:gridCol>
                <a:gridCol w="1413513">
                  <a:extLst>
                    <a:ext uri="{9D8B030D-6E8A-4147-A177-3AD203B41FA5}">
                      <a16:colId xmlns:a16="http://schemas.microsoft.com/office/drawing/2014/main" val="907503533"/>
                    </a:ext>
                  </a:extLst>
                </a:gridCol>
                <a:gridCol w="1287478">
                  <a:extLst>
                    <a:ext uri="{9D8B030D-6E8A-4147-A177-3AD203B41FA5}">
                      <a16:colId xmlns:a16="http://schemas.microsoft.com/office/drawing/2014/main" val="153272381"/>
                    </a:ext>
                  </a:extLst>
                </a:gridCol>
              </a:tblGrid>
              <a:tr h="638570"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2400" dirty="0">
                          <a:effectLst/>
                        </a:rPr>
                        <a:t>K-Means</a:t>
                      </a:r>
                      <a:endParaRPr lang="en-GB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2400" dirty="0">
                          <a:effectLst/>
                        </a:rPr>
                        <a:t>DBSCAN</a:t>
                      </a:r>
                      <a:endParaRPr lang="en-GB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2400" dirty="0">
                          <a:effectLst/>
                        </a:rPr>
                        <a:t>K-Medoids</a:t>
                      </a:r>
                      <a:endParaRPr lang="en-GB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GB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7450965"/>
                  </a:ext>
                </a:extLst>
              </a:tr>
              <a:tr h="731476">
                <a:tc>
                  <a:txBody>
                    <a:bodyPr/>
                    <a:lstStyle/>
                    <a:p>
                      <a:pPr algn="r" fontAlgn="ctr"/>
                      <a:br>
                        <a:rPr lang="en-GB" sz="1800" dirty="0">
                          <a:effectLst/>
                        </a:rPr>
                      </a:br>
                      <a:endParaRPr lang="en-GB" sz="18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dirty="0" err="1">
                          <a:effectLst/>
                        </a:rPr>
                        <a:t>ari</a:t>
                      </a:r>
                      <a:endParaRPr lang="en-GB" sz="18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err="1"/>
                        <a:t>vm</a:t>
                      </a:r>
                      <a:endParaRPr lang="de-DE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dirty="0" err="1">
                          <a:effectLst/>
                        </a:rPr>
                        <a:t>ari</a:t>
                      </a:r>
                      <a:endParaRPr lang="en-GB" sz="18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err="1"/>
                        <a:t>vm</a:t>
                      </a:r>
                      <a:endParaRPr lang="de-DE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dirty="0" err="1">
                          <a:effectLst/>
                        </a:rPr>
                        <a:t>ari</a:t>
                      </a:r>
                      <a:endParaRPr lang="en-GB" sz="18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err="1"/>
                        <a:t>vm</a:t>
                      </a:r>
                      <a:endParaRPr lang="de-DE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790527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1800" b="1" dirty="0" err="1">
                          <a:effectLst/>
                        </a:rPr>
                        <a:t>Barock</a:t>
                      </a:r>
                      <a:r>
                        <a:rPr lang="en-GB" sz="1800" b="1" dirty="0">
                          <a:effectLst/>
                        </a:rPr>
                        <a:t>/</a:t>
                      </a:r>
                      <a:r>
                        <a:rPr lang="en-GB" sz="1800" b="1" dirty="0" err="1">
                          <a:effectLst/>
                        </a:rPr>
                        <a:t>Naturalismus</a:t>
                      </a:r>
                      <a:endParaRPr lang="en-GB" sz="18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 b="1" dirty="0">
                          <a:effectLst/>
                        </a:rPr>
                        <a:t>0.805490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 b="1" dirty="0">
                          <a:effectLst/>
                        </a:rPr>
                        <a:t>0.746453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 dirty="0">
                          <a:effectLst/>
                        </a:rPr>
                        <a:t>0.411893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 dirty="0">
                          <a:effectLst/>
                        </a:rPr>
                        <a:t>0.444248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0.632206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0.537986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364166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1800" b="1">
                          <a:effectLst/>
                        </a:rPr>
                        <a:t>Barock/Realismus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>
                          <a:effectLst/>
                        </a:rPr>
                        <a:t>0.773402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>
                          <a:effectLst/>
                        </a:rPr>
                        <a:t>0.729663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 dirty="0">
                          <a:effectLst/>
                        </a:rPr>
                        <a:t>0.515060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 dirty="0">
                          <a:effectLst/>
                        </a:rPr>
                        <a:t>0.531504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b="1">
                          <a:effectLst/>
                        </a:rPr>
                        <a:t>0.860581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b="1" dirty="0">
                          <a:effectLst/>
                        </a:rPr>
                        <a:t>0.811946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681319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1800" b="1">
                          <a:effectLst/>
                        </a:rPr>
                        <a:t>Aufklärung/Naturalismus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>
                          <a:effectLst/>
                        </a:rPr>
                        <a:t>0.745326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 dirty="0">
                          <a:effectLst/>
                        </a:rPr>
                        <a:t>0.621077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>
                          <a:effectLst/>
                        </a:rPr>
                        <a:t>0.131620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 dirty="0">
                          <a:effectLst/>
                        </a:rPr>
                        <a:t>0.155326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-0.014611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0.197276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013880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1800" b="1">
                          <a:effectLst/>
                        </a:rPr>
                        <a:t>Barock/Klassik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>
                          <a:effectLst/>
                        </a:rPr>
                        <a:t>0.688026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>
                          <a:effectLst/>
                        </a:rPr>
                        <a:t>0.651029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>
                          <a:effectLst/>
                        </a:rPr>
                        <a:t>0.491301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 dirty="0">
                          <a:effectLst/>
                        </a:rPr>
                        <a:t>0.499456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b="1" dirty="0">
                          <a:effectLst/>
                        </a:rPr>
                        <a:t>0.836902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b="1" dirty="0">
                          <a:effectLst/>
                        </a:rPr>
                        <a:t>0.784668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835995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1800" b="1">
                          <a:effectLst/>
                        </a:rPr>
                        <a:t>Barock/Aufklärung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>
                          <a:effectLst/>
                        </a:rPr>
                        <a:t>0.541105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 dirty="0">
                          <a:effectLst/>
                        </a:rPr>
                        <a:t>0.530550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 dirty="0">
                          <a:effectLst/>
                        </a:rPr>
                        <a:t>0.374712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 dirty="0">
                          <a:effectLst/>
                        </a:rPr>
                        <a:t>0.380885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0.430008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0.353975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914534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819989-B927-2242-B1C1-3CF654B9CE66}"/>
              </a:ext>
            </a:extLst>
          </p:cNvPr>
          <p:cNvCxnSpPr>
            <a:cxnSpLocks/>
          </p:cNvCxnSpPr>
          <p:nvPr/>
        </p:nvCxnSpPr>
        <p:spPr>
          <a:xfrm>
            <a:off x="6554716" y="2833916"/>
            <a:ext cx="0" cy="34507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68F457-F6A7-FE4A-ADAC-0E3A32689AEC}"/>
              </a:ext>
            </a:extLst>
          </p:cNvPr>
          <p:cNvCxnSpPr>
            <a:cxnSpLocks/>
          </p:cNvCxnSpPr>
          <p:nvPr/>
        </p:nvCxnSpPr>
        <p:spPr>
          <a:xfrm>
            <a:off x="9197097" y="2847363"/>
            <a:ext cx="0" cy="34372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B34504-8BC5-7647-A0E6-C60B14518434}"/>
              </a:ext>
            </a:extLst>
          </p:cNvPr>
          <p:cNvCxnSpPr>
            <a:cxnSpLocks/>
          </p:cNvCxnSpPr>
          <p:nvPr/>
        </p:nvCxnSpPr>
        <p:spPr>
          <a:xfrm>
            <a:off x="3513750" y="2833916"/>
            <a:ext cx="0" cy="34372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9215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0244FE-E892-4648-B9A2-7F22D047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748339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/>
              <a:t>K-Means 		(II) </a:t>
            </a:r>
            <a:br>
              <a:rPr lang="en-US" sz="3200" b="1" dirty="0"/>
            </a:br>
            <a:r>
              <a:rPr lang="en-US" sz="3200" b="1" dirty="0"/>
              <a:t>DBSCAN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267DE-B0A6-1F4B-BCC7-2FAF9305A326}"/>
              </a:ext>
            </a:extLst>
          </p:cNvPr>
          <p:cNvSpPr txBox="1"/>
          <p:nvPr/>
        </p:nvSpPr>
        <p:spPr>
          <a:xfrm>
            <a:off x="4804229" y="586822"/>
            <a:ext cx="6720114" cy="1867620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/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Einteilung nach </a:t>
            </a:r>
            <a:r>
              <a:rPr lang="de-DE" i="1" dirty="0"/>
              <a:t>AMANN</a:t>
            </a:r>
            <a:endParaRPr lang="de-DE" b="1" i="1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b="1" dirty="0"/>
              <a:t>Dimensionsreduktion</a:t>
            </a:r>
          </a:p>
          <a:p>
            <a:pPr marL="228600">
              <a:spcAft>
                <a:spcPts val="600"/>
              </a:spcAft>
            </a:pPr>
            <a:r>
              <a:rPr lang="de-DE" b="1" dirty="0"/>
              <a:t>    (auf 3 Dimensionen)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Ohne Epoche „Sturm &amp; Drang“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 err="1"/>
              <a:t>Lowercase</a:t>
            </a:r>
            <a:endParaRPr lang="de-DE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Stoppwörter </a:t>
            </a:r>
            <a:r>
              <a:rPr lang="de-DE" u="sng" dirty="0"/>
              <a:t>entfernt</a:t>
            </a:r>
            <a:endParaRPr lang="de-DE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10000 mf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0E9A13A-9520-0146-9DA9-25D7F9C6A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133896"/>
              </p:ext>
            </p:extLst>
          </p:nvPr>
        </p:nvGraphicFramePr>
        <p:xfrm>
          <a:off x="618424" y="2843047"/>
          <a:ext cx="11103438" cy="38507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573503">
                  <a:extLst>
                    <a:ext uri="{9D8B030D-6E8A-4147-A177-3AD203B41FA5}">
                      <a16:colId xmlns:a16="http://schemas.microsoft.com/office/drawing/2014/main" val="2833795351"/>
                    </a:ext>
                  </a:extLst>
                </a:gridCol>
                <a:gridCol w="1832355">
                  <a:extLst>
                    <a:ext uri="{9D8B030D-6E8A-4147-A177-3AD203B41FA5}">
                      <a16:colId xmlns:a16="http://schemas.microsoft.com/office/drawing/2014/main" val="1448307795"/>
                    </a:ext>
                  </a:extLst>
                </a:gridCol>
                <a:gridCol w="1641472">
                  <a:extLst>
                    <a:ext uri="{9D8B030D-6E8A-4147-A177-3AD203B41FA5}">
                      <a16:colId xmlns:a16="http://schemas.microsoft.com/office/drawing/2014/main" val="799636414"/>
                    </a:ext>
                  </a:extLst>
                </a:gridCol>
                <a:gridCol w="2244728">
                  <a:extLst>
                    <a:ext uri="{9D8B030D-6E8A-4147-A177-3AD203B41FA5}">
                      <a16:colId xmlns:a16="http://schemas.microsoft.com/office/drawing/2014/main" val="1880987509"/>
                    </a:ext>
                  </a:extLst>
                </a:gridCol>
                <a:gridCol w="1811380">
                  <a:extLst>
                    <a:ext uri="{9D8B030D-6E8A-4147-A177-3AD203B41FA5}">
                      <a16:colId xmlns:a16="http://schemas.microsoft.com/office/drawing/2014/main" val="3364989717"/>
                    </a:ext>
                  </a:extLst>
                </a:gridCol>
              </a:tblGrid>
              <a:tr h="638570"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2400" dirty="0">
                          <a:effectLst/>
                        </a:rPr>
                        <a:t>K-Means</a:t>
                      </a:r>
                      <a:endParaRPr lang="en-GB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2400" dirty="0">
                          <a:effectLst/>
                        </a:rPr>
                        <a:t>DBSCAN</a:t>
                      </a:r>
                      <a:endParaRPr lang="en-GB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7450965"/>
                  </a:ext>
                </a:extLst>
              </a:tr>
              <a:tr h="731476">
                <a:tc>
                  <a:txBody>
                    <a:bodyPr/>
                    <a:lstStyle/>
                    <a:p>
                      <a:pPr algn="r" fontAlgn="ctr"/>
                      <a:br>
                        <a:rPr lang="en-GB" sz="2000" dirty="0">
                          <a:effectLst/>
                        </a:rPr>
                      </a:b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1" dirty="0" err="1">
                          <a:effectLst/>
                        </a:rPr>
                        <a:t>ari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err="1"/>
                        <a:t>vm</a:t>
                      </a:r>
                      <a:endParaRPr lang="de-DE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1" dirty="0" err="1">
                          <a:effectLst/>
                        </a:rPr>
                        <a:t>ari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err="1"/>
                        <a:t>vm</a:t>
                      </a:r>
                      <a:endParaRPr lang="de-DE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790527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>
                          <a:effectLst/>
                        </a:rPr>
                        <a:t>Barock/Realismus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b="1" dirty="0">
                          <a:effectLst/>
                        </a:rPr>
                        <a:t>0.860581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b="1" dirty="0">
                          <a:effectLst/>
                        </a:rPr>
                        <a:t>0.811946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0.756305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0.712015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364166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>
                          <a:effectLst/>
                        </a:rPr>
                        <a:t>Barock/Klassik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0.836902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0.784668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0.707729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0.635589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2681319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>
                          <a:effectLst/>
                        </a:rPr>
                        <a:t>Romantik/Expressionismus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0.788889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0.752666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0.483238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0.589333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013880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>
                          <a:effectLst/>
                        </a:rPr>
                        <a:t>Barock/Biedermeier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0.775286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0.729576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0.568653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0.551779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6835995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>
                          <a:effectLst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914534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>
                          <a:effectLst/>
                        </a:rPr>
                        <a:t>Aufklärung/Naturalismus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0.660430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0.605890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0.806515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0.729329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604523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819989-B927-2242-B1C1-3CF654B9CE66}"/>
              </a:ext>
            </a:extLst>
          </p:cNvPr>
          <p:cNvCxnSpPr>
            <a:cxnSpLocks/>
          </p:cNvCxnSpPr>
          <p:nvPr/>
        </p:nvCxnSpPr>
        <p:spPr>
          <a:xfrm>
            <a:off x="7678270" y="2833916"/>
            <a:ext cx="0" cy="38598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3072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8D6179-3DE5-CB4E-88FC-E036ED931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/>
              <a:t>4.3. Einblick in die besten Cluster</a:t>
            </a:r>
          </a:p>
        </p:txBody>
      </p:sp>
    </p:spTree>
    <p:extLst>
      <p:ext uri="{BB962C8B-B14F-4D97-AF65-F5344CB8AC3E}">
        <p14:creationId xmlns:p14="http://schemas.microsoft.com/office/powerpoint/2010/main" val="31943633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70DB90-324C-D04B-8F51-5DB32ADB4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K-</a:t>
            </a:r>
            <a:r>
              <a:rPr lang="de-DE" b="1" dirty="0" err="1"/>
              <a:t>Means</a:t>
            </a:r>
            <a:r>
              <a:rPr lang="de-DE" b="1" dirty="0"/>
              <a:t> (II) </a:t>
            </a:r>
            <a:br>
              <a:rPr lang="de-DE" b="1" dirty="0"/>
            </a:br>
            <a:r>
              <a:rPr lang="de-DE" sz="2700" dirty="0"/>
              <a:t>Häufigsten 10 Worte des besten </a:t>
            </a:r>
            <a:r>
              <a:rPr lang="de-DE" sz="2700" dirty="0" err="1"/>
              <a:t>Clusterings</a:t>
            </a:r>
            <a:r>
              <a:rPr lang="de-DE" sz="2700" dirty="0"/>
              <a:t>: </a:t>
            </a:r>
            <a:r>
              <a:rPr lang="en-GB" sz="2700" b="1" i="1" dirty="0" err="1"/>
              <a:t>Barock</a:t>
            </a:r>
            <a:r>
              <a:rPr lang="en-GB" sz="2700" b="1" i="1" dirty="0"/>
              <a:t>/</a:t>
            </a:r>
            <a:r>
              <a:rPr lang="en-GB" sz="2700" b="1" i="1" dirty="0" err="1"/>
              <a:t>Realismus</a:t>
            </a:r>
            <a:endParaRPr lang="de-DE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C8CDDA-2DB0-2A45-8D56-96D247AED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2718" y="2410007"/>
            <a:ext cx="5600610" cy="560938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de-DE" sz="2800" dirty="0">
                <a:solidFill>
                  <a:schemeClr val="bg2"/>
                </a:solidFill>
              </a:rPr>
              <a:t>Cluster 1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EA91CB4-4E4E-1341-8A7A-0E1757A60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2718" y="3203688"/>
            <a:ext cx="5600610" cy="2968512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GB" sz="2800" b="1" dirty="0"/>
              <a:t>	</a:t>
            </a:r>
            <a:r>
              <a:rPr lang="en-GB" sz="2800" b="1" dirty="0" err="1"/>
              <a:t>mädchen</a:t>
            </a:r>
            <a:r>
              <a:rPr lang="en-GB" sz="2800" b="1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b="1" dirty="0" err="1"/>
              <a:t>sehnsucht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b="1" dirty="0" err="1"/>
              <a:t>duft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b="1" dirty="0"/>
              <a:t>not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leis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ew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rasch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sanft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dunklen</a:t>
            </a:r>
            <a:endParaRPr lang="en-GB" sz="2800" dirty="0"/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drin</a:t>
            </a:r>
            <a:endParaRPr lang="de-DE" sz="28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93382A0-16F0-7D41-AC5F-F7DFEB863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410007"/>
            <a:ext cx="5393346" cy="560938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de-DE" sz="2800" dirty="0">
                <a:solidFill>
                  <a:schemeClr val="bg2"/>
                </a:solidFill>
              </a:rPr>
              <a:t>Cluster 2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09D71FF-5572-C546-8EAD-6A3C8184C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5393346" cy="2968511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auff</a:t>
            </a:r>
            <a:r>
              <a:rPr lang="en-GB" sz="2800" dirty="0"/>
              <a:t> 	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vnd</a:t>
            </a:r>
            <a:r>
              <a:rPr lang="en-GB" sz="2800" dirty="0"/>
              <a:t> 	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sey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diß</a:t>
            </a:r>
            <a:r>
              <a:rPr lang="en-GB" sz="2800" dirty="0"/>
              <a:t> 	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wil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b="1" dirty="0"/>
              <a:t>hertz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wol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auß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b="1" dirty="0" err="1"/>
              <a:t>hertzen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jhr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1388577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A480-6AB0-844F-9E88-B812003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74285"/>
            <a:ext cx="4002216" cy="19408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 dirty="0"/>
              <a:t>K-Means </a:t>
            </a:r>
            <a:br>
              <a:rPr lang="en-US" sz="2800" b="1" dirty="0"/>
            </a:br>
            <a:r>
              <a:rPr lang="en-US" sz="2800" i="1" dirty="0"/>
              <a:t>(alter </a:t>
            </a:r>
            <a:r>
              <a:rPr lang="en-US" sz="2800" i="1" dirty="0" err="1"/>
              <a:t>Versuch</a:t>
            </a:r>
            <a:r>
              <a:rPr lang="en-US" sz="2800" i="1" dirty="0"/>
              <a:t>)</a:t>
            </a:r>
            <a:br>
              <a:rPr lang="en-US" sz="2800" b="1" dirty="0"/>
            </a:br>
            <a:br>
              <a:rPr lang="en-US" sz="2800" b="1" dirty="0"/>
            </a:br>
            <a:r>
              <a:rPr lang="en-US" sz="2800" b="1" dirty="0" err="1"/>
              <a:t>Barock</a:t>
            </a:r>
            <a:r>
              <a:rPr lang="en-US" sz="2800" b="1" dirty="0"/>
              <a:t>/</a:t>
            </a:r>
            <a:r>
              <a:rPr lang="en-US" sz="2800" b="1" dirty="0" err="1"/>
              <a:t>Realismus</a:t>
            </a:r>
            <a:endParaRPr lang="en-US" sz="2800" b="1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669C5-0123-2348-A259-7BE0C33F2448}"/>
              </a:ext>
            </a:extLst>
          </p:cNvPr>
          <p:cNvSpPr txBox="1"/>
          <p:nvPr/>
        </p:nvSpPr>
        <p:spPr>
          <a:xfrm>
            <a:off x="323558" y="3355848"/>
            <a:ext cx="4291306" cy="2825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400" b="1" dirty="0"/>
              <a:t>0 - </a:t>
            </a:r>
            <a:r>
              <a:rPr lang="en-US" sz="2400" b="1" dirty="0" err="1"/>
              <a:t>Hochbarock</a:t>
            </a:r>
            <a:r>
              <a:rPr lang="en-US" sz="2400" dirty="0"/>
              <a:t>: 1651-1697</a:t>
            </a:r>
            <a:endParaRPr lang="en-US" sz="2400" b="1" dirty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400" b="1" dirty="0"/>
              <a:t>1 - </a:t>
            </a:r>
            <a:r>
              <a:rPr lang="en-US" sz="2400" b="1" dirty="0" err="1"/>
              <a:t>Realismus</a:t>
            </a:r>
            <a:r>
              <a:rPr lang="en-US" sz="2400" dirty="0"/>
              <a:t>:     1849-1899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400" b="1" dirty="0"/>
              <a:t>2 - </a:t>
            </a:r>
            <a:r>
              <a:rPr lang="en-US" sz="2400" b="1" dirty="0" err="1"/>
              <a:t>Frühbarock</a:t>
            </a:r>
            <a:r>
              <a:rPr lang="en-US" sz="2400" dirty="0"/>
              <a:t>:   1613-1655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37CAFE-0E24-3042-9679-8D0B9A23F5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90" t="5472" r="16840" b="10324"/>
          <a:stretch/>
        </p:blipFill>
        <p:spPr>
          <a:xfrm>
            <a:off x="4717583" y="447766"/>
            <a:ext cx="7474417" cy="596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558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102F-D2BB-3946-AEF1-AE93DF51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b="1" dirty="0"/>
              <a:t>4.4.  Genauere Analyse der </a:t>
            </a:r>
            <a:r>
              <a:rPr lang="de-DE" sz="4000" b="1" dirty="0" err="1"/>
              <a:t>Clusterings</a:t>
            </a:r>
            <a:endParaRPr lang="de-DE" sz="4400" b="1" dirty="0"/>
          </a:p>
        </p:txBody>
      </p:sp>
    </p:spTree>
    <p:extLst>
      <p:ext uri="{BB962C8B-B14F-4D97-AF65-F5344CB8AC3E}">
        <p14:creationId xmlns:p14="http://schemas.microsoft.com/office/powerpoint/2010/main" val="13041857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92DD9-6C29-3E43-A218-EC0292BFD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Epochen, die sich am besten clustern lassen</a:t>
            </a:r>
            <a:endParaRPr lang="de-DE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7F94742-D375-934A-A3A1-E9B4A42801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4433326"/>
              </p:ext>
            </p:extLst>
          </p:nvPr>
        </p:nvGraphicFramePr>
        <p:xfrm>
          <a:off x="2246312" y="2206627"/>
          <a:ext cx="7699376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9688">
                  <a:extLst>
                    <a:ext uri="{9D8B030D-6E8A-4147-A177-3AD203B41FA5}">
                      <a16:colId xmlns:a16="http://schemas.microsoft.com/office/drawing/2014/main" val="2480454394"/>
                    </a:ext>
                  </a:extLst>
                </a:gridCol>
                <a:gridCol w="3849688">
                  <a:extLst>
                    <a:ext uri="{9D8B030D-6E8A-4147-A177-3AD203B41FA5}">
                      <a16:colId xmlns:a16="http://schemas.microsoft.com/office/drawing/2014/main" val="84020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Epochen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Anteil an den besten</a:t>
                      </a:r>
                    </a:p>
                    <a:p>
                      <a:pPr algn="ctr"/>
                      <a:r>
                        <a:rPr lang="de-DE" sz="2400" dirty="0"/>
                        <a:t>Ergebnissen*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052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 err="1"/>
                        <a:t>Barock</a:t>
                      </a:r>
                      <a:endParaRPr lang="de-D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31%</a:t>
                      </a:r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943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 b="1" dirty="0"/>
                        <a:t>Realismus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18%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705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 b="1" dirty="0"/>
                        <a:t>Naturalismus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13%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353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 b="1" dirty="0"/>
                        <a:t>Aufklärung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13%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822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 b="1" dirty="0"/>
                        <a:t>Klassik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13%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116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 b="1" dirty="0"/>
                        <a:t>Expressionismus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81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 b="1" dirty="0"/>
                        <a:t>Biedermeier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4%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224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 b="1" dirty="0"/>
                        <a:t>Romantik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0%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17984713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60676B5-7783-9F47-9444-A90D4351817F}"/>
              </a:ext>
            </a:extLst>
          </p:cNvPr>
          <p:cNvCxnSpPr>
            <a:cxnSpLocks/>
            <a:endCxn id="8" idx="2"/>
          </p:cNvCxnSpPr>
          <p:nvPr/>
        </p:nvCxnSpPr>
        <p:spPr>
          <a:xfrm flipH="1">
            <a:off x="6096000" y="2206627"/>
            <a:ext cx="7026" cy="448056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51FBBC-DA8A-E545-B9F9-A40E81A5358E}"/>
              </a:ext>
            </a:extLst>
          </p:cNvPr>
          <p:cNvSpPr txBox="1"/>
          <p:nvPr/>
        </p:nvSpPr>
        <p:spPr>
          <a:xfrm>
            <a:off x="10069257" y="2406652"/>
            <a:ext cx="19798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dirty="0"/>
              <a:t>*:    </a:t>
            </a:r>
            <a:r>
              <a:rPr lang="de-DE" sz="2000" b="1" dirty="0" err="1"/>
              <a:t>ari</a:t>
            </a:r>
            <a:r>
              <a:rPr lang="de-DE" sz="2000" dirty="0"/>
              <a:t> &gt;= 0.7</a:t>
            </a:r>
          </a:p>
        </p:txBody>
      </p:sp>
    </p:spTree>
    <p:extLst>
      <p:ext uri="{BB962C8B-B14F-4D97-AF65-F5344CB8AC3E}">
        <p14:creationId xmlns:p14="http://schemas.microsoft.com/office/powerpoint/2010/main" val="36072650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ED122-6758-3845-84AD-55A4F3FD4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TODOs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475FE-AEB0-BC42-A8C7-BD9B9C5AB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5" y="2478024"/>
            <a:ext cx="11158538" cy="4119724"/>
          </a:xfrm>
        </p:spPr>
        <p:txBody>
          <a:bodyPr>
            <a:normAutofit lnSpcReduction="10000"/>
          </a:bodyPr>
          <a:lstStyle/>
          <a:p>
            <a:r>
              <a:rPr lang="de-DE" b="1" dirty="0"/>
              <a:t> </a:t>
            </a:r>
            <a:r>
              <a:rPr lang="de-DE" sz="3200" dirty="0">
                <a:sym typeface="Wingdings" pitchFamily="2" charset="2"/>
              </a:rPr>
              <a:t>Epocheneinteilung erweitern  händisch </a:t>
            </a:r>
          </a:p>
          <a:p>
            <a:r>
              <a:rPr lang="de-DE" sz="3200" b="1" dirty="0">
                <a:sym typeface="Wingdings" pitchFamily="2" charset="2"/>
              </a:rPr>
              <a:t> </a:t>
            </a:r>
            <a:r>
              <a:rPr lang="de-DE" sz="3200" b="1" dirty="0"/>
              <a:t>Noise </a:t>
            </a:r>
            <a:r>
              <a:rPr lang="de-DE" sz="3200" b="1" dirty="0" err="1"/>
              <a:t>Removal</a:t>
            </a:r>
            <a:r>
              <a:rPr lang="de-DE" sz="3200" b="1" dirty="0"/>
              <a:t> </a:t>
            </a:r>
            <a:r>
              <a:rPr lang="de-DE" sz="3200" dirty="0"/>
              <a:t>mit :</a:t>
            </a:r>
          </a:p>
          <a:p>
            <a:pPr lvl="1"/>
            <a:r>
              <a:rPr lang="de-DE" sz="2800" dirty="0"/>
              <a:t>Hierarchisches Clustering</a:t>
            </a:r>
          </a:p>
          <a:p>
            <a:pPr lvl="1"/>
            <a:r>
              <a:rPr lang="de-DE" sz="2800" dirty="0"/>
              <a:t>Topic </a:t>
            </a:r>
            <a:r>
              <a:rPr lang="de-DE" sz="2800" dirty="0" err="1"/>
              <a:t>Modelling</a:t>
            </a:r>
            <a:r>
              <a:rPr lang="de-DE" sz="2800" dirty="0"/>
              <a:t> (</a:t>
            </a:r>
            <a:r>
              <a:rPr lang="de-DE" sz="2800" dirty="0">
                <a:sym typeface="Wingdings" pitchFamily="2" charset="2"/>
              </a:rPr>
              <a:t> Dialekt)</a:t>
            </a:r>
          </a:p>
          <a:p>
            <a:pPr lvl="1"/>
            <a:r>
              <a:rPr lang="de-DE" sz="2800" dirty="0"/>
              <a:t>LSVM</a:t>
            </a:r>
          </a:p>
          <a:p>
            <a:r>
              <a:rPr lang="de-DE" sz="3200" dirty="0"/>
              <a:t> Nochmal POS-</a:t>
            </a:r>
            <a:r>
              <a:rPr lang="de-DE" sz="3200" dirty="0" err="1"/>
              <a:t>Tagging</a:t>
            </a:r>
            <a:endParaRPr lang="de-DE" sz="3200" dirty="0"/>
          </a:p>
          <a:p>
            <a:r>
              <a:rPr lang="de-DE" sz="3200" dirty="0"/>
              <a:t> Analyse der Epochenzuweisungen</a:t>
            </a:r>
          </a:p>
        </p:txBody>
      </p:sp>
    </p:spTree>
    <p:extLst>
      <p:ext uri="{BB962C8B-B14F-4D97-AF65-F5344CB8AC3E}">
        <p14:creationId xmlns:p14="http://schemas.microsoft.com/office/powerpoint/2010/main" val="32939905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168E5B1-40BC-594A-BD5D-32D9348BA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25125452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102F-D2BB-3946-AEF1-AE93DF51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b="1" dirty="0"/>
              <a:t>4.5.  Noise Entfernung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1767297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8AA1C2-4EC8-F94C-B5E1-BD16A1EA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Epochenbegriff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0BD3BA-BFBC-1A47-B5C6-9B045B38B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42656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3500" i="1" dirty="0"/>
              <a:t>„Eine </a:t>
            </a:r>
            <a:r>
              <a:rPr lang="de-DE" sz="3500" b="1" i="1" dirty="0"/>
              <a:t>Epoche </a:t>
            </a:r>
            <a:r>
              <a:rPr lang="de-DE" sz="3500" i="1" dirty="0"/>
              <a:t>ist ein zeitlich begrenztes System, das wir von einer Menge von Texten abstrahieren und von dem wir behaupten, </a:t>
            </a:r>
            <a:r>
              <a:rPr lang="de-DE" sz="3500" i="1" dirty="0" err="1"/>
              <a:t>daß</a:t>
            </a:r>
            <a:r>
              <a:rPr lang="de-DE" sz="3500" i="1" dirty="0"/>
              <a:t> seine fundamentalen Merkmale und Strukturen in diesem Zeitraum konstant bleiben.“ – </a:t>
            </a:r>
            <a:r>
              <a:rPr lang="de-DE" sz="3500" i="1" dirty="0" err="1"/>
              <a:t>Titzmann</a:t>
            </a:r>
            <a:r>
              <a:rPr lang="de-DE" sz="3500" i="1" dirty="0"/>
              <a:t> 1991</a:t>
            </a:r>
          </a:p>
          <a:p>
            <a:pPr marL="0" indent="0">
              <a:buNone/>
            </a:pPr>
            <a:endParaRPr lang="de-DE" sz="3600" i="1" dirty="0"/>
          </a:p>
          <a:p>
            <a:pPr marL="0" indent="0">
              <a:buNone/>
            </a:pPr>
            <a:r>
              <a:rPr lang="en-GB" sz="2200" i="1" dirty="0"/>
              <a:t>TITZMANN, </a:t>
            </a:r>
            <a:r>
              <a:rPr lang="en-GB" sz="2200" dirty="0"/>
              <a:t>Michael, „</a:t>
            </a:r>
            <a:r>
              <a:rPr lang="en-GB" sz="2200" dirty="0" err="1"/>
              <a:t>Skizze</a:t>
            </a:r>
            <a:r>
              <a:rPr lang="en-GB" sz="2200" dirty="0"/>
              <a:t> </a:t>
            </a:r>
            <a:r>
              <a:rPr lang="en-GB" sz="2200" dirty="0" err="1"/>
              <a:t>einer</a:t>
            </a:r>
            <a:r>
              <a:rPr lang="en-GB" sz="2200" dirty="0"/>
              <a:t> </a:t>
            </a:r>
            <a:r>
              <a:rPr lang="en-GB" sz="2200" dirty="0" err="1"/>
              <a:t>integrativen</a:t>
            </a:r>
            <a:r>
              <a:rPr lang="en-GB" sz="2200" dirty="0"/>
              <a:t> </a:t>
            </a:r>
            <a:r>
              <a:rPr lang="en-GB" sz="2200" dirty="0" err="1"/>
              <a:t>Literaturgeschichte</a:t>
            </a:r>
            <a:r>
              <a:rPr lang="en-GB" sz="2200" dirty="0"/>
              <a:t> und </a:t>
            </a:r>
            <a:r>
              <a:rPr lang="en-GB" sz="2200" dirty="0" err="1"/>
              <a:t>ihres</a:t>
            </a:r>
            <a:r>
              <a:rPr lang="en-GB" sz="2200" dirty="0"/>
              <a:t> </a:t>
            </a:r>
            <a:r>
              <a:rPr lang="en-GB" sz="2200" dirty="0" err="1"/>
              <a:t>Ortes</a:t>
            </a:r>
            <a:r>
              <a:rPr lang="en-GB" sz="2200" dirty="0"/>
              <a:t> in </a:t>
            </a:r>
            <a:r>
              <a:rPr lang="en-GB" sz="2200" dirty="0" err="1"/>
              <a:t>einer</a:t>
            </a:r>
            <a:r>
              <a:rPr lang="en-GB" sz="2200" dirty="0"/>
              <a:t> </a:t>
            </a:r>
            <a:r>
              <a:rPr lang="en-GB" sz="2200" dirty="0" err="1"/>
              <a:t>Systematik</a:t>
            </a:r>
            <a:r>
              <a:rPr lang="en-GB" sz="2200" dirty="0"/>
              <a:t> der </a:t>
            </a:r>
            <a:r>
              <a:rPr lang="en-GB" sz="2200" dirty="0" err="1"/>
              <a:t>Literaturwissenschaft</a:t>
            </a:r>
            <a:r>
              <a:rPr lang="en-GB" sz="2200" dirty="0"/>
              <a:t>“, in: </a:t>
            </a:r>
            <a:r>
              <a:rPr lang="en-GB" sz="2200" dirty="0" err="1"/>
              <a:t>Ders</a:t>
            </a:r>
            <a:r>
              <a:rPr lang="en-GB" sz="2200" dirty="0"/>
              <a:t>. (Hg.): </a:t>
            </a:r>
            <a:r>
              <a:rPr lang="en-GB" sz="2200" dirty="0" err="1"/>
              <a:t>Modelle</a:t>
            </a:r>
            <a:r>
              <a:rPr lang="en-GB" sz="2200" dirty="0"/>
              <a:t> des </a:t>
            </a:r>
            <a:r>
              <a:rPr lang="en-GB" sz="2200" dirty="0" err="1"/>
              <a:t>literarischen</a:t>
            </a:r>
            <a:r>
              <a:rPr lang="en-GB" sz="2200" dirty="0"/>
              <a:t> </a:t>
            </a:r>
            <a:r>
              <a:rPr lang="en-GB" sz="2200" dirty="0" err="1"/>
              <a:t>Strukturwandels</a:t>
            </a:r>
            <a:r>
              <a:rPr lang="en-GB" sz="2200" dirty="0"/>
              <a:t>. Tübingen 1991, S. 395-438, 405.</a:t>
            </a:r>
          </a:p>
          <a:p>
            <a:pPr marL="0" indent="0">
              <a:buNone/>
            </a:pPr>
            <a:endParaRPr lang="de-DE" sz="3200" i="1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38102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DE410B9-650E-C549-B5D6-A2098E5B0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Verfahren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24A4841-EEE5-5F44-9B6E-360856357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470" y="2829495"/>
            <a:ext cx="10991279" cy="37141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4000" dirty="0"/>
              <a:t> Lineare SVM</a:t>
            </a:r>
          </a:p>
          <a:p>
            <a:pPr>
              <a:lnSpc>
                <a:spcPct val="150000"/>
              </a:lnSpc>
            </a:pPr>
            <a:r>
              <a:rPr lang="de-DE" sz="4000" dirty="0"/>
              <a:t> Topic </a:t>
            </a:r>
            <a:r>
              <a:rPr lang="de-DE" sz="4000" dirty="0" err="1"/>
              <a:t>Modelling</a:t>
            </a:r>
            <a:endParaRPr lang="de-DE" sz="4000" dirty="0"/>
          </a:p>
          <a:p>
            <a:pPr>
              <a:lnSpc>
                <a:spcPct val="150000"/>
              </a:lnSpc>
            </a:pPr>
            <a:r>
              <a:rPr lang="de-DE" sz="4000" dirty="0"/>
              <a:t> Hierarchisches Clustering</a:t>
            </a:r>
          </a:p>
        </p:txBody>
      </p:sp>
    </p:spTree>
    <p:extLst>
      <p:ext uri="{BB962C8B-B14F-4D97-AF65-F5344CB8AC3E}">
        <p14:creationId xmlns:p14="http://schemas.microsoft.com/office/powerpoint/2010/main" val="33180929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A206C5-2498-E042-8300-B25F3C898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6206001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E4E8-04EB-0142-91AE-BC0C88F0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5.  Schlussbetrachtung</a:t>
            </a:r>
          </a:p>
        </p:txBody>
      </p:sp>
    </p:spTree>
    <p:extLst>
      <p:ext uri="{BB962C8B-B14F-4D97-AF65-F5344CB8AC3E}">
        <p14:creationId xmlns:p14="http://schemas.microsoft.com/office/powerpoint/2010/main" val="40522629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BE013-1DEE-F849-A41C-C113EB265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1112F-CC43-C741-A5AC-E2406C870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20478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08BA8-4B71-044A-ADB5-A3233D475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6648B-EE7D-CE43-8D9E-FFFD9A9C3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94057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Rectangle 3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A480-6AB0-844F-9E88-B812003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1" dirty="0"/>
              <a:t>K-Means (III): </a:t>
            </a:r>
            <a:br>
              <a:rPr lang="en-US" sz="3700" b="1" dirty="0"/>
            </a:br>
            <a:r>
              <a:rPr lang="en-US" sz="3700" dirty="0" err="1"/>
              <a:t>Barock</a:t>
            </a:r>
            <a:r>
              <a:rPr lang="en-US" sz="3700" dirty="0"/>
              <a:t>/</a:t>
            </a:r>
            <a:r>
              <a:rPr lang="en-US" sz="3700" dirty="0" err="1"/>
              <a:t>Realismus</a:t>
            </a:r>
            <a:endParaRPr lang="en-US" sz="3700" dirty="0"/>
          </a:p>
        </p:txBody>
      </p:sp>
      <p:sp>
        <p:nvSpPr>
          <p:cNvPr id="44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669C5-0123-2348-A259-7BE0C33F2448}"/>
              </a:ext>
            </a:extLst>
          </p:cNvPr>
          <p:cNvSpPr txBox="1"/>
          <p:nvPr/>
        </p:nvSpPr>
        <p:spPr>
          <a:xfrm>
            <a:off x="578652" y="4814888"/>
            <a:ext cx="3736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Dichter Barock: 	35</a:t>
            </a:r>
          </a:p>
          <a:p>
            <a:r>
              <a:rPr lang="de-DE" sz="2400" dirty="0"/>
              <a:t>Dichter Realismus:  	65</a:t>
            </a:r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4AA61E-BF36-0E4B-B088-22FE4A3365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63" t="6647" r="16840" b="9707"/>
          <a:stretch/>
        </p:blipFill>
        <p:spPr>
          <a:xfrm>
            <a:off x="4548628" y="413290"/>
            <a:ext cx="7593036" cy="603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6385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Rectangle 3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A480-6AB0-844F-9E88-B812003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1" dirty="0"/>
              <a:t>K-Means (III): </a:t>
            </a:r>
            <a:br>
              <a:rPr lang="en-US" sz="3700" b="1" dirty="0"/>
            </a:br>
            <a:r>
              <a:rPr lang="en-US" sz="3700" dirty="0" err="1"/>
              <a:t>Barock</a:t>
            </a:r>
            <a:r>
              <a:rPr lang="en-US" sz="3700" dirty="0"/>
              <a:t>/</a:t>
            </a:r>
            <a:r>
              <a:rPr lang="en-US" sz="3700" dirty="0" err="1"/>
              <a:t>Realismus</a:t>
            </a:r>
            <a:endParaRPr lang="en-US" sz="3700" dirty="0"/>
          </a:p>
        </p:txBody>
      </p:sp>
      <p:sp>
        <p:nvSpPr>
          <p:cNvPr id="44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669C5-0123-2348-A259-7BE0C33F2448}"/>
              </a:ext>
            </a:extLst>
          </p:cNvPr>
          <p:cNvSpPr txBox="1"/>
          <p:nvPr/>
        </p:nvSpPr>
        <p:spPr>
          <a:xfrm>
            <a:off x="578652" y="4814888"/>
            <a:ext cx="3736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Dichter Barock: 	35</a:t>
            </a:r>
          </a:p>
          <a:p>
            <a:r>
              <a:rPr lang="de-DE" sz="2400" dirty="0"/>
              <a:t>Dichter Realismus:  	65</a:t>
            </a:r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4AA61E-BF36-0E4B-B088-22FE4A3365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63" t="6647" r="16840" b="9707"/>
          <a:stretch/>
        </p:blipFill>
        <p:spPr>
          <a:xfrm>
            <a:off x="4548628" y="413290"/>
            <a:ext cx="7593036" cy="603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593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A480-6AB0-844F-9E88-B812003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/>
              <a:t>K-Means (III): </a:t>
            </a:r>
            <a:br>
              <a:rPr lang="en-US" sz="2800" b="1" dirty="0"/>
            </a:br>
            <a:r>
              <a:rPr lang="en-US" sz="2800" dirty="0" err="1"/>
              <a:t>Barock</a:t>
            </a:r>
            <a:r>
              <a:rPr lang="en-US" sz="2800" dirty="0"/>
              <a:t>/</a:t>
            </a:r>
            <a:r>
              <a:rPr lang="en-US" sz="2800" dirty="0" err="1"/>
              <a:t>Realismus</a:t>
            </a:r>
            <a:endParaRPr lang="en-US" sz="28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669C5-0123-2348-A259-7BE0C33F2448}"/>
              </a:ext>
            </a:extLst>
          </p:cNvPr>
          <p:cNvSpPr txBox="1"/>
          <p:nvPr/>
        </p:nvSpPr>
        <p:spPr>
          <a:xfrm>
            <a:off x="841247" y="2252870"/>
            <a:ext cx="3412220" cy="2492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Cluster 0</a:t>
            </a:r>
            <a:r>
              <a:rPr lang="en-US" sz="2400" dirty="0"/>
              <a:t>: 1619-1697	      (1651-1697)</a:t>
            </a:r>
            <a:endParaRPr lang="en-US" sz="2400" b="1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Cluster 1</a:t>
            </a:r>
            <a:r>
              <a:rPr lang="en-US" sz="2400" dirty="0"/>
              <a:t>: 1650-1899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 	      </a:t>
            </a:r>
            <a:r>
              <a:rPr lang="en-US" sz="2400" dirty="0"/>
              <a:t>(1849-1899)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Cluster 2</a:t>
            </a:r>
            <a:r>
              <a:rPr lang="en-US" sz="2400" dirty="0"/>
              <a:t>: 1613-1655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086924-224E-974E-8DBB-CE206BE5D1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90" t="5472" r="16840" b="10324"/>
          <a:stretch/>
        </p:blipFill>
        <p:spPr>
          <a:xfrm>
            <a:off x="4673759" y="461825"/>
            <a:ext cx="7439034" cy="593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3535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Rectangle 3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A480-6AB0-844F-9E88-B812003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1" dirty="0"/>
              <a:t>K-Means (III): </a:t>
            </a:r>
            <a:br>
              <a:rPr lang="en-US" sz="3700" b="1" dirty="0"/>
            </a:br>
            <a:r>
              <a:rPr lang="en-US" sz="3700" dirty="0" err="1"/>
              <a:t>Barock</a:t>
            </a:r>
            <a:r>
              <a:rPr lang="en-US" sz="3700" dirty="0"/>
              <a:t>/</a:t>
            </a:r>
            <a:r>
              <a:rPr lang="en-US" sz="3700" dirty="0" err="1"/>
              <a:t>Realismus</a:t>
            </a:r>
            <a:endParaRPr lang="en-US" sz="3700" dirty="0"/>
          </a:p>
        </p:txBody>
      </p:sp>
      <p:sp>
        <p:nvSpPr>
          <p:cNvPr id="44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669C5-0123-2348-A259-7BE0C33F2448}"/>
              </a:ext>
            </a:extLst>
          </p:cNvPr>
          <p:cNvSpPr txBox="1"/>
          <p:nvPr/>
        </p:nvSpPr>
        <p:spPr>
          <a:xfrm>
            <a:off x="578652" y="4814888"/>
            <a:ext cx="37361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err="1"/>
              <a:t>ari</a:t>
            </a:r>
            <a:r>
              <a:rPr lang="de-DE" sz="3200" dirty="0"/>
              <a:t>: 0.83</a:t>
            </a:r>
          </a:p>
          <a:p>
            <a:r>
              <a:rPr lang="de-DE" sz="3200" b="1" dirty="0" err="1"/>
              <a:t>vm</a:t>
            </a:r>
            <a:r>
              <a:rPr lang="de-DE" sz="3200" dirty="0"/>
              <a:t>: 0.71 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8D8B65-E62C-FC4C-9F4F-F24D281658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90" t="5472" r="16840" b="10324"/>
          <a:stretch/>
        </p:blipFill>
        <p:spPr>
          <a:xfrm>
            <a:off x="4625629" y="461825"/>
            <a:ext cx="7439034" cy="593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087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3FFB06-5C6D-5E47-86E7-69D84771A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</a:t>
            </a:r>
            <a:r>
              <a:rPr lang="de-DE" dirty="0" err="1"/>
              <a:t>To</a:t>
            </a:r>
            <a:r>
              <a:rPr lang="de-DE" dirty="0"/>
              <a:t>-Dos: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8664A-FE4A-3445-8CA1-BF179C75C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Andere Art der Zusammenfassung von Gedichten: Dichter mit mehreren Epochenzuweisungen nach diesen aufteilen</a:t>
            </a:r>
          </a:p>
          <a:p>
            <a:r>
              <a:rPr lang="de-DE" b="1" dirty="0"/>
              <a:t>Noise </a:t>
            </a:r>
            <a:r>
              <a:rPr lang="de-DE" dirty="0"/>
              <a:t>entdecken durch Hierarchisches Clustering inkl. Epochenzuteilungen</a:t>
            </a:r>
          </a:p>
          <a:p>
            <a:r>
              <a:rPr lang="de-DE" dirty="0">
                <a:sym typeface="Wingdings" pitchFamily="2" charset="2"/>
              </a:rPr>
              <a:t>Korpus normalisieren und Experimente durchführen</a:t>
            </a:r>
            <a:endParaRPr lang="de-DE" dirty="0"/>
          </a:p>
          <a:p>
            <a:r>
              <a:rPr lang="de-DE" dirty="0">
                <a:sym typeface="Wingdings" pitchFamily="2" charset="2"/>
              </a:rPr>
              <a:t>Analyse von Gedichten/Dichter, die sich gut clustern lassen</a:t>
            </a:r>
          </a:p>
          <a:p>
            <a:r>
              <a:rPr lang="de-DE" dirty="0">
                <a:sym typeface="Wingdings" pitchFamily="2" charset="2"/>
              </a:rPr>
              <a:t>Topic </a:t>
            </a:r>
            <a:r>
              <a:rPr lang="de-DE" dirty="0" err="1">
                <a:sym typeface="Wingdings" pitchFamily="2" charset="2"/>
              </a:rPr>
              <a:t>Modelling</a:t>
            </a:r>
            <a:r>
              <a:rPr lang="de-DE" dirty="0">
                <a:sym typeface="Wingdings" pitchFamily="2" charset="2"/>
              </a:rPr>
              <a:t> anwenden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4903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C97912-63B6-7C4B-9A08-2F9508FD8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Problematik der Epocheneinteilung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877EF9-3BE4-5444-B343-C1AECD16D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Epochengrenzen sind nicht </a:t>
            </a:r>
            <a:r>
              <a:rPr lang="de-DE" b="1" dirty="0"/>
              <a:t>eindeutig</a:t>
            </a:r>
            <a:r>
              <a:rPr lang="de-DE" dirty="0"/>
              <a:t> (verschiedene Einteilungen)</a:t>
            </a:r>
          </a:p>
          <a:p>
            <a:r>
              <a:rPr lang="de-DE" dirty="0"/>
              <a:t>Innerhalb der Epochen gibt es </a:t>
            </a:r>
            <a:r>
              <a:rPr lang="de-DE" b="1" dirty="0"/>
              <a:t>literarische Strömungen</a:t>
            </a:r>
            <a:endParaRPr lang="de-DE" dirty="0"/>
          </a:p>
          <a:p>
            <a:r>
              <a:rPr lang="de-DE" dirty="0"/>
              <a:t>Epochen/literarische Strömungen können </a:t>
            </a:r>
            <a:r>
              <a:rPr lang="de-DE" b="1" dirty="0"/>
              <a:t>parallel</a:t>
            </a:r>
            <a:r>
              <a:rPr lang="de-DE" dirty="0"/>
              <a:t> zueinander verlaufen</a:t>
            </a:r>
          </a:p>
          <a:p>
            <a:r>
              <a:rPr lang="de-DE" dirty="0"/>
              <a:t>Autoren, die innerhalb einer Epoche schreiben, müssen nicht zwangsweise im </a:t>
            </a:r>
            <a:r>
              <a:rPr lang="de-DE" b="1" dirty="0"/>
              <a:t>Stil</a:t>
            </a:r>
            <a:r>
              <a:rPr lang="de-DE" dirty="0"/>
              <a:t> der Epoche schreiben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42010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C521F-75E5-1447-A3B9-7F0E63188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/>
              <a:t>Anhang</a:t>
            </a:r>
            <a:r>
              <a:rPr lang="de-DE" b="1" dirty="0"/>
              <a:t>: Verweise auf </a:t>
            </a:r>
            <a:r>
              <a:rPr lang="de-DE" b="1" dirty="0" err="1"/>
              <a:t>Github</a:t>
            </a:r>
            <a:r>
              <a:rPr lang="de-DE" b="1" dirty="0"/>
              <a:t>-Dateien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75357-B2B6-3D41-88E3-B65217516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" y="2478024"/>
            <a:ext cx="10686796" cy="3694176"/>
          </a:xfrm>
        </p:spPr>
        <p:txBody>
          <a:bodyPr/>
          <a:lstStyle/>
          <a:p>
            <a:pPr marL="0" indent="0">
              <a:buNone/>
            </a:pPr>
            <a:r>
              <a:rPr lang="de-DE" sz="1600" b="1" dirty="0"/>
              <a:t>Kapitel 2. Zusammenfassung von Gedichten eines Dichters: </a:t>
            </a:r>
            <a:r>
              <a:rPr lang="de-DE" sz="1600" i="1" dirty="0" err="1"/>
              <a:t>clustering</a:t>
            </a:r>
            <a:r>
              <a:rPr lang="de-DE" sz="1600" i="1" dirty="0"/>
              <a:t>/</a:t>
            </a:r>
            <a:r>
              <a:rPr lang="de-DE" sz="1600" i="1" dirty="0" err="1"/>
              <a:t>app</a:t>
            </a:r>
            <a:r>
              <a:rPr lang="de-DE" sz="1600" i="1" dirty="0"/>
              <a:t>/</a:t>
            </a:r>
            <a:r>
              <a:rPr lang="de-DE" sz="1600" i="1" dirty="0" err="1"/>
              <a:t>corpus_modification.ipynb</a:t>
            </a:r>
            <a:endParaRPr lang="de-DE" sz="16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7347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0415-9D08-F848-8291-410D6C94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Literarische Epochen </a:t>
            </a:r>
            <a:br>
              <a:rPr lang="de-DE" b="1" dirty="0"/>
            </a:br>
            <a:r>
              <a:rPr lang="de-DE" b="1" dirty="0"/>
              <a:t>(1600-1920)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ADC872-07CE-964E-B2E7-7B7F0632E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9238" y="90534"/>
            <a:ext cx="6157913" cy="665864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CA4DB-24B8-3B49-BCB5-B028A8BAD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AMANN, Helmut, Deutsche Literaturgeschichte. Vom Barock bis zum Expressionismus, Verlag Europa-Lehrmittel </a:t>
            </a:r>
            <a:r>
              <a:rPr lang="de-DE" dirty="0" err="1"/>
              <a:t>Nourney</a:t>
            </a:r>
            <a:r>
              <a:rPr lang="de-DE" dirty="0"/>
              <a:t>, Vollmer GmbH &amp; Co. KG, Haan 2020, S. 10: "Grafische Übersicht der Epochen".</a:t>
            </a:r>
          </a:p>
        </p:txBody>
      </p:sp>
    </p:spTree>
    <p:extLst>
      <p:ext uri="{BB962C8B-B14F-4D97-AF65-F5344CB8AC3E}">
        <p14:creationId xmlns:p14="http://schemas.microsoft.com/office/powerpoint/2010/main" val="2977328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687F4B-C512-5349-9205-039D8CAC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2.  Das Korpus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0718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DE4D60-F8BD-354D-BD38-C17DB08E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Metadaten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CA964A-A00B-8646-A6C2-C622FA5C0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211" y="2757488"/>
            <a:ext cx="11181460" cy="3114675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49E5F9A-FEAE-2C4B-9288-589192D80299}"/>
              </a:ext>
            </a:extLst>
          </p:cNvPr>
          <p:cNvSpPr/>
          <p:nvPr/>
        </p:nvSpPr>
        <p:spPr>
          <a:xfrm>
            <a:off x="572212" y="2757488"/>
            <a:ext cx="7000164" cy="32432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4ABA49-9133-A44D-B0E1-68BDD8433318}"/>
              </a:ext>
            </a:extLst>
          </p:cNvPr>
          <p:cNvSpPr/>
          <p:nvPr/>
        </p:nvSpPr>
        <p:spPr>
          <a:xfrm>
            <a:off x="10558463" y="2693194"/>
            <a:ext cx="1633537" cy="32432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DB3CF9-740F-FB4C-BD3F-94C2AD78D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98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4181F7-CAC7-7640-BA85-4B4504A0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Besonderheiten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25A4EC-7EBB-494C-BFDA-E1B7BD50FF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62765" r="10611"/>
          <a:stretch/>
        </p:blipFill>
        <p:spPr>
          <a:xfrm>
            <a:off x="1779842" y="2445448"/>
            <a:ext cx="3486148" cy="3647456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8EC3EB1-0C62-1F4C-8877-4EA6DAE5CC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Jahre sind </a:t>
            </a:r>
            <a:r>
              <a:rPr lang="de-DE" b="1" dirty="0"/>
              <a:t>Erstveröffentlichungsjahre</a:t>
            </a:r>
          </a:p>
          <a:p>
            <a:r>
              <a:rPr lang="de-DE" dirty="0"/>
              <a:t>Gedichte sind </a:t>
            </a:r>
            <a:r>
              <a:rPr lang="de-DE" b="1" dirty="0"/>
              <a:t>nicht</a:t>
            </a:r>
            <a:r>
              <a:rPr lang="de-DE" dirty="0"/>
              <a:t> hinsichtlich der </a:t>
            </a:r>
            <a:r>
              <a:rPr lang="de-DE" b="1" dirty="0"/>
              <a:t>Orthographie </a:t>
            </a:r>
            <a:r>
              <a:rPr lang="de-DE" dirty="0"/>
              <a:t>normalisiert</a:t>
            </a:r>
          </a:p>
          <a:p>
            <a:r>
              <a:rPr lang="de-DE" dirty="0"/>
              <a:t>1104 der 59424 Gedichte sind </a:t>
            </a:r>
            <a:r>
              <a:rPr lang="de-DE" b="1" dirty="0"/>
              <a:t>nicht</a:t>
            </a:r>
            <a:r>
              <a:rPr lang="de-DE" dirty="0"/>
              <a:t> </a:t>
            </a:r>
            <a:r>
              <a:rPr lang="de-DE" b="1" dirty="0"/>
              <a:t>vollständig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930820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243C41"/>
      </a:dk2>
      <a:lt2>
        <a:srgbClr val="E2E8E8"/>
      </a:lt2>
      <a:accent1>
        <a:srgbClr val="D93737"/>
      </a:accent1>
      <a:accent2>
        <a:srgbClr val="C76825"/>
      </a:accent2>
      <a:accent3>
        <a:srgbClr val="BBA32F"/>
      </a:accent3>
      <a:accent4>
        <a:srgbClr val="8CAF20"/>
      </a:accent4>
      <a:accent5>
        <a:srgbClr val="5DB92E"/>
      </a:accent5>
      <a:accent6>
        <a:srgbClr val="23BC2F"/>
      </a:accent6>
      <a:hlink>
        <a:srgbClr val="309191"/>
      </a:hlink>
      <a:folHlink>
        <a:srgbClr val="828282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1443</Words>
  <Application>Microsoft Macintosh PowerPoint</Application>
  <PresentationFormat>Widescreen</PresentationFormat>
  <Paragraphs>335</Paragraphs>
  <Slides>50</Slides>
  <Notes>20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Avenir Next LT Pro</vt:lpstr>
      <vt:lpstr>Calibri</vt:lpstr>
      <vt:lpstr>AccentBoxVTI</vt:lpstr>
      <vt:lpstr>Clustering nach literarischen Epochen</vt:lpstr>
      <vt:lpstr>Übersicht</vt:lpstr>
      <vt:lpstr>1.  Epochenbegriff und – einteilung</vt:lpstr>
      <vt:lpstr>Epochenbegriff</vt:lpstr>
      <vt:lpstr>Problematik der Epocheneinteilung</vt:lpstr>
      <vt:lpstr>Literarische Epochen  (1600-1920)</vt:lpstr>
      <vt:lpstr>2.  Das Korpus</vt:lpstr>
      <vt:lpstr>Metadaten</vt:lpstr>
      <vt:lpstr>Besonderheiten</vt:lpstr>
      <vt:lpstr>Ursprüngliches Korpus </vt:lpstr>
      <vt:lpstr>Anpassung des Korpus</vt:lpstr>
      <vt:lpstr>Zusammenfassung von Gedichten eines Dichters </vt:lpstr>
      <vt:lpstr>Zusammen-gefasstes Korpus</vt:lpstr>
      <vt:lpstr>3.  Fragestellungen</vt:lpstr>
      <vt:lpstr>PowerPoint Presentation</vt:lpstr>
      <vt:lpstr>4.  Experimente</vt:lpstr>
      <vt:lpstr>4.1.  Aufbau</vt:lpstr>
      <vt:lpstr>PowerPoint Presentation</vt:lpstr>
      <vt:lpstr>Evaluationsmaße</vt:lpstr>
      <vt:lpstr>4.2.  Clustering des gesamten Korpus</vt:lpstr>
      <vt:lpstr>UMAP alle Epochen</vt:lpstr>
      <vt:lpstr>K-Means alle Epochen</vt:lpstr>
      <vt:lpstr>PowerPoint Presentation</vt:lpstr>
      <vt:lpstr>PowerPoint Presentation</vt:lpstr>
      <vt:lpstr>PowerPoint Presentation</vt:lpstr>
      <vt:lpstr>PowerPoint Presentation</vt:lpstr>
      <vt:lpstr>K-Means alle Epochen</vt:lpstr>
      <vt:lpstr>K-Means (+ Dimensionsreduktion) alle Epochen</vt:lpstr>
      <vt:lpstr>4.3.  Clustering von jeweils     zwei Epochen</vt:lpstr>
      <vt:lpstr>K-Means    DBSCAN K-Medoids  (+ Kosinus Distanz)</vt:lpstr>
      <vt:lpstr>K-Means   (II)  DBSCAN</vt:lpstr>
      <vt:lpstr>4.3. Einblick in die besten Cluster</vt:lpstr>
      <vt:lpstr>K-Means (II)  Häufigsten 10 Worte des besten Clusterings: Barock/Realismus</vt:lpstr>
      <vt:lpstr>K-Means  (alter Versuch)  Barock/Realismus</vt:lpstr>
      <vt:lpstr>4.4.  Genauere Analyse der Clusterings</vt:lpstr>
      <vt:lpstr>Epochen, die sich am besten clustern lassen</vt:lpstr>
      <vt:lpstr>TODOs</vt:lpstr>
      <vt:lpstr>TODO</vt:lpstr>
      <vt:lpstr>4.5.  Noise Entfernung</vt:lpstr>
      <vt:lpstr>Verfahren</vt:lpstr>
      <vt:lpstr>TODO</vt:lpstr>
      <vt:lpstr>5.  Schlussbetrachtung</vt:lpstr>
      <vt:lpstr>PowerPoint Presentation</vt:lpstr>
      <vt:lpstr>PowerPoint Presentation</vt:lpstr>
      <vt:lpstr>K-Means (III):  Barock/Realismus</vt:lpstr>
      <vt:lpstr>K-Means (III):  Barock/Realismus</vt:lpstr>
      <vt:lpstr>K-Means (III):  Barock/Realismus</vt:lpstr>
      <vt:lpstr>K-Means (III):  Barock/Realismus</vt:lpstr>
      <vt:lpstr>Weitere To-Dos:</vt:lpstr>
      <vt:lpstr>Anhang: Verweise auf Github-Dateien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nach literarischen Epochen</dc:title>
  <dc:creator>s337437</dc:creator>
  <cp:lastModifiedBy>s337437</cp:lastModifiedBy>
  <cp:revision>1</cp:revision>
  <dcterms:created xsi:type="dcterms:W3CDTF">2020-07-09T14:46:59Z</dcterms:created>
  <dcterms:modified xsi:type="dcterms:W3CDTF">2020-07-09T14:48:11Z</dcterms:modified>
</cp:coreProperties>
</file>