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91" r:id="rId13"/>
    <p:sldId id="292" r:id="rId14"/>
    <p:sldId id="303" r:id="rId15"/>
    <p:sldId id="323" r:id="rId16"/>
    <p:sldId id="294" r:id="rId17"/>
    <p:sldId id="312" r:id="rId18"/>
    <p:sldId id="324" r:id="rId19"/>
    <p:sldId id="333" r:id="rId20"/>
    <p:sldId id="320" r:id="rId21"/>
    <p:sldId id="321" r:id="rId22"/>
    <p:sldId id="328" r:id="rId23"/>
    <p:sldId id="332" r:id="rId24"/>
    <p:sldId id="331" r:id="rId25"/>
    <p:sldId id="329" r:id="rId26"/>
    <p:sldId id="325" r:id="rId27"/>
    <p:sldId id="301" r:id="rId28"/>
    <p:sldId id="326" r:id="rId29"/>
    <p:sldId id="327" r:id="rId30"/>
    <p:sldId id="311" r:id="rId31"/>
    <p:sldId id="319" r:id="rId32"/>
    <p:sldId id="314" r:id="rId33"/>
    <p:sldId id="315" r:id="rId34"/>
    <p:sldId id="317" r:id="rId35"/>
    <p:sldId id="302" r:id="rId36"/>
    <p:sldId id="305" r:id="rId37"/>
    <p:sldId id="307" r:id="rId38"/>
    <p:sldId id="299" r:id="rId39"/>
    <p:sldId id="304" r:id="rId4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/>
    <p:restoredTop sz="83807"/>
  </p:normalViewPr>
  <p:slideViewPr>
    <p:cSldViewPr snapToGrid="0" snapToObjects="1">
      <p:cViewPr>
        <p:scale>
          <a:sx n="95" d="100"/>
          <a:sy n="95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04.07.20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1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40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Dimensionsreduktion: </a:t>
            </a:r>
            <a:r>
              <a:rPr lang="de-DE" b="1" dirty="0" err="1"/>
              <a:t>TruncatedSVD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1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gut fürs 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Kann durch ein Clustering eine 	Epocheneinteilung eines 	Literaturwissenschaftlers </a:t>
            </a:r>
            <a:r>
              <a:rPr lang="de-DE" sz="3600" b="1" i="1" dirty="0"/>
              <a:t>verifiziert</a:t>
            </a:r>
            <a:r>
              <a:rPr lang="de-DE" sz="3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4.1.  Aufbau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240959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Adjusted</a:t>
            </a:r>
            <a:r>
              <a:rPr lang="de-DE" dirty="0"/>
              <a:t> Rand Index 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r>
              <a:rPr lang="de-DE" dirty="0"/>
              <a:t>V-</a:t>
            </a:r>
            <a:r>
              <a:rPr lang="de-DE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/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/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Zusammenfassung von 			   Gedichten eines Dichters 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76DC5-CFA2-4F41-A762-79189CA18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" t="4627" r="7042"/>
          <a:stretch/>
        </p:blipFill>
        <p:spPr>
          <a:xfrm>
            <a:off x="1517276" y="105394"/>
            <a:ext cx="9157447" cy="66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 dirty="0" err="1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Experimente</a:t>
            </a:r>
          </a:p>
          <a:p>
            <a:pPr marL="514350" indent="-514350">
              <a:buAutoNum type="arabicPeriod"/>
            </a:pPr>
            <a:r>
              <a:rPr lang="en-DE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UMAP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7981" y="2536440"/>
            <a:ext cx="3933306" cy="3544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Epochen</a:t>
            </a:r>
            <a:endParaRPr lang="en-US" sz="2800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Einteilung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b="1" dirty="0"/>
              <a:t>AMANN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Gedichte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Dichtern</a:t>
            </a:r>
            <a:r>
              <a:rPr lang="en-US" sz="2800" dirty="0"/>
              <a:t> </a:t>
            </a:r>
            <a:r>
              <a:rPr lang="en-US" sz="2800" dirty="0" err="1"/>
              <a:t>zusammengefügt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 dirty="0"/>
          </a:p>
        </p:txBody>
      </p:sp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253686A-529B-684A-B451-2EAE2DF58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1" t="6249" r="1664" b="10709"/>
          <a:stretch/>
        </p:blipFill>
        <p:spPr>
          <a:xfrm>
            <a:off x="4778951" y="657437"/>
            <a:ext cx="7366218" cy="55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8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87CDDB-2A2C-8E47-AC82-B66F70769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4" t="5874" r="12942" b="9958"/>
          <a:stretch/>
        </p:blipFill>
        <p:spPr>
          <a:xfrm>
            <a:off x="4499817" y="276222"/>
            <a:ext cx="7690659" cy="630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578652" y="4834887"/>
            <a:ext cx="37244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0.216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0.338</a:t>
            </a:r>
          </a:p>
          <a:p>
            <a:r>
              <a:rPr lang="de-DE" sz="3200" b="1" dirty="0"/>
              <a:t>TODO</a:t>
            </a:r>
          </a:p>
          <a:p>
            <a:r>
              <a:rPr lang="de-DE" sz="3200" b="1" dirty="0"/>
              <a:t>aktualisieren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105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DF75795-7E46-E74B-B7BD-E5DCCDB51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0" t="6764" r="1664" b="9706"/>
          <a:stretch/>
        </p:blipFill>
        <p:spPr>
          <a:xfrm>
            <a:off x="708924" y="2918012"/>
            <a:ext cx="5344404" cy="3823200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7429EC8-8038-4143-BF5F-2D383942A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5" t="6764" r="13822" b="9706"/>
          <a:stretch/>
        </p:blipFill>
        <p:spPr>
          <a:xfrm>
            <a:off x="6488474" y="2918012"/>
            <a:ext cx="4652684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(I) </a:t>
            </a:r>
            <a:br>
              <a:rPr lang="en-US" sz="3200" b="1" dirty="0"/>
            </a:br>
            <a:r>
              <a:rPr lang="en-US" sz="3200" b="1" dirty="0"/>
              <a:t>DBSCAN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Dimensionsreduktion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80525"/>
              </p:ext>
            </p:extLst>
          </p:nvPr>
        </p:nvGraphicFramePr>
        <p:xfrm>
          <a:off x="618423" y="2833916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70992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2028054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Klassik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0.723914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0.681082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0.491301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0.499456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0.651314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0.629702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0.515060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0.531504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0.575708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0.480125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0.131620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0.155326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Barock/Aufklärung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0.541778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0.461887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0.374712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0.380885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Klassik/Naturalismus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0.478888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0.485033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0.095308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0.030450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37929" y="2820469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4833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		(II) </a:t>
            </a:r>
            <a:br>
              <a:rPr lang="en-US" sz="3200" b="1" dirty="0"/>
            </a:br>
            <a:r>
              <a:rPr lang="en-US" sz="3200" b="1" dirty="0"/>
              <a:t>DBSCAN</a:t>
            </a:r>
            <a:br>
              <a:rPr lang="en-US" sz="3200" b="1" dirty="0"/>
            </a:br>
            <a:r>
              <a:rPr lang="en-US" sz="3200" b="1" dirty="0"/>
              <a:t>TODO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8676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Einteilung nach </a:t>
            </a:r>
            <a:r>
              <a:rPr lang="de-DE" i="1" dirty="0"/>
              <a:t>AMANN</a:t>
            </a:r>
            <a:endParaRPr lang="de-DE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Dimensionsreduktion</a:t>
            </a:r>
          </a:p>
          <a:p>
            <a:pPr marL="228600">
              <a:spcAft>
                <a:spcPts val="600"/>
              </a:spcAft>
            </a:pPr>
            <a:r>
              <a:rPr lang="de-DE" b="1" dirty="0"/>
              <a:t>    (auf 3 Dimensionen)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Lowercase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Stoppwörter </a:t>
            </a:r>
            <a:r>
              <a:rPr lang="de-DE" u="sng" dirty="0"/>
              <a:t>entfernt</a:t>
            </a:r>
            <a:endParaRPr lang="de-DE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60083"/>
              </p:ext>
            </p:extLst>
          </p:nvPr>
        </p:nvGraphicFramePr>
        <p:xfrm>
          <a:off x="618424" y="2843047"/>
          <a:ext cx="11103438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73503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832355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2244728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811380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2000" dirty="0">
                          <a:effectLst/>
                        </a:rPr>
                      </a:b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dirty="0" err="1">
                          <a:effectLst/>
                        </a:rPr>
                        <a:t>ari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vm</a:t>
                      </a:r>
                      <a:endParaRPr lang="de-DE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Barock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0.869669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b="1" dirty="0">
                          <a:effectLst/>
                        </a:rPr>
                        <a:t>0.819960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0.768186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0.712606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Barock/Klassik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0.844644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0.790353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0.726451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0.644716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Barock/Biedermeier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0.778390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0.732983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0.576138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0.556792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0.702405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0.605282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0.528383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0.533094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2000" b="1" dirty="0" err="1">
                          <a:effectLst/>
                        </a:rPr>
                        <a:t>Aufklärung</a:t>
                      </a:r>
                      <a:r>
                        <a:rPr lang="en-GB" sz="2000" b="1" dirty="0">
                          <a:effectLst/>
                        </a:rPr>
                        <a:t>/</a:t>
                      </a:r>
                      <a:r>
                        <a:rPr lang="en-GB" sz="2000" b="1" dirty="0" err="1">
                          <a:effectLst/>
                        </a:rPr>
                        <a:t>Realismus</a:t>
                      </a:r>
                      <a:endParaRPr lang="en-GB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>
                          <a:effectLst/>
                        </a:rPr>
                        <a:t>0.696755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0.607769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0.679213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2000" dirty="0">
                          <a:effectLst/>
                        </a:rPr>
                        <a:t>0.585714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767827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0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dunkel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24519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4FCA-8DDF-204E-A808-D8DDAF10A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568A1-CA98-CD4C-B3D3-37282410C2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A29FF-2B50-4146-AD5D-D12248AD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3ED27-C0E0-A94D-A194-919157A28A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64C1-BB68-F748-BB86-1C0705BD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931C-F7EC-2344-B73C-F5A7A2B7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1CA4F-AC4A-4D47-9985-3D3931F691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7FD-75BA-B942-ABFA-EE4711B7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E021-045A-4142-A4AE-9AA02E362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473583" y="2263628"/>
            <a:ext cx="4279383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88958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</a:t>
            </a:r>
            <a:r>
              <a:rPr lang="de-DE" dirty="0" err="1">
                <a:sym typeface="Wingdings" pitchFamily="2" charset="2"/>
              </a:rPr>
              <a:t>clustern</a:t>
            </a:r>
            <a:r>
              <a:rPr lang="de-DE" dirty="0">
                <a:sym typeface="Wingdings" pitchFamily="2" charset="2"/>
              </a:rPr>
              <a:t>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/>
              <a:t>4.2.  Noise Entfernung mit</a:t>
            </a:r>
            <a:br>
              <a:rPr lang="de-DE" sz="4800" b="1" dirty="0"/>
            </a:br>
            <a:r>
              <a:rPr lang="de-DE" sz="4800" b="1" dirty="0"/>
              <a:t>	    </a:t>
            </a:r>
            <a:r>
              <a:rPr lang="de-DE" sz="4800" b="1" dirty="0" err="1"/>
              <a:t>Agglomerativem</a:t>
            </a:r>
            <a:r>
              <a:rPr lang="de-DE" sz="4800" b="1" dirty="0"/>
              <a:t> Clustering </a:t>
            </a:r>
          </a:p>
        </p:txBody>
      </p:sp>
    </p:spTree>
    <p:extLst>
      <p:ext uri="{BB962C8B-B14F-4D97-AF65-F5344CB8AC3E}">
        <p14:creationId xmlns:p14="http://schemas.microsoft.com/office/powerpoint/2010/main" val="244151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K-Means (III)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DA47D-9D6C-2940-A07F-54E10EBB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32742"/>
            <a:ext cx="4937760" cy="9638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Mit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en-DE" b="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B6127-1DCB-7E4B-AC3F-1C6565294E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0.584472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0.457452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0B989-5657-884A-B280-5A64AF9B1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70924"/>
            <a:ext cx="4937760" cy="9256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Ohne Noise:</a:t>
            </a:r>
          </a:p>
          <a:p>
            <a:r>
              <a:rPr lang="en-GB" b="0" i="1" dirty="0" err="1"/>
              <a:t>Frühaufklärung</a:t>
            </a:r>
            <a:r>
              <a:rPr lang="en-GB" b="0" i="1" dirty="0"/>
              <a:t>/</a:t>
            </a:r>
            <a:r>
              <a:rPr lang="en-GB" b="0" i="1" dirty="0" err="1"/>
              <a:t>Realismus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93359-0461-7443-A84D-4EC24765BF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fontAlgn="ctr">
              <a:buNone/>
            </a:pPr>
            <a:endParaRPr lang="en-DE" sz="3600" b="1" dirty="0"/>
          </a:p>
          <a:p>
            <a:pPr marL="0" indent="0" fontAlgn="ctr">
              <a:buNone/>
            </a:pPr>
            <a:r>
              <a:rPr lang="en-DE" sz="3600" u="sng" dirty="0"/>
              <a:t>ari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 fontAlgn="ctr">
              <a:buNone/>
            </a:pPr>
            <a:r>
              <a:rPr lang="en-GB" sz="3600" u="sng" dirty="0"/>
              <a:t>v</a:t>
            </a:r>
            <a:r>
              <a:rPr lang="en-DE" sz="3600" u="sng" dirty="0"/>
              <a:t>m</a:t>
            </a:r>
            <a:r>
              <a:rPr lang="en-DE" sz="3600" dirty="0"/>
              <a:t>:</a:t>
            </a:r>
            <a:r>
              <a:rPr lang="en-DE" sz="3600" b="1" dirty="0"/>
              <a:t> </a:t>
            </a:r>
            <a:r>
              <a:rPr lang="en-DE" sz="3600" dirty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4592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Einteilung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i="1" dirty="0"/>
              <a:t>Brenner</a:t>
            </a:r>
            <a:endParaRPr lang="en-US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Dimensionsreduktion</a:t>
            </a:r>
            <a:endParaRPr lang="en-US" b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Epoche</a:t>
            </a:r>
            <a:r>
              <a:rPr lang="en-US" dirty="0"/>
              <a:t> „</a:t>
            </a:r>
            <a:r>
              <a:rPr lang="en-US" dirty="0" err="1"/>
              <a:t>Klassik</a:t>
            </a:r>
            <a:r>
              <a:rPr lang="en-US" dirty="0"/>
              <a:t>/</a:t>
            </a:r>
            <a:r>
              <a:rPr lang="en-US" dirty="0" err="1"/>
              <a:t>Romantik</a:t>
            </a:r>
            <a:r>
              <a:rPr lang="en-US" dirty="0"/>
              <a:t>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Lowercase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Stoppwörter</a:t>
            </a:r>
            <a:r>
              <a:rPr lang="en-US" dirty="0"/>
              <a:t> </a:t>
            </a:r>
            <a:r>
              <a:rPr lang="en-US" u="sng" dirty="0" err="1"/>
              <a:t>entfernt</a:t>
            </a:r>
            <a:endParaRPr lang="en-US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10000 mf</a:t>
            </a:r>
          </a:p>
        </p:txBody>
      </p:sp>
    </p:spTree>
    <p:extLst>
      <p:ext uri="{BB962C8B-B14F-4D97-AF65-F5344CB8AC3E}">
        <p14:creationId xmlns:p14="http://schemas.microsoft.com/office/powerpoint/2010/main" val="313759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() </a:t>
            </a:r>
            <a:br>
              <a:rPr lang="de-DE" b="1" dirty="0"/>
            </a:br>
            <a:r>
              <a:rPr lang="de-DE" dirty="0"/>
              <a:t>Top Worte der besten drei </a:t>
            </a:r>
            <a:r>
              <a:rPr lang="de-DE" dirty="0" err="1"/>
              <a:t>Clusterings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60BFF-771B-1C49-87CA-2E80B36FD37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837117" y="2311421"/>
          <a:ext cx="2674938" cy="419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8280201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7724987"/>
                    </a:ext>
                  </a:extLst>
                </a:gridCol>
              </a:tblGrid>
              <a:tr h="491491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61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gott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herz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7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7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liebe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0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leben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 err="1">
                          <a:effectLst/>
                        </a:rPr>
                        <a:t>schon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3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wohl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sei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429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ED111C9-A792-2C46-9D1C-87BF36A15C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79945" y="2311421"/>
          <a:ext cx="2674938" cy="419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13">
                  <a:extLst>
                    <a:ext uri="{9D8B030D-6E8A-4147-A177-3AD203B41FA5}">
                      <a16:colId xmlns:a16="http://schemas.microsoft.com/office/drawing/2014/main" val="34070454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94869490"/>
                    </a:ext>
                  </a:extLst>
                </a:gridCol>
              </a:tblGrid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 b="1" dirty="0">
                          <a:effectLst/>
                        </a:rPr>
                        <a:t>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 err="1">
                          <a:effectLst/>
                        </a:rPr>
                        <a:t>Häufigkeit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27118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bey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6245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9147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seyn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8704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muß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16311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5305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welt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381566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07878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jn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72660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lust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58852"/>
                  </a:ext>
                </a:extLst>
              </a:tr>
              <a:tr h="381346"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mehr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052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EB8D37-2976-0D40-AA0E-017D0523F329}"/>
              </a:ext>
            </a:extLst>
          </p:cNvPr>
          <p:cNvSpPr txBox="1"/>
          <p:nvPr/>
        </p:nvSpPr>
        <p:spPr>
          <a:xfrm>
            <a:off x="646773" y="388560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Cluster 1 </a:t>
            </a:r>
            <a:r>
              <a:rPr lang="de-DE" sz="2800" b="1" dirty="0">
                <a:sym typeface="Wingdings" pitchFamily="2" charset="2"/>
              </a:rPr>
              <a:t>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EA185-559F-9449-B2AC-904F7E8A6406}"/>
              </a:ext>
            </a:extLst>
          </p:cNvPr>
          <p:cNvSpPr txBox="1"/>
          <p:nvPr/>
        </p:nvSpPr>
        <p:spPr>
          <a:xfrm>
            <a:off x="9354883" y="3885604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ym typeface="Wingdings" pitchFamily="2" charset="2"/>
              </a:rPr>
              <a:t> </a:t>
            </a:r>
            <a:r>
              <a:rPr lang="de-DE" sz="2800" b="1" dirty="0"/>
              <a:t>Cluster 2</a:t>
            </a:r>
            <a:r>
              <a:rPr lang="de-DE" sz="2800" dirty="0">
                <a:sym typeface="Wingdings" pitchFamily="2" charset="2"/>
              </a:rPr>
              <a:t> </a:t>
            </a:r>
            <a:endParaRPr lang="de-DE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57141-3784-B844-8FB9-7E0E6A2BD133}"/>
              </a:ext>
            </a:extLst>
          </p:cNvPr>
          <p:cNvCxnSpPr>
            <a:cxnSpLocks/>
          </p:cNvCxnSpPr>
          <p:nvPr/>
        </p:nvCxnSpPr>
        <p:spPr>
          <a:xfrm>
            <a:off x="6091237" y="2122228"/>
            <a:ext cx="0" cy="457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27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1264</Words>
  <Application>Microsoft Macintosh PowerPoint</Application>
  <PresentationFormat>Widescreen</PresentationFormat>
  <Paragraphs>314</Paragraphs>
  <Slides>39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PowerPoint Presentation</vt:lpstr>
      <vt:lpstr>PowerPoint Presentation</vt:lpstr>
      <vt:lpstr>3.  Fragestellungen</vt:lpstr>
      <vt:lpstr>PowerPoint Presentation</vt:lpstr>
      <vt:lpstr>4.  Experimente</vt:lpstr>
      <vt:lpstr>4.1.  Aufbau</vt:lpstr>
      <vt:lpstr>PowerPoint Presentation</vt:lpstr>
      <vt:lpstr>Evaluationsmaße</vt:lpstr>
      <vt:lpstr>4.2.  Zusammenfassung von       Gedichten eines Dichters </vt:lpstr>
      <vt:lpstr>PowerPoint Presentation</vt:lpstr>
      <vt:lpstr>UMAP</vt:lpstr>
      <vt:lpstr>PowerPoint Presentation</vt:lpstr>
      <vt:lpstr>K-Means alle Epochen</vt:lpstr>
      <vt:lpstr>K-Means (+ Dimensionsreduktion) alle Epochen</vt:lpstr>
      <vt:lpstr>4.3.  Clustering von jeweils     zwei Epochen</vt:lpstr>
      <vt:lpstr>K-Means   (I)  DBSCAN</vt:lpstr>
      <vt:lpstr>K-Means   (II)  DBSCAN TODO</vt:lpstr>
      <vt:lpstr>K-Means (II)  Häufigsten 10 Worte des besten Clusterings: Barock/Realismus</vt:lpstr>
      <vt:lpstr>PowerPoint Presentation</vt:lpstr>
      <vt:lpstr>PowerPoint Presentation</vt:lpstr>
      <vt:lpstr>K-Means (III):  Barock/Realismus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4.2.  Noise Entfernung mit      Agglomerativem Clustering </vt:lpstr>
      <vt:lpstr>K-Means (III)</vt:lpstr>
      <vt:lpstr>K-Means ()  Top Worte der besten drei Clusterings</vt:lpstr>
      <vt:lpstr>5.  Schlussbetrachtung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17</cp:revision>
  <dcterms:created xsi:type="dcterms:W3CDTF">2020-07-06T11:46:42Z</dcterms:created>
  <dcterms:modified xsi:type="dcterms:W3CDTF">2020-07-06T15:32:24Z</dcterms:modified>
</cp:coreProperties>
</file>