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6"/>
  </p:notes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373" r:id="rId10"/>
    <p:sldId id="372" r:id="rId11"/>
    <p:sldId id="350" r:id="rId12"/>
    <p:sldId id="352" r:id="rId13"/>
    <p:sldId id="349" r:id="rId14"/>
    <p:sldId id="351" r:id="rId15"/>
    <p:sldId id="291" r:id="rId16"/>
    <p:sldId id="292" r:id="rId17"/>
    <p:sldId id="303" r:id="rId18"/>
    <p:sldId id="312" r:id="rId19"/>
    <p:sldId id="324" r:id="rId20"/>
    <p:sldId id="361" r:id="rId21"/>
    <p:sldId id="360" r:id="rId22"/>
    <p:sldId id="343" r:id="rId23"/>
    <p:sldId id="338" r:id="rId24"/>
    <p:sldId id="365" r:id="rId25"/>
    <p:sldId id="368" r:id="rId26"/>
    <p:sldId id="375" r:id="rId27"/>
    <p:sldId id="384" r:id="rId28"/>
    <p:sldId id="367" r:id="rId29"/>
    <p:sldId id="382" r:id="rId30"/>
    <p:sldId id="383" r:id="rId31"/>
    <p:sldId id="331" r:id="rId32"/>
    <p:sldId id="294" r:id="rId33"/>
    <p:sldId id="374" r:id="rId34"/>
    <p:sldId id="355" r:id="rId35"/>
    <p:sldId id="376" r:id="rId36"/>
    <p:sldId id="364" r:id="rId37"/>
    <p:sldId id="378" r:id="rId38"/>
    <p:sldId id="377" r:id="rId39"/>
    <p:sldId id="381" r:id="rId40"/>
    <p:sldId id="380" r:id="rId41"/>
    <p:sldId id="379" r:id="rId42"/>
    <p:sldId id="353" r:id="rId43"/>
    <p:sldId id="301" r:id="rId44"/>
    <p:sldId id="315" r:id="rId45"/>
    <p:sldId id="340" r:id="rId46"/>
    <p:sldId id="369" r:id="rId47"/>
    <p:sldId id="326" r:id="rId48"/>
    <p:sldId id="347" r:id="rId49"/>
    <p:sldId id="337" r:id="rId50"/>
    <p:sldId id="344" r:id="rId51"/>
    <p:sldId id="304" r:id="rId52"/>
    <p:sldId id="345" r:id="rId53"/>
    <p:sldId id="346" r:id="rId54"/>
    <p:sldId id="321" r:id="rId55"/>
    <p:sldId id="348" r:id="rId56"/>
    <p:sldId id="332" r:id="rId57"/>
    <p:sldId id="311" r:id="rId58"/>
    <p:sldId id="319" r:id="rId59"/>
    <p:sldId id="314" r:id="rId60"/>
    <p:sldId id="317" r:id="rId61"/>
    <p:sldId id="302" r:id="rId62"/>
    <p:sldId id="363" r:id="rId63"/>
    <p:sldId id="356" r:id="rId64"/>
    <p:sldId id="362" r:id="rId6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ED9"/>
    <a:srgbClr val="D96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3807"/>
  </p:normalViewPr>
  <p:slideViewPr>
    <p:cSldViewPr snapToGrid="0" snapToObjects="1">
      <p:cViewPr varScale="1">
        <p:scale>
          <a:sx n="90" d="100"/>
          <a:sy n="90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1E409-3F0E-F149-AA52-0AF25D227FF4}" type="datetimeFigureOut">
              <a:rPr lang="de-DE" smtClean="0"/>
              <a:t>12.07.20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FD0F6-1B54-1D42-B676-41E105B981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60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Beispiel Autor: </a:t>
            </a:r>
            <a:r>
              <a:rPr lang="de-DE" sz="1800" b="1" dirty="0"/>
              <a:t>Arno Holz </a:t>
            </a:r>
            <a:r>
              <a:rPr lang="de-DE" sz="1800" b="0" dirty="0"/>
              <a:t>(</a:t>
            </a:r>
            <a:r>
              <a:rPr lang="de-DE" sz="1800" b="0" i="1" dirty="0"/>
              <a:t>WIELAND, 2019: „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älteren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Lyriker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schreiben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Strömung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Sachlichkeit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anzuschließen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Arno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Holz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erweitert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seinem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 1929 seine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Phantasus-Sammlung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deren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Ausgabe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schließlich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1000 Seiten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umfasst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5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14000 Gedichte sind die Anzahl der Dichter gleich geblieben, nur die Länge der zusammengefassten Gedichte wurde gekürzt.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24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Zeigte sich auch bei </a:t>
            </a:r>
            <a:r>
              <a:rPr lang="de-DE" b="1" dirty="0" err="1"/>
              <a:t>Agglomerativem</a:t>
            </a:r>
            <a:r>
              <a:rPr lang="de-DE" b="1" dirty="0"/>
              <a:t> Clustering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06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125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04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0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Sortiert nach </a:t>
            </a:r>
            <a:r>
              <a:rPr lang="de-DE" b="1" dirty="0"/>
              <a:t>K-</a:t>
            </a:r>
            <a:r>
              <a:rPr lang="de-DE" b="1" dirty="0" err="1"/>
              <a:t>Means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ist ähnlich wie K-</a:t>
            </a:r>
            <a:r>
              <a:rPr lang="de-DE" b="0" dirty="0" err="1"/>
              <a:t>Means</a:t>
            </a:r>
            <a:r>
              <a:rPr lang="de-DE" b="0" dirty="0"/>
              <a:t>, nimmt jedoch existierende Datenpunkte als </a:t>
            </a:r>
            <a:r>
              <a:rPr lang="de-DE" b="0" dirty="0" err="1"/>
              <a:t>Centroide</a:t>
            </a:r>
            <a:r>
              <a:rPr lang="de-DE" b="0" dirty="0"/>
              <a:t>.</a:t>
            </a:r>
            <a:r>
              <a:rPr lang="de-DE" b="1" dirty="0"/>
              <a:t> K-</a:t>
            </a:r>
            <a:r>
              <a:rPr lang="de-DE" b="1" dirty="0" err="1"/>
              <a:t>Medoids</a:t>
            </a:r>
            <a:r>
              <a:rPr lang="de-DE" b="0" dirty="0"/>
              <a:t> nicht von </a:t>
            </a:r>
            <a:r>
              <a:rPr lang="de-DE" b="0" dirty="0" err="1"/>
              <a:t>Sklearn</a:t>
            </a:r>
            <a:r>
              <a:rPr lang="de-DE" b="0" dirty="0"/>
              <a:t> selbst, </a:t>
            </a:r>
            <a:r>
              <a:rPr lang="de-DE" b="0" dirty="0" err="1"/>
              <a:t>sonder</a:t>
            </a:r>
            <a:r>
              <a:rPr lang="de-DE" b="0" dirty="0"/>
              <a:t> von </a:t>
            </a:r>
            <a:r>
              <a:rPr lang="de-DE" b="0" i="1" dirty="0" err="1"/>
              <a:t>sklearn.extra</a:t>
            </a:r>
            <a:endParaRPr lang="de-D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/>
              <a:t>Bei </a:t>
            </a:r>
            <a:r>
              <a:rPr lang="de-DE" b="1" dirty="0"/>
              <a:t>K-</a:t>
            </a:r>
            <a:r>
              <a:rPr lang="de-DE" b="1" dirty="0" err="1"/>
              <a:t>Medoids</a:t>
            </a:r>
            <a:r>
              <a:rPr lang="de-DE" b="1" dirty="0"/>
              <a:t> </a:t>
            </a:r>
            <a:r>
              <a:rPr lang="de-DE" b="0" dirty="0"/>
              <a:t>6 von 7 Epochenpaare in Top 7 beinhalten </a:t>
            </a:r>
            <a:r>
              <a:rPr lang="de-DE" b="1" dirty="0"/>
              <a:t>Barock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GMM</a:t>
            </a:r>
            <a:r>
              <a:rPr lang="de-DE" b="0" dirty="0"/>
              <a:t> nur bei zwei Epocheneinteilungen besser, ansonsten ähnlich gut oder schlechter als K-</a:t>
            </a:r>
            <a:r>
              <a:rPr lang="de-DE" b="0" dirty="0" err="1"/>
              <a:t>Means</a:t>
            </a:r>
            <a:r>
              <a:rPr lang="de-DE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929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der häufigsten Epoche des Dichters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7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078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Romantik: zu wenig Gedichte!!!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800" b="0" dirty="0"/>
              <a:t>Angepasste Version des Korpus, alle Gedichte vor 1600 und nach 1933 wurden entfernt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780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Dimensionsreduktion mit 3 Dimensionen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95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904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auf hochdimensionale Daten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0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Jahre sind hier Mittelwerte der Jahre aller Gedichte des Dichters</a:t>
            </a:r>
          </a:p>
          <a:p>
            <a:r>
              <a:rPr lang="de-DE" dirty="0"/>
              <a:t>IN KLAMMERN: Verteilung der Großteil der Jahre</a:t>
            </a:r>
          </a:p>
          <a:p>
            <a:r>
              <a:rPr lang="de-DE" dirty="0"/>
              <a:t>Frühbarock: 1600-1650</a:t>
            </a:r>
          </a:p>
          <a:p>
            <a:r>
              <a:rPr lang="de-DE" dirty="0"/>
              <a:t>Hochbarock: 1650-1700 (1720)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50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7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dirty="0"/>
              <a:t>Erstveröffentlichungsjahr: </a:t>
            </a:r>
            <a:r>
              <a:rPr lang="de-DE" sz="1800" b="0" dirty="0"/>
              <a:t>Beispiel ist Kurt Tucholsky, dessen Gedichte in Zeitschriften erschienen und dann in Textsammlungen nochmal veröffentlicht wurde </a:t>
            </a:r>
            <a:r>
              <a:rPr lang="de-DE" sz="1800" b="0" dirty="0">
                <a:sym typeface="Wingdings" pitchFamily="2" charset="2"/>
              </a:rPr>
              <a:t> ABER: Erstveröffentlichung ist in anderer literarischen Strömung (Expressionismus  Neue Sachlichkeit)</a:t>
            </a:r>
            <a:endParaRPr lang="de-DE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41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i="1" dirty="0">
                <a:sym typeface="Wingdings" pitchFamily="2" charset="2"/>
              </a:rPr>
              <a:t>Entfernung: </a:t>
            </a:r>
            <a:r>
              <a:rPr lang="de-DE" i="0" dirty="0">
                <a:sym typeface="Wingdings" pitchFamily="2" charset="2"/>
              </a:rPr>
              <a:t>Reduzierung von 319 Gedichten auf 247</a:t>
            </a:r>
            <a:endParaRPr lang="de-DE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noProof="0" dirty="0" err="1"/>
              <a:t>Adjusted</a:t>
            </a:r>
            <a:r>
              <a:rPr lang="de-DE" b="1" noProof="0" dirty="0"/>
              <a:t> Rand Index: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noProof="0" dirty="0"/>
              <a:t>+1: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gutes Ergebnis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0: Zufallsverteilung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-1: nicht zufälliges, aber falsches </a:t>
            </a:r>
            <a:r>
              <a:rPr lang="de-DE" sz="1200" b="0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V-</a:t>
            </a:r>
            <a:r>
              <a:rPr lang="de-DE" sz="1200" b="1" i="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DE" sz="1200" b="1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Harmonisches Mittel zwischen </a:t>
            </a:r>
            <a:r>
              <a:rPr lang="en-GB" i="1" dirty="0">
                <a:effectLst/>
              </a:rPr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 &amp; </a:t>
            </a:r>
            <a:r>
              <a:rPr lang="en-GB" i="1" dirty="0">
                <a:effectLst/>
              </a:rPr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  <a:endParaRPr lang="de-DE" sz="1200" b="0" i="0" kern="1200" noProof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9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Dichter mit 5 oder weniger Gedichten wurden entfernt </a:t>
            </a:r>
            <a:r>
              <a:rPr lang="de-DE" dirty="0">
                <a:sym typeface="Wingdings" pitchFamily="2" charset="2"/>
              </a:rPr>
              <a:t> um nicht andere Signale zu erhalten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Verschiedene Epochen von Gedichten eines Dichters wurden vorher getrennt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Als Erscheinungsjahr wurde der Mittelwerte aller Gedichte des Dichter in der Epoche verwendet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Nur Gedichte mit mindestens 1000 Tokens wurden verwendet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06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FD0F6-1B54-1D42-B676-41E105B9815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5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19703-8A9C-4959-899B-EA4AB7AA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75" y="-16826"/>
            <a:ext cx="8689793" cy="688817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0C4B-2A7F-8946-94E7-FA1E3876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DE" sz="4800" dirty="0"/>
              <a:t>Clustering nach literarischen</a:t>
            </a:r>
            <a:br>
              <a:rPr lang="en-DE" sz="4800" dirty="0"/>
            </a:br>
            <a:r>
              <a:rPr lang="en-DE" sz="4800" dirty="0"/>
              <a:t>Epochen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5D009-34CA-9D47-8237-2A7E95FE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19453"/>
          </a:xfrm>
        </p:spPr>
        <p:txBody>
          <a:bodyPr>
            <a:normAutofit fontScale="77500" lnSpcReduction="20000"/>
          </a:bodyPr>
          <a:lstStyle/>
          <a:p>
            <a:r>
              <a:rPr lang="de-DE" sz="2400" dirty="0"/>
              <a:t>Von Jan Paulus</a:t>
            </a:r>
          </a:p>
          <a:p>
            <a:r>
              <a:rPr lang="de-DE" sz="2400" dirty="0"/>
              <a:t>Seminar: „Clustering” (SS20)</a:t>
            </a:r>
          </a:p>
          <a:p>
            <a:r>
              <a:rPr lang="de-DE" sz="2000" dirty="0"/>
              <a:t>Julius-Maximilians-Universität Würzburg</a:t>
            </a:r>
          </a:p>
          <a:p>
            <a:endParaRPr lang="de-D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3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Keine </a:t>
            </a:r>
            <a:r>
              <a:rPr lang="de-DE" b="1" dirty="0"/>
              <a:t>Epochenannotationen</a:t>
            </a:r>
            <a:endParaRPr lang="de-DE" dirty="0"/>
          </a:p>
          <a:p>
            <a:r>
              <a:rPr lang="de-DE" dirty="0"/>
              <a:t>Jahre sind </a:t>
            </a:r>
            <a:r>
              <a:rPr lang="de-DE" b="1" dirty="0"/>
              <a:t>Erstveröffentlichungsjahre</a:t>
            </a:r>
          </a:p>
          <a:p>
            <a:r>
              <a:rPr lang="de-DE" dirty="0"/>
              <a:t>Gedichte sind </a:t>
            </a:r>
            <a:r>
              <a:rPr lang="de-DE" b="1" dirty="0"/>
              <a:t>nicht</a:t>
            </a:r>
            <a:r>
              <a:rPr lang="de-DE" dirty="0"/>
              <a:t> hinsichtlich der </a:t>
            </a:r>
            <a:r>
              <a:rPr lang="de-DE" b="1" dirty="0"/>
              <a:t>Orthographie </a:t>
            </a:r>
            <a:r>
              <a:rPr lang="de-DE" dirty="0"/>
              <a:t>normalisiert</a:t>
            </a:r>
          </a:p>
          <a:p>
            <a:r>
              <a:rPr lang="de-DE" dirty="0"/>
              <a:t>1104 der 59424 Gedichte sind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b="1" dirty="0"/>
              <a:t>vollständig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86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29" y="2180978"/>
            <a:ext cx="3643853" cy="2023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3600" b="1" dirty="0"/>
              <a:t>Ursprüngliches</a:t>
            </a:r>
            <a:br>
              <a:rPr lang="de-DE" sz="3600" b="1" dirty="0"/>
            </a:br>
            <a:r>
              <a:rPr lang="de-DE" sz="3600" b="1" dirty="0"/>
              <a:t>Korpus</a:t>
            </a:r>
            <a:br>
              <a:rPr lang="de-DE" sz="4100" b="1" dirty="0"/>
            </a:br>
            <a:endParaRPr lang="de-DE" sz="41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6690D2-5DC6-DF42-A95F-358376D31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8" r="8513"/>
          <a:stretch/>
        </p:blipFill>
        <p:spPr>
          <a:xfrm>
            <a:off x="4009805" y="82995"/>
            <a:ext cx="8145654" cy="62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E86C1-8E4B-8144-8248-53E823CF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Anpassung des Korpus</a:t>
            </a:r>
          </a:p>
        </p:txBody>
      </p:sp>
    </p:spTree>
    <p:extLst>
      <p:ext uri="{BB962C8B-B14F-4D97-AF65-F5344CB8AC3E}">
        <p14:creationId xmlns:p14="http://schemas.microsoft.com/office/powerpoint/2010/main" val="13876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b="1" dirty="0"/>
              <a:t>Zusammenfassung von Gedichten eines Dichters </a:t>
            </a:r>
            <a:endParaRPr lang="de-D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E848-C590-3B44-9E5E-E724ECF2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2478024"/>
            <a:ext cx="10664718" cy="3948176"/>
          </a:xfrm>
        </p:spPr>
        <p:txBody>
          <a:bodyPr>
            <a:normAutofit/>
          </a:bodyPr>
          <a:lstStyle/>
          <a:p>
            <a:r>
              <a:rPr lang="de-DE" sz="3200" dirty="0"/>
              <a:t>Gedichte verschiedener Epochen eines Dichters wurden getrennt behandelt</a:t>
            </a:r>
          </a:p>
          <a:p>
            <a:r>
              <a:rPr lang="de-DE" sz="3200" dirty="0"/>
              <a:t>Gedichte &gt;= 1000 Tokens</a:t>
            </a:r>
          </a:p>
          <a:p>
            <a:r>
              <a:rPr lang="de-DE" sz="3200" dirty="0"/>
              <a:t>Erscheinungsjahr </a:t>
            </a:r>
            <a:r>
              <a:rPr lang="de-DE" sz="3200" dirty="0">
                <a:sym typeface="Wingdings" pitchFamily="2" charset="2"/>
              </a:rPr>
              <a:t> Mittelwert der Erscheinungsjahre</a:t>
            </a:r>
          </a:p>
          <a:p>
            <a:r>
              <a:rPr lang="de-DE" sz="3200" b="1" dirty="0">
                <a:sym typeface="Wingdings" pitchFamily="2" charset="2"/>
              </a:rPr>
              <a:t>Händische Einteilung </a:t>
            </a:r>
            <a:r>
              <a:rPr lang="de-DE" sz="3200" dirty="0">
                <a:sym typeface="Wingdings" pitchFamily="2" charset="2"/>
              </a:rPr>
              <a:t>der Epochen nach Dichtern</a:t>
            </a:r>
          </a:p>
          <a:p>
            <a:pPr marL="0" indent="0">
              <a:buNone/>
            </a:pPr>
            <a:r>
              <a:rPr lang="de-DE" sz="3200" dirty="0">
                <a:sym typeface="Wingdings" pitchFamily="2" charset="2"/>
              </a:rPr>
              <a:t>   Entfernung einiger Dichter  </a:t>
            </a:r>
          </a:p>
        </p:txBody>
      </p:sp>
    </p:spTree>
    <p:extLst>
      <p:ext uri="{BB962C8B-B14F-4D97-AF65-F5344CB8AC3E}">
        <p14:creationId xmlns:p14="http://schemas.microsoft.com/office/powerpoint/2010/main" val="273767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94259-320E-054B-A2C1-B472AB8B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Zusammen-gefasstes</a:t>
            </a:r>
            <a:br>
              <a:rPr lang="de-DE" sz="4800" b="1" dirty="0"/>
            </a:br>
            <a:r>
              <a:rPr lang="de-DE" sz="4800" b="1" dirty="0"/>
              <a:t>Korpus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99D27B-4173-994B-B4B6-6EE8C0780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6" r="7408"/>
          <a:stretch/>
        </p:blipFill>
        <p:spPr>
          <a:xfrm>
            <a:off x="4598964" y="497145"/>
            <a:ext cx="7512878" cy="586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 Fragestellungen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E8F2E-9211-6F40-8FCA-364954FDC01E}"/>
              </a:ext>
            </a:extLst>
          </p:cNvPr>
          <p:cNvSpPr txBox="1"/>
          <p:nvPr/>
        </p:nvSpPr>
        <p:spPr>
          <a:xfrm>
            <a:off x="819498" y="936618"/>
            <a:ext cx="10644868" cy="49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</a:t>
            </a:r>
            <a:r>
              <a:rPr lang="de-DE" sz="3600" b="1" dirty="0"/>
              <a:t>Grundfrage</a:t>
            </a:r>
            <a:r>
              <a:rPr lang="de-DE" sz="3600" dirty="0"/>
              <a:t>: Funktioniert ein Clustering der   	Gedichte nach literarischen Epochen?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gut</a:t>
            </a:r>
            <a:r>
              <a:rPr lang="de-DE" sz="3600" dirty="0"/>
              <a:t> fürs 	Clustering?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de-DE" sz="3600" dirty="0"/>
              <a:t> 	Welche Epochen eignen sich </a:t>
            </a:r>
            <a:r>
              <a:rPr lang="de-DE" sz="3600" b="1" dirty="0"/>
              <a:t>nicht</a:t>
            </a:r>
            <a:r>
              <a:rPr lang="de-DE" sz="3600" dirty="0"/>
              <a:t> fürs 	Clustering?</a:t>
            </a:r>
          </a:p>
        </p:txBody>
      </p:sp>
    </p:spTree>
    <p:extLst>
      <p:ext uri="{BB962C8B-B14F-4D97-AF65-F5344CB8AC3E}">
        <p14:creationId xmlns:p14="http://schemas.microsoft.com/office/powerpoint/2010/main" val="62572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4.  Experimente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44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EBF-BB7C-FF49-93DA-FD44946F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Evaluationsmaße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B43E-21CA-8A4B-AEAB-6F1A4E86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err="1"/>
              <a:t>Adjusted</a:t>
            </a:r>
            <a:r>
              <a:rPr lang="de-DE" b="1" dirty="0"/>
              <a:t> Rand Index </a:t>
            </a:r>
            <a:r>
              <a:rPr lang="de-DE" dirty="0"/>
              <a:t>(kurz: </a:t>
            </a:r>
            <a:r>
              <a:rPr lang="de-DE" b="1" dirty="0" err="1"/>
              <a:t>ari</a:t>
            </a:r>
            <a:r>
              <a:rPr lang="de-DE" dirty="0"/>
              <a:t>)</a:t>
            </a:r>
          </a:p>
          <a:p>
            <a:pPr>
              <a:lnSpc>
                <a:spcPct val="150000"/>
              </a:lnSpc>
            </a:pPr>
            <a:r>
              <a:rPr lang="de-DE" b="1" dirty="0"/>
              <a:t>V-</a:t>
            </a:r>
            <a:r>
              <a:rPr lang="de-DE" b="1" dirty="0" err="1"/>
              <a:t>measure</a:t>
            </a:r>
            <a:r>
              <a:rPr lang="de-DE" dirty="0"/>
              <a:t> (kurz: </a:t>
            </a:r>
            <a:r>
              <a:rPr lang="de-DE" b="1" dirty="0" err="1"/>
              <a:t>vm</a:t>
            </a:r>
            <a:r>
              <a:rPr lang="de-DE" dirty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Harmonisches Mittel zwischen </a:t>
            </a:r>
            <a:r>
              <a:rPr lang="en-GB" i="1" dirty="0"/>
              <a:t>homogeneity</a:t>
            </a:r>
            <a:r>
              <a:rPr lang="en-GB" dirty="0"/>
              <a:t> &amp; </a:t>
            </a:r>
            <a:r>
              <a:rPr lang="en-GB" i="1" dirty="0"/>
              <a:t>completeness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i="1" dirty="0"/>
              <a:t>homogeneity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homogen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  <a:p>
            <a:pPr lvl="1">
              <a:lnSpc>
                <a:spcPct val="150000"/>
              </a:lnSpc>
            </a:pPr>
            <a:r>
              <a:rPr lang="en-GB" i="1" dirty="0"/>
              <a:t>completeness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vollständig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Cluster)</a:t>
            </a:r>
          </a:p>
        </p:txBody>
      </p:sp>
    </p:spTree>
    <p:extLst>
      <p:ext uri="{BB962C8B-B14F-4D97-AF65-F5344CB8AC3E}">
        <p14:creationId xmlns:p14="http://schemas.microsoft.com/office/powerpoint/2010/main" val="2287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4.1.  Clustering des gesamten Korpus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5351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1032-7C21-EB45-88CD-39E1CDF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Übersicht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9769-BBF7-274C-B579-0AE8716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92312"/>
            <a:ext cx="10168128" cy="369417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DE" sz="3200" dirty="0"/>
              <a:t>Kurzer Überblick zum Epochenbegriff und –einteilung</a:t>
            </a:r>
          </a:p>
          <a:p>
            <a:pPr marL="514350" indent="-514350">
              <a:buAutoNum type="arabicPeriod"/>
            </a:pPr>
            <a:r>
              <a:rPr lang="en-DE" sz="3200" dirty="0"/>
              <a:t>Das Korpus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Fragestellungen</a:t>
            </a:r>
            <a:endParaRPr lang="en-DE" sz="3200" dirty="0"/>
          </a:p>
          <a:p>
            <a:pPr marL="514350" indent="-514350">
              <a:buAutoNum type="arabicPeriod"/>
            </a:pPr>
            <a:r>
              <a:rPr lang="en-DE" sz="3200" dirty="0"/>
              <a:t>Experimente</a:t>
            </a:r>
          </a:p>
          <a:p>
            <a:pPr marL="514350" indent="-514350">
              <a:buAutoNum type="arabicPeriod"/>
            </a:pPr>
            <a:r>
              <a:rPr lang="en-DE" sz="3200" dirty="0"/>
              <a:t>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265368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800" b="1" dirty="0"/>
              <a:t>UMAP</a:t>
            </a:r>
            <a:br>
              <a:rPr lang="de-DE" sz="4800" b="1" dirty="0"/>
            </a:br>
            <a:r>
              <a:rPr lang="de-DE" sz="4800" dirty="0"/>
              <a:t>alle Epochen</a:t>
            </a:r>
            <a:endParaRPr lang="de-DE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sz="3400" dirty="0"/>
              <a:t>Einteilung nach </a:t>
            </a:r>
            <a:r>
              <a:rPr lang="en-US" sz="3400" b="1" dirty="0"/>
              <a:t>AMANN</a:t>
            </a: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E2E27-A2F5-BC47-B5C9-8170EE7EF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1" t="5305" r="1" b="11317"/>
          <a:stretch/>
        </p:blipFill>
        <p:spPr>
          <a:xfrm>
            <a:off x="4719843" y="670952"/>
            <a:ext cx="7439034" cy="55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6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en-US" sz="4800"/>
              <a:t>alle</a:t>
            </a:r>
            <a:r>
              <a:rPr lang="en-US" sz="4800" dirty="0"/>
              <a:t> </a:t>
            </a:r>
            <a:r>
              <a:rPr lang="en-US" sz="4800"/>
              <a:t>Epochen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0.134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0.35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2F41B9-33BD-B542-8CA7-4117BD17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61" t="7168" r="14845" b="10789"/>
          <a:stretch/>
        </p:blipFill>
        <p:spPr>
          <a:xfrm>
            <a:off x="4666191" y="183113"/>
            <a:ext cx="7357910" cy="64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92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Noise Entfernung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767297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E410B9-650E-C549-B5D6-A2098E5B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Verfahren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4A4841-EEE5-5F44-9B6E-3608563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0" y="2400870"/>
            <a:ext cx="10991279" cy="37141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4000" dirty="0"/>
              <a:t> Topic </a:t>
            </a:r>
            <a:r>
              <a:rPr lang="de-DE" sz="4000" dirty="0" err="1"/>
              <a:t>Modelling</a:t>
            </a:r>
            <a:endParaRPr lang="de-DE" sz="4000" dirty="0"/>
          </a:p>
          <a:p>
            <a:pPr>
              <a:lnSpc>
                <a:spcPct val="150000"/>
              </a:lnSpc>
            </a:pPr>
            <a:r>
              <a:rPr lang="de-DE" sz="4000" dirty="0"/>
              <a:t> Hierarchisches Clustering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Feinere Einteilung von Barock </a:t>
            </a:r>
          </a:p>
          <a:p>
            <a:pPr>
              <a:lnSpc>
                <a:spcPct val="150000"/>
              </a:lnSpc>
            </a:pPr>
            <a:r>
              <a:rPr lang="de-DE" sz="4000" dirty="0"/>
              <a:t> </a:t>
            </a:r>
            <a:r>
              <a:rPr lang="de-DE" sz="4000" strike="sngStrike" dirty="0"/>
              <a:t>Lineare SVM</a:t>
            </a:r>
          </a:p>
        </p:txBody>
      </p:sp>
    </p:spTree>
    <p:extLst>
      <p:ext uri="{BB962C8B-B14F-4D97-AF65-F5344CB8AC3E}">
        <p14:creationId xmlns:p14="http://schemas.microsoft.com/office/powerpoint/2010/main" val="1512274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Topic </a:t>
            </a:r>
            <a:r>
              <a:rPr lang="de-DE" b="1" dirty="0" err="1"/>
              <a:t>Modelling</a:t>
            </a: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EC52-AF0E-7F42-A384-3BBF3201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2206561"/>
            <a:ext cx="10726483" cy="37513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Topic </a:t>
            </a:r>
            <a:r>
              <a:rPr lang="de-DE" dirty="0" err="1"/>
              <a:t>Modelling</a:t>
            </a:r>
            <a:r>
              <a:rPr lang="de-DE" dirty="0"/>
              <a:t> mit </a:t>
            </a:r>
            <a:r>
              <a:rPr lang="de-DE" b="1" dirty="0"/>
              <a:t>Mallet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Ziel: Auffälligkeiten durch Analyse der Topics entdecken</a:t>
            </a:r>
          </a:p>
          <a:p>
            <a:pPr>
              <a:lnSpc>
                <a:spcPct val="150000"/>
              </a:lnSpc>
            </a:pPr>
            <a:r>
              <a:rPr lang="de-DE" b="1" dirty="0"/>
              <a:t>Ergebnis</a:t>
            </a:r>
            <a:r>
              <a:rPr lang="de-DE" dirty="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800" dirty="0"/>
              <a:t>viele ähnliche Topics</a:t>
            </a:r>
          </a:p>
          <a:p>
            <a:pPr lvl="1">
              <a:lnSpc>
                <a:spcPct val="150000"/>
              </a:lnSpc>
            </a:pPr>
            <a:r>
              <a:rPr lang="de-DE" sz="2800" b="1" dirty="0"/>
              <a:t>Auffällig</a:t>
            </a:r>
            <a:r>
              <a:rPr lang="de-DE" sz="2800" dirty="0"/>
              <a:t>: Topic mit Worten der </a:t>
            </a:r>
            <a:r>
              <a:rPr lang="de-DE" sz="2800" b="1" dirty="0"/>
              <a:t>niederdeutschen </a:t>
            </a:r>
            <a:r>
              <a:rPr lang="de-DE" sz="2800" dirty="0"/>
              <a:t>Sprache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B2B7E-7EBE-8D42-AFFC-B0309A571319}"/>
              </a:ext>
            </a:extLst>
          </p:cNvPr>
          <p:cNvSpPr txBox="1"/>
          <p:nvPr/>
        </p:nvSpPr>
        <p:spPr>
          <a:xfrm>
            <a:off x="557213" y="6066901"/>
            <a:ext cx="5538788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ym typeface="Wingdings" pitchFamily="2" charset="2"/>
              </a:rPr>
              <a:t></a:t>
            </a:r>
            <a:r>
              <a:rPr lang="de-DE" sz="4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2 Autoren entfernt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6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7077075" y="2769930"/>
            <a:ext cx="4581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b="1" dirty="0"/>
              <a:t>Ausreißer</a:t>
            </a:r>
            <a:r>
              <a:rPr lang="de-DE" sz="3200" dirty="0"/>
              <a:t> = Gedichte, die nach wenigen Aufteilungen eigene Cluster bilden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/>
              <a:t>Möglichst wenige entfernte Gedichte</a:t>
            </a:r>
          </a:p>
        </p:txBody>
      </p:sp>
    </p:spTree>
    <p:extLst>
      <p:ext uri="{BB962C8B-B14F-4D97-AF65-F5344CB8AC3E}">
        <p14:creationId xmlns:p14="http://schemas.microsoft.com/office/powerpoint/2010/main" val="97947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1810-BD15-AD4E-89AE-B1209C29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Hierarchisches Clustering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FC763AB-B9FD-3543-B4E6-5C16EF96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547"/>
            <a:ext cx="8477250" cy="4768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D4B2D-9968-F549-92CF-80051F43F5DD}"/>
              </a:ext>
            </a:extLst>
          </p:cNvPr>
          <p:cNvSpPr txBox="1"/>
          <p:nvPr/>
        </p:nvSpPr>
        <p:spPr>
          <a:xfrm>
            <a:off x="6991350" y="2339042"/>
            <a:ext cx="4767263" cy="403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~14000</a:t>
            </a:r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800" dirty="0"/>
              <a:t>„fehlerhafte“ Gedichte aus </a:t>
            </a:r>
            <a:r>
              <a:rPr lang="de-DE" sz="2800" b="1" dirty="0"/>
              <a:t>Original-Korpus entfernt</a:t>
            </a:r>
          </a:p>
          <a:p>
            <a:r>
              <a:rPr lang="de-DE" sz="2800" i="1" dirty="0"/>
              <a:t>     </a:t>
            </a:r>
          </a:p>
          <a:p>
            <a:endParaRPr lang="de-DE" sz="2800" i="1" dirty="0"/>
          </a:p>
          <a:p>
            <a:endParaRPr lang="de-DE" sz="2800" i="1" dirty="0"/>
          </a:p>
          <a:p>
            <a:r>
              <a:rPr lang="de-DE" sz="2800" b="1" dirty="0">
                <a:solidFill>
                  <a:schemeClr val="accent1">
                    <a:lumMod val="75000"/>
                  </a:schemeClr>
                </a:solidFill>
              </a:rPr>
              <a:t>32</a:t>
            </a:r>
            <a:r>
              <a:rPr lang="de-DE" sz="2800" dirty="0"/>
              <a:t> „fehlerhafte“ Gedichte aus </a:t>
            </a:r>
            <a:r>
              <a:rPr lang="de-DE" sz="2800" b="1" dirty="0"/>
              <a:t>zusammengefasstem Korpus </a:t>
            </a:r>
            <a:r>
              <a:rPr lang="de-DE" sz="2800" dirty="0"/>
              <a:t>entfernt</a:t>
            </a:r>
            <a:endParaRPr lang="de-DE" sz="2800" i="1" dirty="0"/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B972780-46DF-9A4D-B802-F6DCE9C4626A}"/>
              </a:ext>
            </a:extLst>
          </p:cNvPr>
          <p:cNvSpPr/>
          <p:nvPr/>
        </p:nvSpPr>
        <p:spPr>
          <a:xfrm>
            <a:off x="8996362" y="3757613"/>
            <a:ext cx="571500" cy="11376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D4718-B3C8-004D-97E9-273874D6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06" y="676275"/>
            <a:ext cx="4287755" cy="13565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err="1"/>
              <a:t>Feinere</a:t>
            </a:r>
            <a:r>
              <a:rPr lang="en-US" sz="3600" b="1" dirty="0"/>
              <a:t> </a:t>
            </a:r>
            <a:r>
              <a:rPr lang="en-US" sz="3600" b="1" dirty="0" err="1"/>
              <a:t>Einteilung</a:t>
            </a:r>
            <a:r>
              <a:rPr lang="en-US" sz="3600" b="1" dirty="0"/>
              <a:t> von </a:t>
            </a:r>
            <a:r>
              <a:rPr lang="en-US" sz="3600" b="1" dirty="0" err="1"/>
              <a:t>Barock</a:t>
            </a:r>
            <a:endParaRPr lang="en-US" sz="3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6A71E5-2EF3-1644-88CD-300555D05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1" t="7168" r="14845" b="10789"/>
          <a:stretch/>
        </p:blipFill>
        <p:spPr>
          <a:xfrm>
            <a:off x="5012930" y="216599"/>
            <a:ext cx="7187433" cy="6341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D42FE8-7668-8F49-8CB1-C7F72CE412B2}"/>
              </a:ext>
            </a:extLst>
          </p:cNvPr>
          <p:cNvSpPr txBox="1"/>
          <p:nvPr/>
        </p:nvSpPr>
        <p:spPr>
          <a:xfrm>
            <a:off x="486806" y="2408172"/>
            <a:ext cx="391638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3200" dirty="0"/>
              <a:t>Aufteilung in literarische Strömungen: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b="1" dirty="0"/>
              <a:t>Frühbarock </a:t>
            </a:r>
          </a:p>
          <a:p>
            <a:pPr>
              <a:spcAft>
                <a:spcPts val="600"/>
              </a:spcAft>
            </a:pPr>
            <a:r>
              <a:rPr lang="de-DE" sz="3200" b="1" dirty="0"/>
              <a:t>    (1600-1650)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3200" b="1" dirty="0"/>
              <a:t>Hochbarock (1650-1700)</a:t>
            </a:r>
            <a:endParaRPr lang="de-D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5BEBA7-0581-0E4B-AFF0-6FDEAAF03AD2}"/>
              </a:ext>
            </a:extLst>
          </p:cNvPr>
          <p:cNvSpPr/>
          <p:nvPr/>
        </p:nvSpPr>
        <p:spPr>
          <a:xfrm>
            <a:off x="5098533" y="557138"/>
            <a:ext cx="923251" cy="8429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454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AD89-ED53-654E-B945-704451CF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Lineare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DB9E-41B8-8247-85A2-EC94943F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2478024"/>
            <a:ext cx="10697908" cy="3394139"/>
          </a:xfrm>
        </p:spPr>
        <p:txBody>
          <a:bodyPr>
            <a:normAutofit/>
          </a:bodyPr>
          <a:lstStyle/>
          <a:p>
            <a:r>
              <a:rPr lang="de-DE" sz="3600" dirty="0"/>
              <a:t>Klassifizierung mit </a:t>
            </a:r>
            <a:r>
              <a:rPr lang="de-DE" sz="3600" b="1" dirty="0"/>
              <a:t>Linearen SVM</a:t>
            </a:r>
            <a:endParaRPr lang="de-DE" sz="3600" dirty="0"/>
          </a:p>
          <a:p>
            <a:r>
              <a:rPr lang="de-DE" sz="3600" dirty="0"/>
              <a:t>Suche nach Dichtern, von denen alle Gedichte falsch zugeordnet wurden</a:t>
            </a:r>
          </a:p>
          <a:p>
            <a:r>
              <a:rPr lang="de-DE" sz="3600" dirty="0"/>
              <a:t>Nur Dichter mit mehr als einem (zusammengefassten) Gedicht untersucht</a:t>
            </a:r>
          </a:p>
          <a:p>
            <a:endParaRPr lang="de-DE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91873-C7C6-784B-931F-561F537AC41C}"/>
              </a:ext>
            </a:extLst>
          </p:cNvPr>
          <p:cNvSpPr txBox="1"/>
          <p:nvPr/>
        </p:nvSpPr>
        <p:spPr>
          <a:xfrm>
            <a:off x="585788" y="5955417"/>
            <a:ext cx="1014412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>
                <a:sym typeface="Wingdings" pitchFamily="2" charset="2"/>
              </a:rPr>
              <a:t></a:t>
            </a:r>
            <a:r>
              <a:rPr lang="de-DE" sz="4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13 Autoren/ 32 Gedichte entfernt</a:t>
            </a:r>
            <a:endParaRPr lang="de-DE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48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UMAP</a:t>
            </a:r>
            <a:br>
              <a:rPr lang="en-US" sz="4800" b="1" dirty="0"/>
            </a:br>
            <a:r>
              <a:rPr lang="en-US" sz="4800"/>
              <a:t>alle Epochen</a:t>
            </a:r>
            <a:br>
              <a:rPr lang="en-US" sz="4800"/>
            </a:br>
            <a:r>
              <a:rPr lang="en-US" sz="4800"/>
              <a:t>ohne „Noise”</a:t>
            </a:r>
            <a:endParaRPr lang="en-US" sz="4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sz="3200" dirty="0"/>
              <a:t>Einteilung nach </a:t>
            </a:r>
            <a:r>
              <a:rPr lang="de-DE" sz="3200" b="1" dirty="0"/>
              <a:t>AMANN</a:t>
            </a:r>
            <a:endParaRPr lang="de-DE" sz="3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CE44785-A6EF-6546-8327-AC136142D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56" t="5475" b="11234"/>
          <a:stretch/>
        </p:blipFill>
        <p:spPr>
          <a:xfrm>
            <a:off x="4597258" y="623825"/>
            <a:ext cx="7588878" cy="5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E6012-7D63-EA4D-B957-FE20015B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 Epochenbegriff und –	</a:t>
            </a:r>
            <a:r>
              <a:rPr lang="de-DE" b="1" dirty="0" err="1"/>
              <a:t>einteilung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33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97A2B-FE5C-534E-B670-6CA8E78B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K-Means</a:t>
            </a:r>
            <a:br>
              <a:rPr lang="en-US" sz="4800" b="1" dirty="0"/>
            </a:br>
            <a:r>
              <a:rPr lang="de-DE" sz="4800" dirty="0"/>
              <a:t>alle Epochen</a:t>
            </a:r>
            <a:br>
              <a:rPr lang="de-DE" sz="4800" dirty="0"/>
            </a:br>
            <a:r>
              <a:rPr lang="de-DE" sz="4800" dirty="0"/>
              <a:t>ohne „Noise“ </a:t>
            </a:r>
            <a:endParaRPr lang="de-DE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DA40B-BE7B-B346-AE07-CAC87581B684}"/>
              </a:ext>
            </a:extLst>
          </p:cNvPr>
          <p:cNvSpPr txBox="1"/>
          <p:nvPr/>
        </p:nvSpPr>
        <p:spPr>
          <a:xfrm>
            <a:off x="477981" y="4872922"/>
            <a:ext cx="3933306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b="1" dirty="0" err="1"/>
              <a:t>ari</a:t>
            </a:r>
            <a:r>
              <a:rPr lang="en-US" sz="3200" dirty="0"/>
              <a:t>:  0.246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+ 0,13</a:t>
            </a:r>
            <a:r>
              <a:rPr lang="en-US" sz="3200" dirty="0"/>
              <a:t>)</a:t>
            </a:r>
          </a:p>
          <a:p>
            <a:pPr>
              <a:spcBef>
                <a:spcPts val="1000"/>
              </a:spcBef>
            </a:pPr>
            <a:r>
              <a:rPr lang="en-US" sz="3200" b="1" dirty="0" err="1"/>
              <a:t>vm</a:t>
            </a:r>
            <a:r>
              <a:rPr lang="en-US" sz="3200" dirty="0"/>
              <a:t>: 0.475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+ 0,13</a:t>
            </a:r>
            <a:r>
              <a:rPr lang="en-US" sz="3200" dirty="0"/>
              <a:t>)</a:t>
            </a:r>
            <a:endParaRPr lang="en-US" sz="32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DB148A-9D66-434E-A8CB-4CAA51144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6" t="4881" r="13518" b="10010"/>
          <a:stretch/>
        </p:blipFill>
        <p:spPr>
          <a:xfrm>
            <a:off x="4783802" y="110128"/>
            <a:ext cx="7408198" cy="66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8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4.2.  Clustering von jeweils</a:t>
            </a:r>
            <a:br>
              <a:rPr lang="de-DE" sz="4400" b="1" dirty="0"/>
            </a:br>
            <a:r>
              <a:rPr lang="de-DE" sz="4400" b="1" dirty="0"/>
              <a:t>	   zwei Epochen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186860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93D2A992-02E6-2043-91D6-44DAEDDA654D}"/>
              </a:ext>
            </a:extLst>
          </p:cNvPr>
          <p:cNvSpPr/>
          <p:nvPr/>
        </p:nvSpPr>
        <p:spPr>
          <a:xfrm>
            <a:off x="362857" y="2177143"/>
            <a:ext cx="10663727" cy="4194628"/>
          </a:xfrm>
          <a:custGeom>
            <a:avLst/>
            <a:gdLst>
              <a:gd name="connsiteX0" fmla="*/ 0 w 9506857"/>
              <a:gd name="connsiteY0" fmla="*/ 2278743 h 4194628"/>
              <a:gd name="connsiteX1" fmla="*/ 0 w 9506857"/>
              <a:gd name="connsiteY1" fmla="*/ 4151086 h 4194628"/>
              <a:gd name="connsiteX2" fmla="*/ 9506857 w 9506857"/>
              <a:gd name="connsiteY2" fmla="*/ 4194628 h 4194628"/>
              <a:gd name="connsiteX3" fmla="*/ 9463314 w 9506857"/>
              <a:gd name="connsiteY3" fmla="*/ 0 h 4194628"/>
              <a:gd name="connsiteX4" fmla="*/ 5733143 w 9506857"/>
              <a:gd name="connsiteY4" fmla="*/ 0 h 4194628"/>
              <a:gd name="connsiteX5" fmla="*/ 3730172 w 9506857"/>
              <a:gd name="connsiteY5" fmla="*/ 2264228 h 4194628"/>
              <a:gd name="connsiteX6" fmla="*/ 58057 w 9506857"/>
              <a:gd name="connsiteY6" fmla="*/ 2249714 h 4194628"/>
              <a:gd name="connsiteX7" fmla="*/ 0 w 9506857"/>
              <a:gd name="connsiteY7" fmla="*/ 2278743 h 419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6857" h="4194628">
                <a:moveTo>
                  <a:pt x="0" y="2278743"/>
                </a:moveTo>
                <a:lnTo>
                  <a:pt x="0" y="4151086"/>
                </a:lnTo>
                <a:lnTo>
                  <a:pt x="9506857" y="4194628"/>
                </a:lnTo>
                <a:lnTo>
                  <a:pt x="9463314" y="0"/>
                </a:lnTo>
                <a:lnTo>
                  <a:pt x="5733143" y="0"/>
                </a:lnTo>
                <a:lnTo>
                  <a:pt x="3730172" y="2264228"/>
                </a:lnTo>
                <a:lnTo>
                  <a:pt x="58057" y="2249714"/>
                </a:lnTo>
                <a:lnTo>
                  <a:pt x="0" y="2278743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284A8-1493-E741-AAEB-78BC4072B2F4}"/>
              </a:ext>
            </a:extLst>
          </p:cNvPr>
          <p:cNvSpPr txBox="1"/>
          <p:nvPr/>
        </p:nvSpPr>
        <p:spPr>
          <a:xfrm>
            <a:off x="696684" y="803257"/>
            <a:ext cx="190137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Korpus</a:t>
            </a:r>
            <a:endParaRPr lang="de-DE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10ABCF-ADD7-7641-9008-90B031956A9E}"/>
              </a:ext>
            </a:extLst>
          </p:cNvPr>
          <p:cNvCxnSpPr>
            <a:cxnSpLocks/>
          </p:cNvCxnSpPr>
          <p:nvPr/>
        </p:nvCxnSpPr>
        <p:spPr>
          <a:xfrm>
            <a:off x="4870128" y="5616964"/>
            <a:ext cx="24517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8B5A44-2B7C-7D42-A3A2-36500897B9CF}"/>
              </a:ext>
            </a:extLst>
          </p:cNvPr>
          <p:cNvSpPr txBox="1"/>
          <p:nvPr/>
        </p:nvSpPr>
        <p:spPr>
          <a:xfrm>
            <a:off x="183694" y="2723906"/>
            <a:ext cx="4624615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Epocheneinteilung</a:t>
            </a:r>
            <a:endParaRPr lang="de-DE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56070C-EAB0-0F4D-A286-831325E9DCA2}"/>
              </a:ext>
            </a:extLst>
          </p:cNvPr>
          <p:cNvCxnSpPr>
            <a:cxnSpLocks/>
          </p:cNvCxnSpPr>
          <p:nvPr/>
        </p:nvCxnSpPr>
        <p:spPr>
          <a:xfrm>
            <a:off x="1647371" y="1763486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EC7DF-C8E0-644D-9476-3F62AFF64644}"/>
              </a:ext>
            </a:extLst>
          </p:cNvPr>
          <p:cNvSpPr txBox="1"/>
          <p:nvPr/>
        </p:nvSpPr>
        <p:spPr>
          <a:xfrm>
            <a:off x="689429" y="4713198"/>
            <a:ext cx="4064002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Vergleich von zwei Epochen</a:t>
            </a:r>
            <a:endParaRPr lang="de-DE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C7E6C8-2501-924F-8AC7-F654EE1C81D8}"/>
              </a:ext>
            </a:extLst>
          </p:cNvPr>
          <p:cNvCxnSpPr>
            <a:cxnSpLocks/>
          </p:cNvCxnSpPr>
          <p:nvPr/>
        </p:nvCxnSpPr>
        <p:spPr>
          <a:xfrm>
            <a:off x="1647371" y="3539198"/>
            <a:ext cx="0" cy="834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256AA3-21A0-1A45-BFEF-5DD8C0F46BDC}"/>
              </a:ext>
            </a:extLst>
          </p:cNvPr>
          <p:cNvSpPr txBox="1"/>
          <p:nvPr/>
        </p:nvSpPr>
        <p:spPr>
          <a:xfrm>
            <a:off x="7630561" y="2737723"/>
            <a:ext cx="2627086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Evaluation</a:t>
            </a:r>
            <a:endParaRPr lang="de-D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A7D21-3DD3-4340-A3DB-94E9305DEFD7}"/>
              </a:ext>
            </a:extLst>
          </p:cNvPr>
          <p:cNvSpPr txBox="1"/>
          <p:nvPr/>
        </p:nvSpPr>
        <p:spPr>
          <a:xfrm>
            <a:off x="7438571" y="4713199"/>
            <a:ext cx="2935496" cy="13299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0" dirty="0"/>
              <a:t>Clustering</a:t>
            </a:r>
          </a:p>
          <a:p>
            <a:r>
              <a:rPr lang="de-DE" sz="4000" dirty="0"/>
              <a:t>Verfahren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27FDD0-3486-7E41-AEC0-CB956FD50F1D}"/>
              </a:ext>
            </a:extLst>
          </p:cNvPr>
          <p:cNvCxnSpPr>
            <a:cxnSpLocks/>
          </p:cNvCxnSpPr>
          <p:nvPr/>
        </p:nvCxnSpPr>
        <p:spPr>
          <a:xfrm flipV="1">
            <a:off x="8906319" y="3539198"/>
            <a:ext cx="0" cy="10145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B1198-507A-FB42-BD76-F31FA4F7C5C5}"/>
              </a:ext>
            </a:extLst>
          </p:cNvPr>
          <p:cNvCxnSpPr>
            <a:cxnSpLocks/>
          </p:cNvCxnSpPr>
          <p:nvPr/>
        </p:nvCxnSpPr>
        <p:spPr>
          <a:xfrm flipH="1">
            <a:off x="4918430" y="3186953"/>
            <a:ext cx="2520142" cy="19599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33C8E1EC-BA2A-DF47-AD2F-2341E7BD06DC}"/>
              </a:ext>
            </a:extLst>
          </p:cNvPr>
          <p:cNvSpPr/>
          <p:nvPr/>
        </p:nvSpPr>
        <p:spPr>
          <a:xfrm rot="16200000">
            <a:off x="8450941" y="-552366"/>
            <a:ext cx="696686" cy="4745527"/>
          </a:xfrm>
          <a:prstGeom prst="rightBrace">
            <a:avLst>
              <a:gd name="adj1" fmla="val 37924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A25-E499-EA43-9128-34BE34119B6C}"/>
              </a:ext>
            </a:extLst>
          </p:cNvPr>
          <p:cNvSpPr txBox="1"/>
          <p:nvPr/>
        </p:nvSpPr>
        <p:spPr>
          <a:xfrm>
            <a:off x="6096000" y="803257"/>
            <a:ext cx="5269135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Kombination aller Epochen</a:t>
            </a:r>
          </a:p>
        </p:txBody>
      </p:sp>
    </p:spTree>
    <p:extLst>
      <p:ext uri="{BB962C8B-B14F-4D97-AF65-F5344CB8AC3E}">
        <p14:creationId xmlns:p14="http://schemas.microsoft.com/office/powerpoint/2010/main" val="3534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BE18-1ABC-8144-A6A4-3E8DFF3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TODO: folgende Folie erneuern mit entferntem Noise</a:t>
            </a:r>
            <a:br>
              <a:rPr lang="de-DE" sz="4000" dirty="0"/>
            </a:br>
            <a:r>
              <a:rPr lang="de-DE" sz="4000" dirty="0"/>
              <a:t>(</a:t>
            </a:r>
            <a:r>
              <a:rPr lang="de-DE" sz="4000" dirty="0" err="1"/>
              <a:t>k</a:t>
            </a:r>
            <a:r>
              <a:rPr lang="de-DE" sz="4000" dirty="0"/>
              <a:t> </a:t>
            </a:r>
            <a:r>
              <a:rPr lang="de-DE" sz="4000" dirty="0" err="1"/>
              <a:t>medoids</a:t>
            </a:r>
            <a:r>
              <a:rPr lang="de-DE" sz="4000" dirty="0"/>
              <a:t> weg, </a:t>
            </a:r>
            <a:r>
              <a:rPr lang="de-DE" sz="4000" dirty="0" err="1"/>
              <a:t>dbscan</a:t>
            </a:r>
            <a:r>
              <a:rPr lang="de-DE" sz="4000" dirty="0"/>
              <a:t> weg, </a:t>
            </a:r>
            <a:r>
              <a:rPr lang="de-DE" sz="4000" dirty="0" err="1"/>
              <a:t>gmm</a:t>
            </a:r>
            <a:r>
              <a:rPr lang="de-DE" sz="4000" dirty="0"/>
              <a:t> hinzu). In klammern dahinter, wie </a:t>
            </a:r>
            <a:r>
              <a:rPr lang="de-DE" sz="4000" dirty="0" err="1"/>
              <a:t>verbesserung</a:t>
            </a:r>
            <a:r>
              <a:rPr lang="de-DE" sz="4000" dirty="0"/>
              <a:t> zu werten ohne </a:t>
            </a:r>
            <a:r>
              <a:rPr lang="de-DE" sz="4000" dirty="0" err="1"/>
              <a:t>noise</a:t>
            </a:r>
            <a:r>
              <a:rPr lang="de-DE" sz="4000" dirty="0"/>
              <a:t>. Das nochmal nachgucken</a:t>
            </a:r>
            <a:br>
              <a:rPr lang="de-DE" sz="4000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C0E3C-12A4-1049-9426-D3F45FB61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62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GMM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49598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GMM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b="1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endParaRPr lang="en-GB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D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2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		</a:t>
            </a:r>
            <a:br>
              <a:rPr lang="en-US" sz="2800" b="1" dirty="0"/>
            </a:br>
            <a:r>
              <a:rPr lang="en-US" sz="2800" b="1" dirty="0"/>
              <a:t>DBSCAN</a:t>
            </a:r>
            <a:br>
              <a:rPr lang="en-US" sz="2800" b="1" dirty="0"/>
            </a:br>
            <a:r>
              <a:rPr lang="en-US" sz="2800" b="1" dirty="0"/>
              <a:t>K-Medoids </a:t>
            </a:r>
            <a:br>
              <a:rPr lang="en-US" sz="3200" b="1" dirty="0"/>
            </a:br>
            <a:r>
              <a:rPr lang="en-US" sz="2000" dirty="0"/>
              <a:t>(+ </a:t>
            </a:r>
            <a:r>
              <a:rPr lang="en-US" sz="2000" dirty="0" err="1"/>
              <a:t>Kosinus</a:t>
            </a:r>
            <a:r>
              <a:rPr lang="en-US" sz="2000" dirty="0"/>
              <a:t> </a:t>
            </a:r>
            <a:r>
              <a:rPr lang="en-US" sz="2000" dirty="0" err="1"/>
              <a:t>Distanz</a:t>
            </a:r>
            <a:r>
              <a:rPr lang="en-US" sz="2000" dirty="0"/>
              <a:t>)</a:t>
            </a:r>
            <a:endParaRPr lang="en-US" sz="3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Einteilung nach </a:t>
            </a:r>
            <a:r>
              <a:rPr lang="de-DE" sz="2000" i="1" dirty="0"/>
              <a:t>AMANN</a:t>
            </a:r>
            <a:endParaRPr lang="de-DE" sz="2000" b="1" i="1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Ohne Epoche „Sturm &amp; Drang“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Lowercase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Stoppwörter </a:t>
            </a:r>
            <a:r>
              <a:rPr lang="de-DE" sz="2000" u="sng" dirty="0"/>
              <a:t>entfernt</a:t>
            </a:r>
            <a:endParaRPr lang="de-DE" sz="2000" dirty="0"/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10000 mf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E9A13A-9520-0146-9DA9-25D7F9C6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39465"/>
              </p:ext>
            </p:extLst>
          </p:nvPr>
        </p:nvGraphicFramePr>
        <p:xfrm>
          <a:off x="379832" y="2833916"/>
          <a:ext cx="11507362" cy="343726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37091">
                  <a:extLst>
                    <a:ext uri="{9D8B030D-6E8A-4147-A177-3AD203B41FA5}">
                      <a16:colId xmlns:a16="http://schemas.microsoft.com/office/drawing/2014/main" val="2833795351"/>
                    </a:ext>
                  </a:extLst>
                </a:gridCol>
                <a:gridCol w="1691480">
                  <a:extLst>
                    <a:ext uri="{9D8B030D-6E8A-4147-A177-3AD203B41FA5}">
                      <a16:colId xmlns:a16="http://schemas.microsoft.com/office/drawing/2014/main" val="1448307795"/>
                    </a:ext>
                  </a:extLst>
                </a:gridCol>
                <a:gridCol w="1354534">
                  <a:extLst>
                    <a:ext uri="{9D8B030D-6E8A-4147-A177-3AD203B41FA5}">
                      <a16:colId xmlns:a16="http://schemas.microsoft.com/office/drawing/2014/main" val="799636414"/>
                    </a:ext>
                  </a:extLst>
                </a:gridCol>
                <a:gridCol w="1413445">
                  <a:extLst>
                    <a:ext uri="{9D8B030D-6E8A-4147-A177-3AD203B41FA5}">
                      <a16:colId xmlns:a16="http://schemas.microsoft.com/office/drawing/2014/main" val="1880987509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3364989717"/>
                    </a:ext>
                  </a:extLst>
                </a:gridCol>
                <a:gridCol w="1413513">
                  <a:extLst>
                    <a:ext uri="{9D8B030D-6E8A-4147-A177-3AD203B41FA5}">
                      <a16:colId xmlns:a16="http://schemas.microsoft.com/office/drawing/2014/main" val="907503533"/>
                    </a:ext>
                  </a:extLst>
                </a:gridCol>
                <a:gridCol w="1287478">
                  <a:extLst>
                    <a:ext uri="{9D8B030D-6E8A-4147-A177-3AD203B41FA5}">
                      <a16:colId xmlns:a16="http://schemas.microsoft.com/office/drawing/2014/main" val="153272381"/>
                    </a:ext>
                  </a:extLst>
                </a:gridCol>
              </a:tblGrid>
              <a:tr h="638570">
                <a:tc>
                  <a:txBody>
                    <a:bodyPr/>
                    <a:lstStyle/>
                    <a:p>
                      <a:pPr algn="r" fontAlgn="ctr"/>
                      <a:endParaRPr lang="en-GB" b="1" dirty="0">
                        <a:effectLst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K-Means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DBSCAN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400" dirty="0">
                          <a:effectLst/>
                        </a:rPr>
                        <a:t>K-Medoids</a:t>
                      </a:r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24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450965"/>
                  </a:ext>
                </a:extLst>
              </a:tr>
              <a:tr h="731476">
                <a:tc>
                  <a:txBody>
                    <a:bodyPr/>
                    <a:lstStyle/>
                    <a:p>
                      <a:pPr algn="r" fontAlgn="ctr"/>
                      <a:br>
                        <a:rPr lang="en-GB" sz="1800" dirty="0">
                          <a:effectLst/>
                        </a:rPr>
                      </a:b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dirty="0" err="1">
                          <a:effectLst/>
                        </a:rPr>
                        <a:t>ari</a:t>
                      </a:r>
                      <a:endParaRPr lang="en-GB" sz="18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err="1"/>
                        <a:t>vm</a:t>
                      </a:r>
                      <a:endParaRPr lang="de-D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90527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0.792453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0.735395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0.451175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0.481697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0.609142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0.519008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64166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Aufklärung/Naturalismus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0.733032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b="1" dirty="0">
                          <a:effectLst/>
                        </a:rPr>
                        <a:t>0.666153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0.138041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0.085174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0.195718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0.317300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1319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Barock/Realismus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0.639443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0.624254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0.484925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0.499674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0.686076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b="1" dirty="0">
                          <a:effectLst/>
                        </a:rPr>
                        <a:t>0.587818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13880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Biedermeier/Expressionismus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0.146017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0.093430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0.559298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0.44190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35995"/>
                  </a:ext>
                </a:extLst>
              </a:tr>
              <a:tr h="41344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Klassik/Expressionismus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>
                          <a:effectLst/>
                        </a:rPr>
                        <a:t>0.550537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800" dirty="0">
                          <a:effectLst/>
                        </a:rPr>
                        <a:t>0.519971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0.239268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0.161841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>
                          <a:effectLst/>
                        </a:rPr>
                        <a:t>0.632019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dirty="0">
                          <a:effectLst/>
                        </a:rPr>
                        <a:t>0.586619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453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819989-B927-2242-B1C1-3CF654B9CE66}"/>
              </a:ext>
            </a:extLst>
          </p:cNvPr>
          <p:cNvCxnSpPr>
            <a:cxnSpLocks/>
          </p:cNvCxnSpPr>
          <p:nvPr/>
        </p:nvCxnSpPr>
        <p:spPr>
          <a:xfrm>
            <a:off x="6554716" y="2833916"/>
            <a:ext cx="0" cy="34507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68F457-F6A7-FE4A-ADAC-0E3A32689AEC}"/>
              </a:ext>
            </a:extLst>
          </p:cNvPr>
          <p:cNvCxnSpPr>
            <a:cxnSpLocks/>
          </p:cNvCxnSpPr>
          <p:nvPr/>
        </p:nvCxnSpPr>
        <p:spPr>
          <a:xfrm>
            <a:off x="9197097" y="2847363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B34504-8BC5-7647-A0E6-C60B14518434}"/>
              </a:ext>
            </a:extLst>
          </p:cNvPr>
          <p:cNvCxnSpPr>
            <a:cxnSpLocks/>
          </p:cNvCxnSpPr>
          <p:nvPr/>
        </p:nvCxnSpPr>
        <p:spPr>
          <a:xfrm>
            <a:off x="3513750" y="2833916"/>
            <a:ext cx="0" cy="34372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67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218-968E-2A43-9D14-A143EFBB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Gmm</a:t>
            </a:r>
            <a:r>
              <a:rPr lang="de-DE" dirty="0"/>
              <a:t> </a:t>
            </a:r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77A7-4168-9341-8280-A68C834E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de-DE" sz="2000" dirty="0"/>
              <a:t>Barock/</a:t>
            </a:r>
            <a:r>
              <a:rPr lang="de-DE" sz="2000" dirty="0" err="1"/>
              <a:t>klassik</a:t>
            </a:r>
            <a:r>
              <a:rPr lang="de-DE" sz="2000" dirty="0"/>
              <a:t>: </a:t>
            </a:r>
          </a:p>
          <a:p>
            <a:pPr lvl="1"/>
            <a:r>
              <a:rPr lang="de-DE" sz="1800" dirty="0"/>
              <a:t>Ari 0.7115981897240217 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0.6785204904022237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romantik</a:t>
            </a:r>
            <a:endParaRPr lang="de-DE" sz="2000" dirty="0"/>
          </a:p>
          <a:p>
            <a:pPr lvl="1"/>
            <a:r>
              <a:rPr lang="de-DE" sz="1800" dirty="0"/>
              <a:t>Ari 0.7156523859382395.</a:t>
            </a:r>
          </a:p>
          <a:p>
            <a:pPr lvl="1"/>
            <a:r>
              <a:rPr lang="de-DE" sz="1800" dirty="0" err="1"/>
              <a:t>Vm</a:t>
            </a:r>
            <a:r>
              <a:rPr lang="de-DE" sz="1800" dirty="0"/>
              <a:t> 0.6822373725198808.</a:t>
            </a:r>
          </a:p>
          <a:p>
            <a:r>
              <a:rPr lang="de-DE" sz="2000" dirty="0"/>
              <a:t>Barock/</a:t>
            </a:r>
            <a:r>
              <a:rPr lang="de-DE" sz="2000" dirty="0" err="1"/>
              <a:t>biedermeier</a:t>
            </a:r>
            <a:endParaRPr lang="de-DE" sz="2000" dirty="0"/>
          </a:p>
          <a:p>
            <a:pPr lvl="1"/>
            <a:r>
              <a:rPr lang="de-DE" sz="2000" dirty="0"/>
              <a:t>Ari 0.7115981897240217</a:t>
            </a:r>
          </a:p>
          <a:p>
            <a:pPr lvl="1"/>
            <a:r>
              <a:rPr lang="de-DE" sz="2000" dirty="0" err="1"/>
              <a:t>Vm</a:t>
            </a:r>
            <a:r>
              <a:rPr lang="de-DE" sz="2000" dirty="0"/>
              <a:t> 0.6785204904022237</a:t>
            </a:r>
          </a:p>
          <a:p>
            <a:pPr lvl="1"/>
            <a:r>
              <a:rPr lang="de-DE" sz="2000" dirty="0"/>
              <a:t>Barock/</a:t>
            </a:r>
            <a:r>
              <a:rPr lang="de-DE" sz="2000" dirty="0" err="1"/>
              <a:t>realismus</a:t>
            </a:r>
            <a:endParaRPr lang="de-DE" sz="2000" dirty="0"/>
          </a:p>
          <a:p>
            <a:pPr lvl="2"/>
            <a:r>
              <a:rPr lang="de-DE" sz="1600" dirty="0"/>
              <a:t>Ari 0.6860757771580165</a:t>
            </a:r>
          </a:p>
          <a:p>
            <a:pPr lvl="2"/>
            <a:r>
              <a:rPr lang="de-DE" sz="1600" dirty="0" err="1"/>
              <a:t>Vm</a:t>
            </a:r>
            <a:r>
              <a:rPr lang="de-DE" sz="1600" dirty="0"/>
              <a:t> 0.5878184543401218</a:t>
            </a:r>
          </a:p>
        </p:txBody>
      </p:sp>
    </p:spTree>
    <p:extLst>
      <p:ext uri="{BB962C8B-B14F-4D97-AF65-F5344CB8AC3E}">
        <p14:creationId xmlns:p14="http://schemas.microsoft.com/office/powerpoint/2010/main" val="3909111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4.3. Einblicke in die Clusterzuweisungen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3339414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5740-E140-BB4C-B139-312ECEAD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40943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244FE-E892-4648-B9A2-7F22D047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56" y="586822"/>
            <a:ext cx="400582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Hierarchisches</a:t>
            </a:r>
            <a:br>
              <a:rPr lang="en-US" b="1" dirty="0"/>
            </a:br>
            <a:r>
              <a:rPr lang="en-US" b="1" dirty="0"/>
              <a:t>Clustering</a:t>
            </a:r>
            <a:endParaRPr lang="en-US" sz="44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267DE-B0A6-1F4B-BCC7-2FAF9305A326}"/>
              </a:ext>
            </a:extLst>
          </p:cNvPr>
          <p:cNvSpPr txBox="1"/>
          <p:nvPr/>
        </p:nvSpPr>
        <p:spPr>
          <a:xfrm>
            <a:off x="4804229" y="586822"/>
            <a:ext cx="6720114" cy="166027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28600">
              <a:spcAft>
                <a:spcPts val="600"/>
              </a:spcAft>
            </a:pPr>
            <a:r>
              <a:rPr lang="de-DE" sz="2800" dirty="0"/>
              <a:t>	</a:t>
            </a:r>
            <a:r>
              <a:rPr lang="de-DE" sz="3600" dirty="0"/>
              <a:t>Ward-Algorithmus</a:t>
            </a:r>
          </a:p>
          <a:p>
            <a:pPr marL="228600">
              <a:spcAft>
                <a:spcPts val="600"/>
              </a:spcAft>
            </a:pPr>
            <a:r>
              <a:rPr lang="de-DE" sz="3600" dirty="0"/>
              <a:t>	Kosinus-Ähnlichkeit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B0B50-9F7C-A74A-87BA-D88D3C0B8C05}"/>
              </a:ext>
            </a:extLst>
          </p:cNvPr>
          <p:cNvSpPr txBox="1"/>
          <p:nvPr/>
        </p:nvSpPr>
        <p:spPr>
          <a:xfrm>
            <a:off x="227202" y="2676139"/>
            <a:ext cx="56483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Gedichte, die durch Zeitraum-Einteilung verschiedenen Epochen zugewiesen wurden, wurden zusammen gruppiert </a:t>
            </a:r>
          </a:p>
          <a:p>
            <a:r>
              <a:rPr lang="de-DE" sz="2800" dirty="0">
                <a:sym typeface="Wingdings" pitchFamily="2" charset="2"/>
              </a:rPr>
              <a:t> </a:t>
            </a:r>
            <a:r>
              <a:rPr lang="de-DE" sz="2800" b="1" dirty="0">
                <a:sym typeface="Wingdings" pitchFamily="2" charset="2"/>
              </a:rPr>
              <a:t>Autorschafts-Signal</a:t>
            </a:r>
            <a:endParaRPr lang="de-DE" sz="2800" dirty="0"/>
          </a:p>
          <a:p>
            <a:endParaRPr lang="de-DE" sz="3600" dirty="0"/>
          </a:p>
          <a:p>
            <a:endParaRPr lang="de-DE" sz="3600" dirty="0"/>
          </a:p>
          <a:p>
            <a:endParaRPr lang="de-DE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2FDCE-5278-B945-9355-DA0DCFFB3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r="40517" b="5909"/>
          <a:stretch/>
        </p:blipFill>
        <p:spPr>
          <a:xfrm>
            <a:off x="6434629" y="3264189"/>
            <a:ext cx="5648325" cy="9094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E889CB3-721B-B249-8C52-37332AC134BD}"/>
              </a:ext>
            </a:extLst>
          </p:cNvPr>
          <p:cNvSpPr/>
          <p:nvPr/>
        </p:nvSpPr>
        <p:spPr>
          <a:xfrm>
            <a:off x="5425471" y="3347727"/>
            <a:ext cx="900112" cy="7423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4EC48-3C53-D448-8CEA-22CD77CCB0DE}"/>
              </a:ext>
            </a:extLst>
          </p:cNvPr>
          <p:cNvSpPr txBox="1"/>
          <p:nvPr/>
        </p:nvSpPr>
        <p:spPr>
          <a:xfrm>
            <a:off x="5483565" y="3534258"/>
            <a:ext cx="6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z.B.</a:t>
            </a:r>
          </a:p>
        </p:txBody>
      </p:sp>
    </p:spTree>
    <p:extLst>
      <p:ext uri="{BB962C8B-B14F-4D97-AF65-F5344CB8AC3E}">
        <p14:creationId xmlns:p14="http://schemas.microsoft.com/office/powerpoint/2010/main" val="21242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AA1C2-4EC8-F94C-B5E1-BD16A1EA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Epochenbegriff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D3BA-BFBC-1A47-B5C6-9B045B38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2656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500" i="1" dirty="0"/>
              <a:t>„Eine </a:t>
            </a:r>
            <a:r>
              <a:rPr lang="de-DE" sz="3500" b="1" i="1" dirty="0"/>
              <a:t>Epoche </a:t>
            </a:r>
            <a:r>
              <a:rPr lang="de-DE" sz="3500" i="1" dirty="0"/>
              <a:t>ist ein zeitlich begrenztes System, das wir von einer Menge von Texten abstrahieren und von dem wir behaupten, </a:t>
            </a:r>
            <a:r>
              <a:rPr lang="de-DE" sz="3500" i="1" dirty="0" err="1"/>
              <a:t>daß</a:t>
            </a:r>
            <a:r>
              <a:rPr lang="de-DE" sz="3500" i="1" dirty="0"/>
              <a:t> seine fundamentalen Merkmale und Strukturen in diesem Zeitraum konstant bleiben.“ – </a:t>
            </a:r>
            <a:r>
              <a:rPr lang="de-DE" sz="3500" i="1" dirty="0" err="1"/>
              <a:t>Titzmann</a:t>
            </a:r>
            <a:r>
              <a:rPr lang="de-DE" sz="3500" i="1" dirty="0"/>
              <a:t> 1991</a:t>
            </a:r>
          </a:p>
          <a:p>
            <a:pPr marL="0" indent="0">
              <a:buNone/>
            </a:pPr>
            <a:endParaRPr lang="de-DE" sz="3600" i="1" dirty="0"/>
          </a:p>
          <a:p>
            <a:pPr marL="0" indent="0">
              <a:buNone/>
            </a:pPr>
            <a:r>
              <a:rPr lang="en-GB" sz="2200" i="1" dirty="0"/>
              <a:t>TITZMANN, </a:t>
            </a:r>
            <a:r>
              <a:rPr lang="en-GB" sz="2200" dirty="0"/>
              <a:t>Michael, „</a:t>
            </a:r>
            <a:r>
              <a:rPr lang="en-GB" sz="2200" dirty="0" err="1"/>
              <a:t>Skizze</a:t>
            </a:r>
            <a:r>
              <a:rPr lang="en-GB" sz="2200" dirty="0"/>
              <a:t>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integrativen</a:t>
            </a:r>
            <a:r>
              <a:rPr lang="en-GB" sz="2200" dirty="0"/>
              <a:t> </a:t>
            </a:r>
            <a:r>
              <a:rPr lang="en-GB" sz="2200" dirty="0" err="1"/>
              <a:t>Literaturgeschichte</a:t>
            </a:r>
            <a:r>
              <a:rPr lang="en-GB" sz="2200" dirty="0"/>
              <a:t> und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Ortes</a:t>
            </a:r>
            <a:r>
              <a:rPr lang="en-GB" sz="2200" dirty="0"/>
              <a:t> in </a:t>
            </a:r>
            <a:r>
              <a:rPr lang="en-GB" sz="2200" dirty="0" err="1"/>
              <a:t>einer</a:t>
            </a:r>
            <a:r>
              <a:rPr lang="en-GB" sz="2200" dirty="0"/>
              <a:t> </a:t>
            </a:r>
            <a:r>
              <a:rPr lang="en-GB" sz="2200" dirty="0" err="1"/>
              <a:t>Systematik</a:t>
            </a:r>
            <a:r>
              <a:rPr lang="en-GB" sz="2200" dirty="0"/>
              <a:t> der </a:t>
            </a:r>
            <a:r>
              <a:rPr lang="en-GB" sz="2200" dirty="0" err="1"/>
              <a:t>Literaturwissenschaft</a:t>
            </a:r>
            <a:r>
              <a:rPr lang="en-GB" sz="2200" dirty="0"/>
              <a:t>“, in: </a:t>
            </a:r>
            <a:r>
              <a:rPr lang="en-GB" sz="2200" dirty="0" err="1"/>
              <a:t>Ders</a:t>
            </a:r>
            <a:r>
              <a:rPr lang="en-GB" sz="2200" dirty="0"/>
              <a:t>. (Hg.): </a:t>
            </a:r>
            <a:r>
              <a:rPr lang="en-GB" sz="2200" dirty="0" err="1"/>
              <a:t>Modelle</a:t>
            </a:r>
            <a:r>
              <a:rPr lang="en-GB" sz="2200" dirty="0"/>
              <a:t> des </a:t>
            </a:r>
            <a:r>
              <a:rPr lang="en-GB" sz="2200" dirty="0" err="1"/>
              <a:t>literarischen</a:t>
            </a:r>
            <a:r>
              <a:rPr lang="en-GB" sz="2200" dirty="0"/>
              <a:t> </a:t>
            </a:r>
            <a:r>
              <a:rPr lang="en-GB" sz="2200" dirty="0" err="1"/>
              <a:t>Strukturwandels</a:t>
            </a:r>
            <a:r>
              <a:rPr lang="en-GB" sz="2200" dirty="0"/>
              <a:t>. Tübingen 1991, S. 395-438, 405.</a:t>
            </a:r>
          </a:p>
          <a:p>
            <a:pPr marL="0" indent="0">
              <a:buNone/>
            </a:pPr>
            <a:endParaRPr lang="de-DE" sz="3200" i="1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81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A120A-3277-CA45-B5B5-3B9CAE57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42888"/>
            <a:ext cx="10168128" cy="1485328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Hierarchisches Clustering</a:t>
            </a:r>
            <a:br>
              <a:rPr lang="de-DE" b="1" dirty="0"/>
            </a:br>
            <a:r>
              <a:rPr lang="de-DE" sz="3200" dirty="0"/>
              <a:t>Ward-Algorithmus</a:t>
            </a:r>
            <a:br>
              <a:rPr lang="de-DE" sz="3200" dirty="0"/>
            </a:br>
            <a:endParaRPr lang="de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71D82-CCE0-2C48-B20C-E430D842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04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2436-07DD-A24F-A394-1701473D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655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D6179-3DE5-CB4E-88FC-E036ED93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b="1" dirty="0"/>
              <a:t>4.3. Einblicke in die besten Cluster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94363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70DB90-324C-D04B-8F51-5DB32AD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(II) </a:t>
            </a:r>
            <a:br>
              <a:rPr lang="de-DE" b="1" dirty="0"/>
            </a:br>
            <a:r>
              <a:rPr lang="de-DE" sz="2700" dirty="0"/>
              <a:t>Häufigsten 10 Worte des besten </a:t>
            </a:r>
            <a:r>
              <a:rPr lang="de-DE" sz="2700" dirty="0" err="1"/>
              <a:t>Clusterings</a:t>
            </a:r>
            <a:r>
              <a:rPr lang="de-DE" sz="2700" dirty="0"/>
              <a:t>: </a:t>
            </a:r>
            <a:r>
              <a:rPr lang="en-GB" sz="2700" b="1" i="1" dirty="0" err="1"/>
              <a:t>Barock</a:t>
            </a:r>
            <a:r>
              <a:rPr lang="en-GB" sz="2700" b="1" i="1" dirty="0"/>
              <a:t>/</a:t>
            </a:r>
            <a:r>
              <a:rPr lang="en-GB" sz="2700" b="1" i="1" dirty="0" err="1"/>
              <a:t>Realismus</a:t>
            </a:r>
            <a:endParaRPr lang="de-DE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C8CDDA-2DB0-2A45-8D56-96D247AE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718" y="2410007"/>
            <a:ext cx="5600610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A91CB4-4E4E-1341-8A7A-0E1757A6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718" y="3203688"/>
            <a:ext cx="5600610" cy="296851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b="1" dirty="0"/>
              <a:t>	</a:t>
            </a:r>
            <a:r>
              <a:rPr lang="en-GB" sz="2800" b="1" dirty="0" err="1"/>
              <a:t>mädchen</a:t>
            </a:r>
            <a:r>
              <a:rPr lang="en-GB" sz="2800" b="1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sehnsucht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duft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not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leis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ew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rasch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sanft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dunklen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drin</a:t>
            </a:r>
            <a:endParaRPr lang="de-DE" sz="28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3382A0-16F0-7D41-AC5F-F7DFEB863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410007"/>
            <a:ext cx="5393346" cy="56093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2"/>
                </a:solidFill>
              </a:rPr>
              <a:t>Cluster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09D71FF-5572-C546-8EAD-6A3C8184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5393346" cy="296851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auff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vnd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sey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diß</a:t>
            </a:r>
            <a:r>
              <a:rPr lang="en-GB" sz="2800" dirty="0"/>
              <a:t> 	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wil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/>
              <a:t>hertz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wol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auß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b="1" dirty="0" err="1"/>
              <a:t>hertzen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	</a:t>
            </a:r>
            <a:r>
              <a:rPr lang="en-GB" sz="2800" dirty="0" err="1"/>
              <a:t>jhr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38857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74285"/>
            <a:ext cx="4002216" cy="19408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K-Means </a:t>
            </a:r>
            <a:br>
              <a:rPr lang="en-US" sz="2800" b="1" dirty="0"/>
            </a:br>
            <a:r>
              <a:rPr lang="en-US" sz="2800" i="1" dirty="0"/>
              <a:t>(alter </a:t>
            </a:r>
            <a:r>
              <a:rPr lang="en-US" sz="2800" i="1" dirty="0" err="1"/>
              <a:t>Versuch</a:t>
            </a:r>
            <a:r>
              <a:rPr lang="en-US" sz="2800" i="1" dirty="0"/>
              <a:t>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 err="1"/>
              <a:t>Barock</a:t>
            </a:r>
            <a:r>
              <a:rPr lang="en-US" sz="2800" b="1" dirty="0"/>
              <a:t>/</a:t>
            </a:r>
            <a:r>
              <a:rPr lang="en-US" sz="2800" b="1" dirty="0" err="1"/>
              <a:t>Realismus</a:t>
            </a:r>
            <a:endParaRPr lang="en-US" sz="2800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323558" y="3355848"/>
            <a:ext cx="4291306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0 - </a:t>
            </a:r>
            <a:r>
              <a:rPr lang="en-US" sz="2400" b="1" dirty="0" err="1"/>
              <a:t>Hochbarock</a:t>
            </a:r>
            <a:r>
              <a:rPr lang="en-US" sz="2400" dirty="0"/>
              <a:t>: 1651-1697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1 - </a:t>
            </a:r>
            <a:r>
              <a:rPr lang="en-US" sz="2400" b="1" dirty="0" err="1"/>
              <a:t>Realismus</a:t>
            </a:r>
            <a:r>
              <a:rPr lang="en-US" sz="2400" dirty="0"/>
              <a:t>:     1849-1899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dirty="0"/>
              <a:t>2 - </a:t>
            </a:r>
            <a:r>
              <a:rPr lang="en-US" sz="2400" b="1" dirty="0" err="1"/>
              <a:t>Frühbarock</a:t>
            </a:r>
            <a:r>
              <a:rPr lang="en-US" sz="2400" dirty="0"/>
              <a:t>:   1613-1655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37CAFE-0E24-3042-9679-8D0B9A23F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717583" y="447766"/>
            <a:ext cx="7474417" cy="59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5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102F-D2BB-3946-AEF1-AE93DF5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4.4.  Genauere Analyse der </a:t>
            </a:r>
            <a:r>
              <a:rPr lang="de-DE" sz="4000" b="1" dirty="0" err="1"/>
              <a:t>Clusterings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304185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7344E-E6FE-2940-A8F3-FFB9074E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„Reine“ Cluster bei hierarchischen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99CD-E004-D946-B85F-F1D28DAB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TODO: von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diese bilde generieren, die dann im </a:t>
            </a:r>
            <a:r>
              <a:rPr lang="de-DE" dirty="0" err="1"/>
              <a:t>results</a:t>
            </a:r>
            <a:r>
              <a:rPr lang="de-DE" dirty="0"/>
              <a:t>/hier…/</a:t>
            </a:r>
            <a:r>
              <a:rPr lang="de-DE" dirty="0" err="1"/>
              <a:t>treshold</a:t>
            </a:r>
            <a:r>
              <a:rPr lang="de-DE" dirty="0"/>
              <a:t> </a:t>
            </a:r>
            <a:r>
              <a:rPr lang="de-DE" dirty="0" err="1"/>
              <a:t>gespeiochert</a:t>
            </a:r>
            <a:r>
              <a:rPr lang="de-DE" dirty="0"/>
              <a:t> werden</a:t>
            </a:r>
          </a:p>
          <a:p>
            <a:pPr marL="0" indent="0">
              <a:buNone/>
            </a:pPr>
            <a:r>
              <a:rPr lang="de-DE" dirty="0"/>
              <a:t>TODO: </a:t>
            </a:r>
            <a:r>
              <a:rPr lang="de-DE" dirty="0" err="1"/>
              <a:t>vllt</a:t>
            </a:r>
            <a:r>
              <a:rPr lang="de-DE" dirty="0"/>
              <a:t> da auch mal </a:t>
            </a:r>
            <a:r>
              <a:rPr lang="de-DE" dirty="0" err="1"/>
              <a:t>cluster</a:t>
            </a:r>
            <a:r>
              <a:rPr lang="de-DE" dirty="0"/>
              <a:t> angucken mit </a:t>
            </a:r>
            <a:r>
              <a:rPr lang="de-DE" dirty="0" err="1"/>
              <a:t>max</a:t>
            </a:r>
            <a:r>
              <a:rPr lang="de-DE" dirty="0"/>
              <a:t> 2 </a:t>
            </a:r>
            <a:r>
              <a:rPr lang="de-DE" dirty="0" err="1"/>
              <a:t>epochen</a:t>
            </a:r>
            <a:r>
              <a:rPr lang="de-DE" dirty="0"/>
              <a:t> pro </a:t>
            </a:r>
            <a:r>
              <a:rPr lang="de-DE" dirty="0" err="1"/>
              <a:t>cluster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486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2DD9-6C29-3E43-A218-EC0292B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Epochen, die sich am besten clustern lassen</a:t>
            </a:r>
            <a:endParaRPr lang="de-D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7F94742-D375-934A-A3A1-E9B4A4280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433326"/>
              </p:ext>
            </p:extLst>
          </p:nvPr>
        </p:nvGraphicFramePr>
        <p:xfrm>
          <a:off x="2246312" y="2206627"/>
          <a:ext cx="76993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88">
                  <a:extLst>
                    <a:ext uri="{9D8B030D-6E8A-4147-A177-3AD203B41FA5}">
                      <a16:colId xmlns:a16="http://schemas.microsoft.com/office/drawing/2014/main" val="2480454394"/>
                    </a:ext>
                  </a:extLst>
                </a:gridCol>
                <a:gridCol w="3849688">
                  <a:extLst>
                    <a:ext uri="{9D8B030D-6E8A-4147-A177-3AD203B41FA5}">
                      <a16:colId xmlns:a16="http://schemas.microsoft.com/office/drawing/2014/main" val="8402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Epochen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Anteil an den besten</a:t>
                      </a:r>
                    </a:p>
                    <a:p>
                      <a:pPr algn="ctr"/>
                      <a:r>
                        <a:rPr lang="de-DE" sz="2400" dirty="0"/>
                        <a:t>Ergebnissen*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5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 err="1"/>
                        <a:t>Barock</a:t>
                      </a:r>
                      <a:endParaRPr lang="de-DE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31%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4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Realismus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0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Naturalismus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5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Aufklärung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Klassik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1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Expressionismus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1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Biedermeier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4%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2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/>
                        <a:t>Romantik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79847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0676B5-7783-9F47-9444-A90D4351817F}"/>
              </a:ext>
            </a:extLst>
          </p:cNvPr>
          <p:cNvCxnSpPr>
            <a:cxnSpLocks/>
            <a:endCxn id="8" idx="2"/>
          </p:cNvCxnSpPr>
          <p:nvPr/>
        </p:nvCxnSpPr>
        <p:spPr>
          <a:xfrm flipH="1">
            <a:off x="6096000" y="2206627"/>
            <a:ext cx="7026" cy="44805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51FBBC-DA8A-E545-B9F9-A40E81A5358E}"/>
              </a:ext>
            </a:extLst>
          </p:cNvPr>
          <p:cNvSpPr txBox="1"/>
          <p:nvPr/>
        </p:nvSpPr>
        <p:spPr>
          <a:xfrm>
            <a:off x="10069257" y="2406652"/>
            <a:ext cx="19798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*:    </a:t>
            </a:r>
            <a:r>
              <a:rPr lang="de-DE" sz="2000" b="1" dirty="0" err="1"/>
              <a:t>ari</a:t>
            </a:r>
            <a:r>
              <a:rPr lang="de-DE" sz="2000" dirty="0"/>
              <a:t> &gt;= 0.7</a:t>
            </a:r>
          </a:p>
        </p:txBody>
      </p:sp>
    </p:spTree>
    <p:extLst>
      <p:ext uri="{BB962C8B-B14F-4D97-AF65-F5344CB8AC3E}">
        <p14:creationId xmlns:p14="http://schemas.microsoft.com/office/powerpoint/2010/main" val="3607265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D122-6758-3845-84AD-55A4F3FD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75FE-AEB0-BC42-A8C7-BD9B9C5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2478024"/>
            <a:ext cx="11158538" cy="4119724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 </a:t>
            </a:r>
            <a:r>
              <a:rPr lang="de-DE" sz="3200" dirty="0">
                <a:sym typeface="Wingdings" pitchFamily="2" charset="2"/>
              </a:rPr>
              <a:t>Epocheneinteilung erweitern  händisch </a:t>
            </a:r>
          </a:p>
          <a:p>
            <a:r>
              <a:rPr lang="de-DE" sz="3200" b="1" dirty="0">
                <a:sym typeface="Wingdings" pitchFamily="2" charset="2"/>
              </a:rPr>
              <a:t> </a:t>
            </a:r>
            <a:r>
              <a:rPr lang="de-DE" sz="3200" b="1" dirty="0"/>
              <a:t>Noise </a:t>
            </a:r>
            <a:r>
              <a:rPr lang="de-DE" sz="3200" b="1" dirty="0" err="1"/>
              <a:t>Removal</a:t>
            </a:r>
            <a:r>
              <a:rPr lang="de-DE" sz="3200" b="1" dirty="0"/>
              <a:t> </a:t>
            </a:r>
            <a:r>
              <a:rPr lang="de-DE" sz="3200" dirty="0"/>
              <a:t>mit :</a:t>
            </a:r>
          </a:p>
          <a:p>
            <a:pPr lvl="1"/>
            <a:r>
              <a:rPr lang="de-DE" sz="2800" dirty="0"/>
              <a:t>Hierarchisches Clustering</a:t>
            </a:r>
          </a:p>
          <a:p>
            <a:pPr lvl="1"/>
            <a:r>
              <a:rPr lang="de-DE" sz="2800" dirty="0"/>
              <a:t>Topic </a:t>
            </a:r>
            <a:r>
              <a:rPr lang="de-DE" sz="2800" dirty="0" err="1"/>
              <a:t>Modelling</a:t>
            </a:r>
            <a:r>
              <a:rPr lang="de-DE" sz="2800" dirty="0"/>
              <a:t> (</a:t>
            </a:r>
            <a:r>
              <a:rPr lang="de-DE" sz="2800" dirty="0">
                <a:sym typeface="Wingdings" pitchFamily="2" charset="2"/>
              </a:rPr>
              <a:t> Dialekt)</a:t>
            </a:r>
          </a:p>
          <a:p>
            <a:pPr lvl="1"/>
            <a:r>
              <a:rPr lang="de-DE" sz="2800" dirty="0"/>
              <a:t>LSVM</a:t>
            </a:r>
          </a:p>
          <a:p>
            <a:r>
              <a:rPr lang="de-DE" sz="3200" dirty="0"/>
              <a:t> Nochmal POS-</a:t>
            </a:r>
            <a:r>
              <a:rPr lang="de-DE" sz="3200" dirty="0" err="1"/>
              <a:t>Tagging</a:t>
            </a:r>
            <a:endParaRPr lang="de-DE" sz="3200" dirty="0"/>
          </a:p>
          <a:p>
            <a:r>
              <a:rPr lang="de-DE" sz="3200" dirty="0"/>
              <a:t> Analyse der Epochenzuweisungen</a:t>
            </a:r>
          </a:p>
        </p:txBody>
      </p:sp>
    </p:spTree>
    <p:extLst>
      <p:ext uri="{BB962C8B-B14F-4D97-AF65-F5344CB8AC3E}">
        <p14:creationId xmlns:p14="http://schemas.microsoft.com/office/powerpoint/2010/main" val="3293990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68E5B1-40BC-594A-BD5D-32D9348B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51254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97912-63B6-7C4B-9A08-2F9508FD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Problematik der Epocheneinteilung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77EF9-3BE4-5444-B343-C1AECD1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Epochengrenzen sind nicht </a:t>
            </a:r>
            <a:r>
              <a:rPr lang="de-DE" b="1" dirty="0"/>
              <a:t>eindeutig</a:t>
            </a:r>
            <a:r>
              <a:rPr lang="de-DE" dirty="0"/>
              <a:t> (verschiedene Einteilungen)</a:t>
            </a:r>
          </a:p>
          <a:p>
            <a:r>
              <a:rPr lang="de-DE" dirty="0"/>
              <a:t>Innerhalb der Epochen gibt es </a:t>
            </a:r>
            <a:r>
              <a:rPr lang="de-DE" b="1" dirty="0"/>
              <a:t>literarische Strömungen</a:t>
            </a:r>
            <a:endParaRPr lang="de-DE" dirty="0"/>
          </a:p>
          <a:p>
            <a:r>
              <a:rPr lang="de-DE" dirty="0"/>
              <a:t>Epochen/literarische Strömungen können </a:t>
            </a:r>
            <a:r>
              <a:rPr lang="de-DE" b="1" dirty="0"/>
              <a:t>parallel</a:t>
            </a:r>
            <a:r>
              <a:rPr lang="de-DE" dirty="0"/>
              <a:t> zueinander verlaufen</a:t>
            </a:r>
          </a:p>
          <a:p>
            <a:r>
              <a:rPr lang="de-DE" dirty="0"/>
              <a:t>Autoren, die innerhalb einer Epoche schreiben, müssen nicht zwangsweise im </a:t>
            </a:r>
            <a:r>
              <a:rPr lang="de-DE" b="1" dirty="0"/>
              <a:t>Stil</a:t>
            </a:r>
            <a:r>
              <a:rPr lang="de-DE" dirty="0"/>
              <a:t> der Epoche schreiben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2010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06C5-2498-E042-8300-B25F3C89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620600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E4E8-04EB-0142-91AE-BC0C88F0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 Schlussbetrachtung</a:t>
            </a:r>
          </a:p>
        </p:txBody>
      </p:sp>
    </p:spTree>
    <p:extLst>
      <p:ext uri="{BB962C8B-B14F-4D97-AF65-F5344CB8AC3E}">
        <p14:creationId xmlns:p14="http://schemas.microsoft.com/office/powerpoint/2010/main" val="4052262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E013-1DEE-F849-A41C-C113EB26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Mögliche Probleme für ein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112F-CC43-C741-A5AC-E2406C87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478024"/>
            <a:ext cx="10683621" cy="3694176"/>
          </a:xfrm>
        </p:spPr>
        <p:txBody>
          <a:bodyPr>
            <a:normAutofit/>
          </a:bodyPr>
          <a:lstStyle/>
          <a:p>
            <a:r>
              <a:rPr lang="de-DE" sz="3200" dirty="0"/>
              <a:t>Kürze der Gedichte </a:t>
            </a:r>
          </a:p>
          <a:p>
            <a:r>
              <a:rPr lang="de-DE" sz="3200"/>
              <a:t>Strukturelle </a:t>
            </a:r>
            <a:r>
              <a:rPr lang="de-DE" sz="3200" dirty="0"/>
              <a:t>Elemente von Gedichten bleiben  unberücksichtigt (Versmaß, Stilmittel, etc.)</a:t>
            </a:r>
          </a:p>
        </p:txBody>
      </p:sp>
    </p:spTree>
    <p:extLst>
      <p:ext uri="{BB962C8B-B14F-4D97-AF65-F5344CB8AC3E}">
        <p14:creationId xmlns:p14="http://schemas.microsoft.com/office/powerpoint/2010/main" val="3032047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8BA8-4B71-044A-ADB5-A3233D4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648B-EE7D-CE43-8D9E-FFFD9A9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05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378108-EC7D-AB40-8145-AFE170AA4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0" t="6471" r="1496" b="5294"/>
          <a:stretch/>
        </p:blipFill>
        <p:spPr>
          <a:xfrm>
            <a:off x="4107520" y="367602"/>
            <a:ext cx="7756427" cy="581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17503" y="5685646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21816" y="5716498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56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C840CF0-2059-1044-81E7-BE932820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1" t="5941" b="9886"/>
          <a:stretch/>
        </p:blipFill>
        <p:spPr>
          <a:xfrm>
            <a:off x="4107520" y="176046"/>
            <a:ext cx="8081244" cy="602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1F5E77-3675-BD4F-B8AF-14446DCA993A}"/>
              </a:ext>
            </a:extLst>
          </p:cNvPr>
          <p:cNvSpPr txBox="1"/>
          <p:nvPr/>
        </p:nvSpPr>
        <p:spPr>
          <a:xfrm>
            <a:off x="3338604" y="5851470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Zeit</a:t>
            </a:r>
            <a:endParaRPr lang="de-DE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652BD30-90C0-9140-ABEF-379D65488567}"/>
              </a:ext>
            </a:extLst>
          </p:cNvPr>
          <p:cNvSpPr/>
          <p:nvPr/>
        </p:nvSpPr>
        <p:spPr>
          <a:xfrm>
            <a:off x="4264019" y="5882322"/>
            <a:ext cx="6550675" cy="430813"/>
          </a:xfrm>
          <a:prstGeom prst="rightArrow">
            <a:avLst>
              <a:gd name="adj1" fmla="val 50000"/>
              <a:gd name="adj2" fmla="val 963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0926-11AF-184A-92E1-E638B5EC3DAF}"/>
              </a:ext>
            </a:extLst>
          </p:cNvPr>
          <p:cNvSpPr txBox="1"/>
          <p:nvPr/>
        </p:nvSpPr>
        <p:spPr>
          <a:xfrm>
            <a:off x="0" y="660982"/>
            <a:ext cx="4402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Aufteilung nach AMANN</a:t>
            </a:r>
          </a:p>
          <a:p>
            <a:endParaRPr lang="de-DE" sz="2400" dirty="0"/>
          </a:p>
          <a:p>
            <a:r>
              <a:rPr lang="de-DE" sz="2400" dirty="0"/>
              <a:t>Barock: 	   1600-1720  🟩   Aufklärung: 	   1720-1785  🟦</a:t>
            </a:r>
          </a:p>
          <a:p>
            <a:r>
              <a:rPr lang="de-DE" sz="2400" dirty="0"/>
              <a:t>Klassik: 	   1786-1832  🟨</a:t>
            </a:r>
          </a:p>
          <a:p>
            <a:r>
              <a:rPr lang="de-DE" sz="2400" dirty="0"/>
              <a:t>Romantik: 	   1798-1835  </a:t>
            </a:r>
          </a:p>
          <a:p>
            <a:r>
              <a:rPr lang="de-DE" sz="2400" dirty="0"/>
              <a:t>Biedermeier:   1815-1848  🟥</a:t>
            </a:r>
          </a:p>
          <a:p>
            <a:r>
              <a:rPr lang="de-DE" sz="2400" dirty="0"/>
              <a:t>Realismus: 	   1850-1890  🟫</a:t>
            </a:r>
          </a:p>
          <a:p>
            <a:r>
              <a:rPr lang="de-DE" sz="2400" dirty="0"/>
              <a:t>Naturalismus:  1880-1900  🟧</a:t>
            </a:r>
          </a:p>
          <a:p>
            <a:r>
              <a:rPr lang="de-DE" sz="2000" dirty="0"/>
              <a:t>Expressionismus: </a:t>
            </a:r>
            <a:r>
              <a:rPr lang="de-DE" sz="2400" dirty="0"/>
              <a:t>1905-1925  🟪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2C185C-5F2D-BB4C-9F2B-43AC19FFCD9E}"/>
              </a:ext>
            </a:extLst>
          </p:cNvPr>
          <p:cNvSpPr/>
          <p:nvPr/>
        </p:nvSpPr>
        <p:spPr>
          <a:xfrm>
            <a:off x="3792071" y="2528047"/>
            <a:ext cx="315449" cy="300205"/>
          </a:xfrm>
          <a:prstGeom prst="roundRect">
            <a:avLst/>
          </a:prstGeom>
          <a:solidFill>
            <a:srgbClr val="D98ED9"/>
          </a:solidFill>
          <a:ln>
            <a:solidFill>
              <a:srgbClr val="D98E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49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21D0AD9-E862-4F4D-A146-524D71A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7873687" cy="1179576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K-</a:t>
            </a:r>
            <a:r>
              <a:rPr lang="de-DE" b="1" dirty="0" err="1"/>
              <a:t>Means</a:t>
            </a:r>
            <a:r>
              <a:rPr lang="de-DE" b="1" dirty="0"/>
              <a:t> (+ Dimensionsreduktion)</a:t>
            </a:r>
            <a:br>
              <a:rPr lang="de-DE" b="1" dirty="0"/>
            </a:br>
            <a:r>
              <a:rPr lang="de-DE" dirty="0"/>
              <a:t>alle Epochen</a:t>
            </a:r>
            <a:endParaRPr lang="de-DE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482671-E491-4C4E-96BF-73A1B9B91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206790"/>
            <a:ext cx="4937760" cy="545362"/>
          </a:xfrm>
        </p:spPr>
        <p:txBody>
          <a:bodyPr/>
          <a:lstStyle/>
          <a:p>
            <a:r>
              <a:rPr lang="de-DE" dirty="0"/>
              <a:t>Reduzierte Daten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99E1CA-FEF8-D14A-AE83-40AEC314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06790"/>
            <a:ext cx="4937760" cy="545362"/>
          </a:xfrm>
        </p:spPr>
        <p:txBody>
          <a:bodyPr/>
          <a:lstStyle/>
          <a:p>
            <a:r>
              <a:rPr lang="de-DE" dirty="0"/>
              <a:t>Clustering mit K-</a:t>
            </a:r>
            <a:r>
              <a:rPr lang="de-DE" dirty="0" err="1"/>
              <a:t>Means</a:t>
            </a:r>
            <a:endParaRPr lang="de-DE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CEC7226-5351-504F-99F1-7879032B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1" t="5941" b="9886"/>
          <a:stretch/>
        </p:blipFill>
        <p:spPr>
          <a:xfrm>
            <a:off x="761785" y="2801746"/>
            <a:ext cx="5437847" cy="4051496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3486DF5-ECF8-2E4D-A2D2-7CD149C5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1" t="5941" r="13077" b="9886"/>
          <a:stretch/>
        </p:blipFill>
        <p:spPr>
          <a:xfrm>
            <a:off x="6345936" y="2752152"/>
            <a:ext cx="4642340" cy="4051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5A204-67CE-954A-9F1C-9AAB87C36D24}"/>
              </a:ext>
            </a:extLst>
          </p:cNvPr>
          <p:cNvSpPr txBox="1"/>
          <p:nvPr/>
        </p:nvSpPr>
        <p:spPr>
          <a:xfrm>
            <a:off x="9158068" y="527887"/>
            <a:ext cx="2391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ari</a:t>
            </a:r>
            <a:r>
              <a:rPr lang="de-DE" sz="3600" dirty="0"/>
              <a:t>:  0.177</a:t>
            </a:r>
          </a:p>
          <a:p>
            <a:r>
              <a:rPr lang="de-DE" sz="3600" b="1" dirty="0" err="1"/>
              <a:t>vm</a:t>
            </a:r>
            <a:r>
              <a:rPr lang="de-DE" sz="3600" dirty="0"/>
              <a:t>: 0.384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8692731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8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Dichter Barock: 	35</a:t>
            </a:r>
          </a:p>
          <a:p>
            <a:r>
              <a:rPr lang="de-DE" sz="2400" dirty="0"/>
              <a:t>Dichter Realismus:  	65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4AA61E-BF36-0E4B-B088-22FE4A3365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3" t="6647" r="16840" b="9707"/>
          <a:stretch/>
        </p:blipFill>
        <p:spPr>
          <a:xfrm>
            <a:off x="4548628" y="413290"/>
            <a:ext cx="7593036" cy="60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59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K-Means (III): </a:t>
            </a:r>
            <a:br>
              <a:rPr lang="en-US" sz="2800" b="1" dirty="0"/>
            </a:br>
            <a:r>
              <a:rPr lang="en-US" sz="2800" dirty="0" err="1"/>
              <a:t>Barock</a:t>
            </a:r>
            <a:r>
              <a:rPr lang="en-US" sz="2800" dirty="0"/>
              <a:t>/</a:t>
            </a:r>
            <a:r>
              <a:rPr lang="en-US" sz="2800" dirty="0" err="1"/>
              <a:t>Realismus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841247" y="2252870"/>
            <a:ext cx="3412220" cy="2492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0</a:t>
            </a:r>
            <a:r>
              <a:rPr lang="en-US" sz="2400" dirty="0"/>
              <a:t>: 1619-1697	      (1651-1697)</a:t>
            </a:r>
            <a:endParaRPr lang="en-US" sz="2400" b="1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1</a:t>
            </a:r>
            <a:r>
              <a:rPr lang="en-US" sz="2400" dirty="0"/>
              <a:t>: 1650-1899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 	      </a:t>
            </a:r>
            <a:r>
              <a:rPr lang="en-US" sz="2400" dirty="0"/>
              <a:t>(1849-1899)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b="1" dirty="0"/>
              <a:t>Cluster 2</a:t>
            </a:r>
            <a:r>
              <a:rPr lang="en-US" sz="2400" dirty="0"/>
              <a:t>: 1613-1655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086924-224E-974E-8DBB-CE206BE5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7375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0415-9D08-F848-8291-410D6C94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Literarische Epochen </a:t>
            </a:r>
            <a:br>
              <a:rPr lang="de-DE" b="1" dirty="0"/>
            </a:br>
            <a:r>
              <a:rPr lang="de-DE" b="1" dirty="0"/>
              <a:t>(1600-1920)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ADC872-07CE-964E-B2E7-7B7F0632E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9238" y="90534"/>
            <a:ext cx="6157913" cy="66586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CA4DB-24B8-3B49-BCB5-B028A8BA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AMANN, Helmut, Deutsche Literaturgeschichte. Vom Barock bis zum Expressionismus, Verlag Europa-Lehrmittel </a:t>
            </a:r>
            <a:r>
              <a:rPr lang="de-DE" dirty="0" err="1"/>
              <a:t>Nourney</a:t>
            </a:r>
            <a:r>
              <a:rPr lang="de-DE" dirty="0"/>
              <a:t>, Vollmer GmbH &amp; Co. KG, Haan 2020, S. 10: "Grafische Übersicht der Epochen".</a:t>
            </a:r>
          </a:p>
        </p:txBody>
      </p:sp>
    </p:spTree>
    <p:extLst>
      <p:ext uri="{BB962C8B-B14F-4D97-AF65-F5344CB8AC3E}">
        <p14:creationId xmlns:p14="http://schemas.microsoft.com/office/powerpoint/2010/main" val="2977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A480-6AB0-844F-9E88-B8120036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K-Means (III): </a:t>
            </a:r>
            <a:br>
              <a:rPr lang="en-US" sz="3700" b="1" dirty="0"/>
            </a:br>
            <a:r>
              <a:rPr lang="en-US" sz="3700" dirty="0" err="1"/>
              <a:t>Barock</a:t>
            </a:r>
            <a:r>
              <a:rPr lang="en-US" sz="3700" dirty="0"/>
              <a:t>/</a:t>
            </a:r>
            <a:r>
              <a:rPr lang="en-US" sz="3700" dirty="0" err="1"/>
              <a:t>Realismus</a:t>
            </a:r>
            <a:endParaRPr lang="en-US" sz="3700" dirty="0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669C5-0123-2348-A259-7BE0C33F2448}"/>
              </a:ext>
            </a:extLst>
          </p:cNvPr>
          <p:cNvSpPr txBox="1"/>
          <p:nvPr/>
        </p:nvSpPr>
        <p:spPr>
          <a:xfrm>
            <a:off x="578652" y="4814888"/>
            <a:ext cx="3736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ari</a:t>
            </a:r>
            <a:r>
              <a:rPr lang="de-DE" sz="3200" dirty="0"/>
              <a:t>: 0.83</a:t>
            </a:r>
          </a:p>
          <a:p>
            <a:r>
              <a:rPr lang="de-DE" sz="3200" b="1" dirty="0" err="1"/>
              <a:t>vm</a:t>
            </a:r>
            <a:r>
              <a:rPr lang="de-DE" sz="3200" dirty="0"/>
              <a:t>: 0.71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8D8B65-E62C-FC4C-9F4F-F24D28165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0" t="5472" r="16840" b="10324"/>
          <a:stretch/>
        </p:blipFill>
        <p:spPr>
          <a:xfrm>
            <a:off x="4625629" y="461825"/>
            <a:ext cx="7439034" cy="59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08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FFB06-5C6D-5E47-86E7-69D84771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To</a:t>
            </a:r>
            <a:r>
              <a:rPr lang="de-DE" dirty="0"/>
              <a:t>-Dos: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8664A-FE4A-3445-8CA1-BF179C75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Andere Art der Zusammenfassung von Gedichten: Dichter mit mehreren Epochenzuweisungen nach diesen aufteilen</a:t>
            </a:r>
          </a:p>
          <a:p>
            <a:r>
              <a:rPr lang="de-DE" b="1" dirty="0"/>
              <a:t>Noise </a:t>
            </a:r>
            <a:r>
              <a:rPr lang="de-DE" dirty="0"/>
              <a:t>entdecken durch Hierarchisches Clustering inkl. Epochenzuteilungen</a:t>
            </a:r>
          </a:p>
          <a:p>
            <a:r>
              <a:rPr lang="de-DE" dirty="0">
                <a:sym typeface="Wingdings" pitchFamily="2" charset="2"/>
              </a:rPr>
              <a:t>Korpus normalisieren und Experimente durchführen</a:t>
            </a:r>
            <a:endParaRPr lang="de-DE" dirty="0"/>
          </a:p>
          <a:p>
            <a:r>
              <a:rPr lang="de-DE" dirty="0">
                <a:sym typeface="Wingdings" pitchFamily="2" charset="2"/>
              </a:rPr>
              <a:t>Analyse von Gedichten/Dichter, die sich gut clustern lassen</a:t>
            </a:r>
          </a:p>
          <a:p>
            <a:r>
              <a:rPr lang="de-DE" dirty="0">
                <a:sym typeface="Wingdings" pitchFamily="2" charset="2"/>
              </a:rPr>
              <a:t>Topic </a:t>
            </a:r>
            <a:r>
              <a:rPr lang="de-DE" dirty="0" err="1">
                <a:sym typeface="Wingdings" pitchFamily="2" charset="2"/>
              </a:rPr>
              <a:t>Modelling</a:t>
            </a:r>
            <a:r>
              <a:rPr lang="de-DE" dirty="0">
                <a:sym typeface="Wingdings" pitchFamily="2" charset="2"/>
              </a:rPr>
              <a:t> anwenden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9030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corpus_modification.ipynb</a:t>
            </a:r>
            <a:endParaRPr lang="de-DE" sz="3000" i="1" dirty="0"/>
          </a:p>
          <a:p>
            <a:pPr lvl="1"/>
            <a:r>
              <a:rPr lang="de-DE" sz="3000" b="1" dirty="0"/>
              <a:t>Kapitel 2</a:t>
            </a:r>
          </a:p>
          <a:p>
            <a:pPr lvl="2"/>
            <a:r>
              <a:rPr lang="de-DE" sz="3000" b="1" dirty="0"/>
              <a:t>Zusammenfassung von Gedichten eines Dichters</a:t>
            </a:r>
          </a:p>
          <a:p>
            <a:pPr lvl="2"/>
            <a:r>
              <a:rPr lang="de-DE" sz="3000" b="1" dirty="0"/>
              <a:t>Ursprüngliches Korpus</a:t>
            </a:r>
          </a:p>
          <a:p>
            <a:pPr lvl="2"/>
            <a:r>
              <a:rPr lang="de-DE" sz="3000" b="1" dirty="0"/>
              <a:t>Zusammengefasstes Korpus</a:t>
            </a:r>
          </a:p>
          <a:p>
            <a:endParaRPr lang="de-DE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088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whole_corpus.ipynb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de-DE" sz="3000" b="1" dirty="0"/>
              <a:t>UMAP. Alle Epochen</a:t>
            </a:r>
          </a:p>
          <a:p>
            <a:pPr lvl="2"/>
            <a:r>
              <a:rPr lang="de-DE" sz="3000" b="1" dirty="0"/>
              <a:t>K-</a:t>
            </a:r>
            <a:r>
              <a:rPr lang="de-DE" sz="3000" b="1" dirty="0" err="1"/>
              <a:t>Means</a:t>
            </a:r>
            <a:r>
              <a:rPr lang="de-DE" sz="3000" b="1" dirty="0"/>
              <a:t>. Alle Epochen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17347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521F-75E5-1447-A3B9-7F0E6318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u="sng" dirty="0"/>
              <a:t>Anhang</a:t>
            </a:r>
            <a:r>
              <a:rPr lang="de-DE" b="1" dirty="0"/>
              <a:t>: Verweise auf </a:t>
            </a:r>
            <a:r>
              <a:rPr lang="de-DE" b="1" dirty="0" err="1"/>
              <a:t>Github</a:t>
            </a:r>
            <a:r>
              <a:rPr lang="de-DE" b="1" dirty="0"/>
              <a:t>-Dateien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357-B2B6-3D41-88E3-B6521751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2478024"/>
            <a:ext cx="10686796" cy="4208526"/>
          </a:xfrm>
        </p:spPr>
        <p:txBody>
          <a:bodyPr/>
          <a:lstStyle/>
          <a:p>
            <a:r>
              <a:rPr lang="de-DE" sz="3000" i="1" dirty="0" err="1"/>
              <a:t>clustering</a:t>
            </a:r>
            <a:r>
              <a:rPr lang="de-DE" sz="3000" i="1" dirty="0"/>
              <a:t>/</a:t>
            </a:r>
            <a:r>
              <a:rPr lang="de-DE" sz="3000" i="1" dirty="0" err="1"/>
              <a:t>app</a:t>
            </a:r>
            <a:r>
              <a:rPr lang="de-DE" sz="3000" i="1" dirty="0"/>
              <a:t>/</a:t>
            </a:r>
            <a:r>
              <a:rPr lang="de-DE" sz="3000" i="1" dirty="0" err="1"/>
              <a:t>evaluation.ipynb</a:t>
            </a:r>
            <a:endParaRPr lang="de-DE" sz="3000" i="1" dirty="0"/>
          </a:p>
          <a:p>
            <a:pPr lvl="1"/>
            <a:r>
              <a:rPr lang="de-DE" sz="3000" b="1" dirty="0"/>
              <a:t>Kapitel 4</a:t>
            </a:r>
          </a:p>
          <a:p>
            <a:pPr lvl="2"/>
            <a:r>
              <a:rPr lang="en-US" sz="3000" b="1" dirty="0"/>
              <a:t>K-Means , DBSCAN, K-Medoids</a:t>
            </a:r>
            <a:endParaRPr lang="de-DE" sz="3000" b="1" dirty="0"/>
          </a:p>
          <a:p>
            <a:pPr lvl="2"/>
            <a:endParaRPr lang="de-DE" sz="1800" b="1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995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687F4B-C512-5349-9205-039D8CA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 Das Korpus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071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Eckdaten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59183 Gedichte</a:t>
            </a:r>
          </a:p>
          <a:p>
            <a:r>
              <a:rPr lang="de-DE" sz="3200" dirty="0"/>
              <a:t>259 verschiedene Autoren</a:t>
            </a:r>
          </a:p>
          <a:p>
            <a:r>
              <a:rPr lang="de-DE" sz="3200" dirty="0"/>
              <a:t>Spannweite der Jahre: 1613 - 1924</a:t>
            </a:r>
          </a:p>
        </p:txBody>
      </p:sp>
    </p:spTree>
    <p:extLst>
      <p:ext uri="{BB962C8B-B14F-4D97-AF65-F5344CB8AC3E}">
        <p14:creationId xmlns:p14="http://schemas.microsoft.com/office/powerpoint/2010/main" val="18993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181F7-CAC7-7640-BA85-4B4504A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Relevante Besonderheiten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25A4EC-7EBB-494C-BFDA-E1B7BD50F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765" r="10611"/>
          <a:stretch/>
        </p:blipFill>
        <p:spPr>
          <a:xfrm>
            <a:off x="1779842" y="2445448"/>
            <a:ext cx="3486148" cy="364745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EC3EB1-0C62-1F4C-8877-4EA6DAE5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524744"/>
            <a:ext cx="5187696" cy="3647456"/>
          </a:xfrm>
        </p:spPr>
        <p:txBody>
          <a:bodyPr>
            <a:normAutofit/>
          </a:bodyPr>
          <a:lstStyle/>
          <a:p>
            <a:r>
              <a:rPr lang="de-DE" sz="3200" dirty="0"/>
              <a:t>Keine </a:t>
            </a:r>
            <a:r>
              <a:rPr lang="de-DE" sz="3200" b="1" dirty="0"/>
              <a:t>Epochenannotationen</a:t>
            </a:r>
          </a:p>
          <a:p>
            <a:r>
              <a:rPr lang="de-DE" sz="3200" dirty="0"/>
              <a:t>Gedichte sind hinsichtlich der </a:t>
            </a:r>
            <a:r>
              <a:rPr lang="de-DE" sz="3200" b="1" dirty="0"/>
              <a:t>Orthographie </a:t>
            </a:r>
            <a:r>
              <a:rPr lang="de-DE" sz="3200" b="1" u="sng" dirty="0"/>
              <a:t>nicht</a:t>
            </a:r>
            <a:r>
              <a:rPr lang="de-DE" sz="3200" b="1" dirty="0"/>
              <a:t> </a:t>
            </a:r>
            <a:r>
              <a:rPr lang="de-DE" sz="3200" dirty="0"/>
              <a:t>normalisiert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2580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1925</Words>
  <Application>Microsoft Macintosh PowerPoint</Application>
  <PresentationFormat>Widescreen</PresentationFormat>
  <Paragraphs>395</Paragraphs>
  <Slides>64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Avenir Next LT Pro</vt:lpstr>
      <vt:lpstr>Calibri</vt:lpstr>
      <vt:lpstr>AccentBoxVTI</vt:lpstr>
      <vt:lpstr>Clustering nach literarischen Epochen</vt:lpstr>
      <vt:lpstr>Übersicht</vt:lpstr>
      <vt:lpstr>1.  Epochenbegriff und – einteilung</vt:lpstr>
      <vt:lpstr>Epochenbegriff</vt:lpstr>
      <vt:lpstr>Problematik der Epocheneinteilung</vt:lpstr>
      <vt:lpstr>Literarische Epochen  (1600-1920)</vt:lpstr>
      <vt:lpstr>2.  Das Korpus</vt:lpstr>
      <vt:lpstr>Eckdaten</vt:lpstr>
      <vt:lpstr>Relevante Besonderheiten</vt:lpstr>
      <vt:lpstr>Relevante Besonderheiten</vt:lpstr>
      <vt:lpstr>Ursprüngliches Korpus </vt:lpstr>
      <vt:lpstr>Anpassung des Korpus</vt:lpstr>
      <vt:lpstr>Zusammenfassung von Gedichten eines Dichters </vt:lpstr>
      <vt:lpstr>Zusammen-gefasstes Korpus</vt:lpstr>
      <vt:lpstr>3.  Fragestellungen</vt:lpstr>
      <vt:lpstr>PowerPoint Presentation</vt:lpstr>
      <vt:lpstr>4.  Experimente</vt:lpstr>
      <vt:lpstr>Evaluationsmaße</vt:lpstr>
      <vt:lpstr>4.1.  Clustering des gesamten Korpus</vt:lpstr>
      <vt:lpstr>UMAP alle Epochen</vt:lpstr>
      <vt:lpstr>K-Means alle Epochen</vt:lpstr>
      <vt:lpstr>4.2.  Noise Entfernung</vt:lpstr>
      <vt:lpstr>Verfahren</vt:lpstr>
      <vt:lpstr>Topic Modelling</vt:lpstr>
      <vt:lpstr>Hierarchisches Clustering</vt:lpstr>
      <vt:lpstr>Hierarchisches Clustering</vt:lpstr>
      <vt:lpstr>Feinere Einteilung von Barock</vt:lpstr>
      <vt:lpstr>Lineare SVM</vt:lpstr>
      <vt:lpstr>UMAP alle Epochen ohne „Noise”</vt:lpstr>
      <vt:lpstr>K-Means alle Epochen ohne „Noise“ </vt:lpstr>
      <vt:lpstr>4.2.  Clustering von jeweils     zwei Epochen</vt:lpstr>
      <vt:lpstr>PowerPoint Presentation</vt:lpstr>
      <vt:lpstr>TODO: folgende Folie erneuern mit entferntem Noise (k medoids weg, dbscan weg, gmm hinzu). In klammern dahinter, wie verbesserung zu werten ohne noise. Das nochmal nachgucken </vt:lpstr>
      <vt:lpstr>K-Means    DBSCAN GMM</vt:lpstr>
      <vt:lpstr>K-Means    DBSCAN K-Medoids  (+ Kosinus Distanz)</vt:lpstr>
      <vt:lpstr>Gmm todo</vt:lpstr>
      <vt:lpstr>4.3. Einblicke in die Clusterzuweisungen</vt:lpstr>
      <vt:lpstr>TODO</vt:lpstr>
      <vt:lpstr>Hierarchisches Clustering</vt:lpstr>
      <vt:lpstr>Hierarchisches Clustering Ward-Algorithmus </vt:lpstr>
      <vt:lpstr>PowerPoint Presentation</vt:lpstr>
      <vt:lpstr>4.3. Einblicke in die besten Cluster</vt:lpstr>
      <vt:lpstr>K-Means (II)  Häufigsten 10 Worte des besten Clusterings: Barock/Realismus</vt:lpstr>
      <vt:lpstr>K-Means  (alter Versuch)  Barock/Realismus</vt:lpstr>
      <vt:lpstr>4.4.  Genauere Analyse der Clusterings</vt:lpstr>
      <vt:lpstr>„Reine“ Cluster bei hierarchischen Cluster</vt:lpstr>
      <vt:lpstr>Epochen, die sich am besten clustern lassen</vt:lpstr>
      <vt:lpstr>TODOs</vt:lpstr>
      <vt:lpstr>TODO</vt:lpstr>
      <vt:lpstr>TODO</vt:lpstr>
      <vt:lpstr>5.  Schlussbetrachtung</vt:lpstr>
      <vt:lpstr>Mögliche Probleme für ein Clustering </vt:lpstr>
      <vt:lpstr>PowerPoint Presentation</vt:lpstr>
      <vt:lpstr>PowerPoint Presentation</vt:lpstr>
      <vt:lpstr>PowerPoint Presentation</vt:lpstr>
      <vt:lpstr>K-Means (+ Dimensionsreduktion) alle Epochen</vt:lpstr>
      <vt:lpstr>K-Means (III):  Barock/Realismus</vt:lpstr>
      <vt:lpstr>K-Means (III):  Barock/Realismus</vt:lpstr>
      <vt:lpstr>K-Means (III):  Barock/Realismus</vt:lpstr>
      <vt:lpstr>K-Means (III):  Barock/Realismus</vt:lpstr>
      <vt:lpstr>Weitere To-Dos:</vt:lpstr>
      <vt:lpstr>Anhang: Verweise auf Github-Dateien (I)</vt:lpstr>
      <vt:lpstr>Anhang: Verweise auf Github-Dateien (II)</vt:lpstr>
      <vt:lpstr>Anhang: Verweise auf Github-Dateien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nach literarischen Epochen</dc:title>
  <dc:creator>s337437</dc:creator>
  <cp:lastModifiedBy>s337437</cp:lastModifiedBy>
  <cp:revision>4</cp:revision>
  <dcterms:created xsi:type="dcterms:W3CDTF">2020-07-12T11:43:54Z</dcterms:created>
  <dcterms:modified xsi:type="dcterms:W3CDTF">2020-07-12T11:58:11Z</dcterms:modified>
</cp:coreProperties>
</file>