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294" r:id="rId16"/>
    <p:sldId id="296" r:id="rId17"/>
    <p:sldId id="295" r:id="rId18"/>
    <p:sldId id="300" r:id="rId19"/>
    <p:sldId id="297" r:id="rId20"/>
    <p:sldId id="301" r:id="rId21"/>
    <p:sldId id="299" r:id="rId22"/>
    <p:sldId id="279" r:id="rId23"/>
    <p:sldId id="290" r:id="rId24"/>
    <p:sldId id="293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82233"/>
  </p:normalViewPr>
  <p:slideViewPr>
    <p:cSldViewPr snapToGrid="0" snapToObjects="1">
      <p:cViewPr varScale="1">
        <p:scale>
          <a:sx n="89" d="100"/>
          <a:sy n="89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24.06.20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6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Gedichte eines Autors in einem Jahr wurden zusammengefasst.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556825" y="4713197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7536540" y="-441360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5250315" y="814822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Experimente</a:t>
            </a:r>
          </a:p>
        </p:txBody>
      </p:sp>
    </p:spTree>
    <p:extLst>
      <p:ext uri="{BB962C8B-B14F-4D97-AF65-F5344CB8AC3E}">
        <p14:creationId xmlns:p14="http://schemas.microsoft.com/office/powerpoint/2010/main" val="37789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14889" y="586822"/>
            <a:ext cx="6538912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Dimensionsreduktion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5765"/>
              </p:ext>
            </p:extLst>
          </p:nvPr>
        </p:nvGraphicFramePr>
        <p:xfrm>
          <a:off x="1473573" y="2734056"/>
          <a:ext cx="9333248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480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60788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47657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marL="127214" marR="127214" marT="63606" marB="63606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/Biedermeier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0.427786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0.353732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0.397801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0.354273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-0.060318</a:t>
                      </a:r>
                    </a:p>
                  </a:txBody>
                  <a:tcPr marL="127214" marR="127214" marT="63606" marB="6360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0.059248</a:t>
                      </a:r>
                    </a:p>
                  </a:txBody>
                  <a:tcPr marL="127214" marR="127214" marT="63606" marB="63606" anchor="ctr"/>
                </a:tc>
                <a:extLst>
                  <a:ext uri="{0D108BD9-81ED-4DB2-BD59-A6C34878D82A}">
                    <a16:rowId xmlns:a16="http://schemas.microsoft.com/office/drawing/2014/main" val="30030243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Barock/Moderne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-0.068474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0.028013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4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9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4844451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wohl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7877118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jch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jn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8BFA67-ADB1-AE47-98AA-9EA5447A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66844"/>
              </p:ext>
            </p:extLst>
          </p:nvPr>
        </p:nvGraphicFramePr>
        <p:xfrm>
          <a:off x="1528900" y="2734056"/>
          <a:ext cx="9222593" cy="3483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61673">
                  <a:extLst>
                    <a:ext uri="{9D8B030D-6E8A-4147-A177-3AD203B41FA5}">
                      <a16:colId xmlns:a16="http://schemas.microsoft.com/office/drawing/2014/main" val="3738905305"/>
                    </a:ext>
                  </a:extLst>
                </a:gridCol>
                <a:gridCol w="2036355">
                  <a:extLst>
                    <a:ext uri="{9D8B030D-6E8A-4147-A177-3AD203B41FA5}">
                      <a16:colId xmlns:a16="http://schemas.microsoft.com/office/drawing/2014/main" val="4078394901"/>
                    </a:ext>
                  </a:extLst>
                </a:gridCol>
                <a:gridCol w="1924565">
                  <a:extLst>
                    <a:ext uri="{9D8B030D-6E8A-4147-A177-3AD203B41FA5}">
                      <a16:colId xmlns:a16="http://schemas.microsoft.com/office/drawing/2014/main" val="189139432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r" fontAlgn="ctr"/>
                      <a:endParaRPr lang="en-GB" sz="29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ari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700" dirty="0" err="1"/>
                        <a:t>vm</a:t>
                      </a:r>
                      <a:endParaRPr lang="de-DE" sz="2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06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Realismus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0.584472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0.457452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01351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0.517758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0.439188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6625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84613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Frühaufklärung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-0.044559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0.014667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73702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r" fontAlgn="ctr"/>
                      <a:r>
                        <a:rPr lang="en-GB" sz="2700" b="1" dirty="0" err="1">
                          <a:effectLst/>
                        </a:rPr>
                        <a:t>Barock</a:t>
                      </a:r>
                      <a:r>
                        <a:rPr lang="en-GB" sz="2700" b="1" dirty="0">
                          <a:effectLst/>
                        </a:rPr>
                        <a:t>/</a:t>
                      </a:r>
                      <a:r>
                        <a:rPr lang="en-GB" sz="2700" b="1" dirty="0" err="1">
                          <a:effectLst/>
                        </a:rPr>
                        <a:t>Moderne</a:t>
                      </a:r>
                      <a:endParaRPr lang="en-GB" sz="27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>
                          <a:effectLst/>
                        </a:rPr>
                        <a:t>-0.065423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700" dirty="0">
                          <a:effectLst/>
                        </a:rPr>
                        <a:t>0.022024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… (TODO)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dirty="0"/>
              <a:t>Häufigsten 10 Worte des besten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5170844"/>
              </p:ext>
            </p:extLst>
          </p:nvPr>
        </p:nvGraphicFramePr>
        <p:xfrm>
          <a:off x="3688867" y="2181282"/>
          <a:ext cx="1925036" cy="445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0">
                  <a:extLst>
                    <a:ext uri="{9D8B030D-6E8A-4147-A177-3AD203B41FA5}">
                      <a16:colId xmlns:a16="http://schemas.microsoft.com/office/drawing/2014/main" val="2599860606"/>
                    </a:ext>
                  </a:extLst>
                </a:gridCol>
                <a:gridCol w="1442956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herz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nacht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schon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seele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immer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sah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592160"/>
              </p:ext>
            </p:extLst>
          </p:nvPr>
        </p:nvGraphicFramePr>
        <p:xfrm>
          <a:off x="6568573" y="2181282"/>
          <a:ext cx="1925032" cy="443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06">
                  <a:extLst>
                    <a:ext uri="{9D8B030D-6E8A-4147-A177-3AD203B41FA5}">
                      <a16:colId xmlns:a16="http://schemas.microsoft.com/office/drawing/2014/main" val="3618807907"/>
                    </a:ext>
                  </a:extLst>
                </a:gridCol>
                <a:gridCol w="1338826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gott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kan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wer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seyn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muß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mehr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liebe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725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geist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1263357" y="3885008"/>
            <a:ext cx="22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8685576" y="3885008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ß"/>
            </a:pPr>
            <a:r>
              <a:rPr lang="de-DE" sz="2800" b="1"/>
              <a:t>Cluster 2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53C-864D-6646-B7F5-E5F30B0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Vergleich:</a:t>
            </a:r>
            <a:br>
              <a:rPr lang="de-DE" b="1" dirty="0"/>
            </a:br>
            <a:r>
              <a:rPr lang="de-DE" b="1" dirty="0"/>
              <a:t>Sturm &amp; Drang </a:t>
            </a:r>
            <a:r>
              <a:rPr lang="de-DE" dirty="0"/>
              <a:t>(1765-1786)* und </a:t>
            </a:r>
            <a:br>
              <a:rPr lang="de-DE"/>
            </a:br>
            <a:r>
              <a:rPr lang="de-DE" b="1"/>
              <a:t>Klassik </a:t>
            </a:r>
            <a:r>
              <a:rPr lang="de-DE" dirty="0"/>
              <a:t>(1786-1833)*</a:t>
            </a:r>
            <a:br>
              <a:rPr lang="de-DE" b="1" dirty="0"/>
            </a:br>
            <a:br>
              <a:rPr lang="de-DE" sz="2800" b="1" dirty="0"/>
            </a:br>
            <a:r>
              <a:rPr lang="de-DE" sz="2000" dirty="0"/>
              <a:t>*</a:t>
            </a:r>
            <a:r>
              <a:rPr lang="de-DE" sz="2200" dirty="0"/>
              <a:t> Einteilung nach </a:t>
            </a:r>
            <a:r>
              <a:rPr lang="en-GB" sz="2000" dirty="0"/>
              <a:t>BRENNER, Peter J., Neue deutsche </a:t>
            </a:r>
            <a:r>
              <a:rPr lang="en-GB" sz="2000" dirty="0" err="1"/>
              <a:t>Literaturgeschichte</a:t>
            </a:r>
            <a:r>
              <a:rPr lang="en-GB" sz="2000" dirty="0"/>
              <a:t>. </a:t>
            </a:r>
            <a:r>
              <a:rPr lang="en-GB" sz="2000" dirty="0" err="1"/>
              <a:t>Vom</a:t>
            </a:r>
            <a:r>
              <a:rPr lang="en-GB" sz="2000" dirty="0"/>
              <a:t> "Ackermann" </a:t>
            </a:r>
            <a:r>
              <a:rPr lang="en-GB" sz="2000" dirty="0" err="1"/>
              <a:t>zu</a:t>
            </a:r>
            <a:r>
              <a:rPr lang="en-GB" sz="2000" dirty="0"/>
              <a:t> Günter Grass, Berlin 1996.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952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3F27A597-F4D2-B44F-8EDB-D74F0838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67D44603-EB92-034D-B50C-BE9A4E7E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 und –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741</Words>
  <Application>Microsoft Macintosh PowerPoint</Application>
  <PresentationFormat>Widescreen</PresentationFormat>
  <Paragraphs>238</Paragraphs>
  <Slides>24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Wingdings</vt:lpstr>
      <vt:lpstr>AccentBoxVTI</vt:lpstr>
      <vt:lpstr>Clustering nach literarischen Epochen</vt:lpstr>
      <vt:lpstr>Übersicht</vt:lpstr>
      <vt:lpstr>Epochenbegriff und –einteilung</vt:lpstr>
      <vt:lpstr>Epochenbegriff</vt:lpstr>
      <vt:lpstr>Problematik der Epocheneinteilung</vt:lpstr>
      <vt:lpstr>Literarische Epochen  (1600-1920)</vt:lpstr>
      <vt:lpstr>Das Korpus</vt:lpstr>
      <vt:lpstr>Metadaten</vt:lpstr>
      <vt:lpstr>Besonderheiten</vt:lpstr>
      <vt:lpstr>PowerPoint Presentation</vt:lpstr>
      <vt:lpstr>PowerPoint Presentation</vt:lpstr>
      <vt:lpstr>PowerPoint Presentation</vt:lpstr>
      <vt:lpstr>Fragestellungen</vt:lpstr>
      <vt:lpstr>PowerPoint Presentation</vt:lpstr>
      <vt:lpstr>PowerPoint Presentation</vt:lpstr>
      <vt:lpstr>K-Means Experimente</vt:lpstr>
      <vt:lpstr>K-Means (I)</vt:lpstr>
      <vt:lpstr>K-Means (I)  Häufigsten 10 Worte des besten Clusterings</vt:lpstr>
      <vt:lpstr>K-Means (II)</vt:lpstr>
      <vt:lpstr>K-Means (II)  Häufigsten 10 Worte des besten Clusterings</vt:lpstr>
      <vt:lpstr>K-Means ()  Top Worte der besten drei Clusterings</vt:lpstr>
      <vt:lpstr>Vergleich: Sturm &amp; Drang (1765-1786)* und  Klassik (1786-1833)*  * Einteilung nach BRENNER, Peter J., Neue deutsche Literaturgeschichte. Vom "Ackermann" zu Günter Grass, Berlin 1996.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20</cp:revision>
  <dcterms:created xsi:type="dcterms:W3CDTF">2020-06-23T14:30:30Z</dcterms:created>
  <dcterms:modified xsi:type="dcterms:W3CDTF">2020-06-24T13:09:54Z</dcterms:modified>
</cp:coreProperties>
</file>