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4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373" r:id="rId10"/>
    <p:sldId id="372" r:id="rId11"/>
    <p:sldId id="350" r:id="rId12"/>
    <p:sldId id="352" r:id="rId13"/>
    <p:sldId id="349" r:id="rId14"/>
    <p:sldId id="351" r:id="rId15"/>
    <p:sldId id="291" r:id="rId16"/>
    <p:sldId id="292" r:id="rId17"/>
    <p:sldId id="303" r:id="rId18"/>
    <p:sldId id="312" r:id="rId19"/>
    <p:sldId id="324" r:id="rId20"/>
    <p:sldId id="361" r:id="rId21"/>
    <p:sldId id="360" r:id="rId22"/>
    <p:sldId id="343" r:id="rId23"/>
    <p:sldId id="338" r:id="rId24"/>
    <p:sldId id="365" r:id="rId25"/>
    <p:sldId id="368" r:id="rId26"/>
    <p:sldId id="375" r:id="rId27"/>
    <p:sldId id="367" r:id="rId28"/>
    <p:sldId id="370" r:id="rId29"/>
    <p:sldId id="331" r:id="rId30"/>
    <p:sldId id="294" r:id="rId31"/>
    <p:sldId id="374" r:id="rId32"/>
    <p:sldId id="355" r:id="rId33"/>
    <p:sldId id="376" r:id="rId34"/>
    <p:sldId id="364" r:id="rId35"/>
    <p:sldId id="378" r:id="rId36"/>
    <p:sldId id="377" r:id="rId37"/>
    <p:sldId id="381" r:id="rId38"/>
    <p:sldId id="380" r:id="rId39"/>
    <p:sldId id="379" r:id="rId40"/>
    <p:sldId id="353" r:id="rId41"/>
    <p:sldId id="301" r:id="rId42"/>
    <p:sldId id="315" r:id="rId43"/>
    <p:sldId id="340" r:id="rId44"/>
    <p:sldId id="369" r:id="rId45"/>
    <p:sldId id="326" r:id="rId46"/>
    <p:sldId id="347" r:id="rId47"/>
    <p:sldId id="337" r:id="rId48"/>
    <p:sldId id="344" r:id="rId49"/>
    <p:sldId id="304" r:id="rId50"/>
    <p:sldId id="345" r:id="rId51"/>
    <p:sldId id="346" r:id="rId52"/>
    <p:sldId id="321" r:id="rId53"/>
    <p:sldId id="348" r:id="rId54"/>
    <p:sldId id="332" r:id="rId55"/>
    <p:sldId id="311" r:id="rId56"/>
    <p:sldId id="319" r:id="rId57"/>
    <p:sldId id="314" r:id="rId58"/>
    <p:sldId id="317" r:id="rId59"/>
    <p:sldId id="302" r:id="rId60"/>
    <p:sldId id="363" r:id="rId61"/>
    <p:sldId id="356" r:id="rId62"/>
    <p:sldId id="362" r:id="rId6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14000 Gedichte sind die Anzahl der Dichter gleich geblieben, nur die Länge der zusammengefassten Gedichte wurde gekürzt.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4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2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0" dirty="0"/>
              <a:t>Angepasste Version des Korpus, alle Gedichte vor 1600 und nach 1933 wurden entfernt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1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206561"/>
            <a:ext cx="10726483" cy="3751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Auffälligkeiten durch Analyse der Topics entdecken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viele ähnliche Topics</a:t>
            </a:r>
          </a:p>
          <a:p>
            <a:pPr lvl="1">
              <a:lnSpc>
                <a:spcPct val="150000"/>
              </a:lnSpc>
            </a:pPr>
            <a:r>
              <a:rPr lang="de-DE" sz="2800" b="1" dirty="0"/>
              <a:t>Auffällig</a:t>
            </a:r>
            <a:r>
              <a:rPr lang="de-DE" sz="2800" dirty="0"/>
              <a:t>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B2B7E-7EBE-8D42-AFFC-B0309A571319}"/>
              </a:ext>
            </a:extLst>
          </p:cNvPr>
          <p:cNvSpPr txBox="1"/>
          <p:nvPr/>
        </p:nvSpPr>
        <p:spPr>
          <a:xfrm>
            <a:off x="557213" y="6066901"/>
            <a:ext cx="553878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2 Autoren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7077075" y="276993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b="1" dirty="0"/>
              <a:t>Ausreißer</a:t>
            </a:r>
            <a:r>
              <a:rPr lang="de-DE" sz="3200" dirty="0"/>
              <a:t> = Gedichte, die nach wenigen Aufteilungen eigene Cluster bilden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Möglichst wenige entfernte Gedichte</a:t>
            </a:r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6991350" y="2339042"/>
            <a:ext cx="4767263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~14000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dirty="0"/>
              <a:t>„fehlerhafte“ Gedichte aus </a:t>
            </a:r>
            <a:r>
              <a:rPr lang="de-DE" sz="2800" b="1" dirty="0"/>
              <a:t>Original-Korpus entfernt</a:t>
            </a:r>
          </a:p>
          <a:p>
            <a:r>
              <a:rPr lang="de-DE" sz="2800" i="1" dirty="0"/>
              <a:t>     </a:t>
            </a:r>
          </a:p>
          <a:p>
            <a:endParaRPr lang="de-DE" sz="2800" i="1" dirty="0"/>
          </a:p>
          <a:p>
            <a:endParaRPr lang="de-DE" sz="2800" i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de-DE" sz="2800" dirty="0"/>
              <a:t> „fehlerhafte“ Gedichte aus </a:t>
            </a:r>
            <a:r>
              <a:rPr lang="de-DE" sz="2800" b="1" dirty="0"/>
              <a:t>zusammengefasstem Korpus </a:t>
            </a:r>
            <a:r>
              <a:rPr lang="de-DE" sz="2800" dirty="0"/>
              <a:t>entfernt</a:t>
            </a:r>
            <a:endParaRPr lang="de-DE" sz="2800" i="1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B972780-46DF-9A4D-B802-F6DCE9C4626A}"/>
              </a:ext>
            </a:extLst>
          </p:cNvPr>
          <p:cNvSpPr/>
          <p:nvPr/>
        </p:nvSpPr>
        <p:spPr>
          <a:xfrm>
            <a:off x="8996362" y="3757613"/>
            <a:ext cx="571500" cy="1137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TODO: LSVM</a:t>
            </a:r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B2FC-FD18-7642-AEC3-7943B9E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7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E18-1ABC-8144-A6A4-3E8DFF3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TODO: folgende Folie erneuern mit entferntem Noise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k</a:t>
            </a:r>
            <a:r>
              <a:rPr lang="de-DE" sz="4000" dirty="0"/>
              <a:t> </a:t>
            </a:r>
            <a:r>
              <a:rPr lang="de-DE" sz="4000" dirty="0" err="1"/>
              <a:t>medoids</a:t>
            </a:r>
            <a:r>
              <a:rPr lang="de-DE" sz="4000" dirty="0"/>
              <a:t> weg, </a:t>
            </a:r>
            <a:r>
              <a:rPr lang="de-DE" sz="4000" dirty="0" err="1"/>
              <a:t>dbscan</a:t>
            </a:r>
            <a:r>
              <a:rPr lang="de-DE" sz="4000" dirty="0"/>
              <a:t> weg, </a:t>
            </a:r>
            <a:r>
              <a:rPr lang="de-DE" sz="4000" dirty="0" err="1"/>
              <a:t>gmm</a:t>
            </a:r>
            <a:r>
              <a:rPr lang="de-DE" sz="4000" dirty="0"/>
              <a:t> hinzu). In klammern dahinter, wie </a:t>
            </a:r>
            <a:r>
              <a:rPr lang="de-DE" sz="4000" dirty="0" err="1"/>
              <a:t>verbesserung</a:t>
            </a:r>
            <a:r>
              <a:rPr lang="de-DE" sz="4000" dirty="0"/>
              <a:t> zu werten ohne </a:t>
            </a:r>
            <a:r>
              <a:rPr lang="de-DE" sz="4000" dirty="0" err="1"/>
              <a:t>noise</a:t>
            </a:r>
            <a:r>
              <a:rPr lang="de-DE" sz="4000" dirty="0"/>
              <a:t>. Das nochmal nachgucken</a:t>
            </a:r>
            <a:br>
              <a:rPr lang="de-DE" sz="40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0E3C-12A4-1049-9426-D3F45FB6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GMM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9598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GMM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465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6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4.3. Einblicke in die Clusterzuweisungen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333941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740-E140-BB4C-B139-312ECEAD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40943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Hierarchisches</a:t>
            </a:r>
            <a:br>
              <a:rPr lang="en-US" b="1" dirty="0"/>
            </a:br>
            <a:r>
              <a:rPr lang="en-US" b="1" dirty="0"/>
              <a:t>Clustering</a:t>
            </a:r>
            <a:endParaRPr lang="en-US" sz="4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28600">
              <a:spcAft>
                <a:spcPts val="600"/>
              </a:spcAft>
            </a:pPr>
            <a:r>
              <a:rPr lang="de-DE" sz="2800" dirty="0"/>
              <a:t>	</a:t>
            </a:r>
            <a:r>
              <a:rPr lang="de-DE" sz="3600" dirty="0"/>
              <a:t>Ward-Algorithmus</a:t>
            </a:r>
          </a:p>
          <a:p>
            <a:pPr marL="228600">
              <a:spcAft>
                <a:spcPts val="600"/>
              </a:spcAft>
            </a:pPr>
            <a:r>
              <a:rPr lang="de-DE" sz="3600" dirty="0"/>
              <a:t>	Kosinus-Ähnlichkeit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B50-9F7C-A74A-87BA-D88D3C0B8C05}"/>
              </a:ext>
            </a:extLst>
          </p:cNvPr>
          <p:cNvSpPr txBox="1"/>
          <p:nvPr/>
        </p:nvSpPr>
        <p:spPr>
          <a:xfrm>
            <a:off x="227202" y="2676139"/>
            <a:ext cx="56483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Gedichte, die durch Zeitraum-Einteilung verschiedenen Epochen zugewiesen wurden, wurden zusammen gruppiert </a:t>
            </a:r>
          </a:p>
          <a:p>
            <a:r>
              <a:rPr lang="de-DE" sz="2800" dirty="0">
                <a:sym typeface="Wingdings" pitchFamily="2" charset="2"/>
              </a:rPr>
              <a:t> </a:t>
            </a:r>
            <a:r>
              <a:rPr lang="de-DE" sz="2800" b="1" dirty="0">
                <a:sym typeface="Wingdings" pitchFamily="2" charset="2"/>
              </a:rPr>
              <a:t>Autorschafts-Signal</a:t>
            </a:r>
            <a:endParaRPr lang="de-DE" sz="2800" dirty="0"/>
          </a:p>
          <a:p>
            <a:endParaRPr lang="de-DE" sz="3600" dirty="0"/>
          </a:p>
          <a:p>
            <a:endParaRPr lang="de-DE" sz="3600" dirty="0"/>
          </a:p>
          <a:p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FDCE-5278-B945-9355-DA0DCFFB3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40517" b="5909"/>
          <a:stretch/>
        </p:blipFill>
        <p:spPr>
          <a:xfrm>
            <a:off x="6434629" y="3264189"/>
            <a:ext cx="5648325" cy="909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E889CB3-721B-B249-8C52-37332AC134BD}"/>
              </a:ext>
            </a:extLst>
          </p:cNvPr>
          <p:cNvSpPr/>
          <p:nvPr/>
        </p:nvSpPr>
        <p:spPr>
          <a:xfrm>
            <a:off x="5425471" y="3347727"/>
            <a:ext cx="900112" cy="742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EC48-3C53-D448-8CEA-22CD77CCB0DE}"/>
              </a:ext>
            </a:extLst>
          </p:cNvPr>
          <p:cNvSpPr txBox="1"/>
          <p:nvPr/>
        </p:nvSpPr>
        <p:spPr>
          <a:xfrm>
            <a:off x="5483565" y="3534258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</p:txBody>
      </p:sp>
    </p:spTree>
    <p:extLst>
      <p:ext uri="{BB962C8B-B14F-4D97-AF65-F5344CB8AC3E}">
        <p14:creationId xmlns:p14="http://schemas.microsoft.com/office/powerpoint/2010/main" val="212429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A120A-3277-CA45-B5B5-3B9CAE57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42888"/>
            <a:ext cx="10168128" cy="148532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Hierarchisches Clustering</a:t>
            </a:r>
            <a:br>
              <a:rPr lang="de-DE" b="1" dirty="0"/>
            </a:br>
            <a:r>
              <a:rPr lang="de-DE" sz="3200" dirty="0"/>
              <a:t>Ward-Algorithmus</a:t>
            </a:r>
            <a:br>
              <a:rPr lang="de-DE" sz="3200" dirty="0"/>
            </a:b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1D82-CCE0-2C48-B20C-E430D84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0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2436-07DD-A24F-A394-1701473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6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Einblicke in die besten Cluster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7344E-E6FE-2940-A8F3-FFB9074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„Reine“ Cluster bei hierarchischen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99CD-E004-D946-B85F-F1D28DAB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TODO: von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diese bilde generieren, die dann im </a:t>
            </a:r>
            <a:r>
              <a:rPr lang="de-DE" dirty="0" err="1"/>
              <a:t>results</a:t>
            </a:r>
            <a:r>
              <a:rPr lang="de-DE" dirty="0"/>
              <a:t>/hier…/</a:t>
            </a:r>
            <a:r>
              <a:rPr lang="de-DE" dirty="0" err="1"/>
              <a:t>treshold</a:t>
            </a:r>
            <a:r>
              <a:rPr lang="de-DE" dirty="0"/>
              <a:t> </a:t>
            </a:r>
            <a:r>
              <a:rPr lang="de-DE" dirty="0" err="1"/>
              <a:t>gespeiochert</a:t>
            </a:r>
            <a:r>
              <a:rPr lang="de-DE" dirty="0"/>
              <a:t> werden</a:t>
            </a:r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vllt</a:t>
            </a:r>
            <a:r>
              <a:rPr lang="de-DE" dirty="0"/>
              <a:t> da auch mal </a:t>
            </a:r>
            <a:r>
              <a:rPr lang="de-DE" dirty="0" err="1"/>
              <a:t>cluster</a:t>
            </a:r>
            <a:r>
              <a:rPr lang="de-DE" dirty="0"/>
              <a:t> angucken mit </a:t>
            </a:r>
            <a:r>
              <a:rPr lang="de-DE" dirty="0" err="1"/>
              <a:t>max</a:t>
            </a:r>
            <a:r>
              <a:rPr lang="de-DE" dirty="0"/>
              <a:t> 2 </a:t>
            </a:r>
            <a:r>
              <a:rPr lang="de-DE" dirty="0" err="1"/>
              <a:t>epochen</a:t>
            </a:r>
            <a:r>
              <a:rPr lang="de-DE" dirty="0"/>
              <a:t> pro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Mögliche Probleme für ein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478024"/>
            <a:ext cx="10683621" cy="3694176"/>
          </a:xfrm>
        </p:spPr>
        <p:txBody>
          <a:bodyPr>
            <a:normAutofit/>
          </a:bodyPr>
          <a:lstStyle/>
          <a:p>
            <a:r>
              <a:rPr lang="de-DE" sz="3200" dirty="0"/>
              <a:t>Kürze der Gedichte </a:t>
            </a:r>
          </a:p>
          <a:p>
            <a:r>
              <a:rPr lang="de-DE" sz="3200"/>
              <a:t>Strukturelle </a:t>
            </a:r>
            <a:r>
              <a:rPr lang="de-DE" sz="3200" dirty="0"/>
              <a:t>Elemente von Gedichten bleiben  unberücksichtigt (Versmaß, Stilmittel, etc.)</a:t>
            </a:r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Eckdaten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59183 Gedichte</a:t>
            </a:r>
          </a:p>
          <a:p>
            <a:r>
              <a:rPr lang="de-DE" sz="3200" dirty="0"/>
              <a:t>259 verschiedene Autoren</a:t>
            </a:r>
          </a:p>
          <a:p>
            <a:r>
              <a:rPr lang="de-DE" sz="3200" dirty="0"/>
              <a:t>Spannweite der Jahre: 1613 - 1924</a:t>
            </a:r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Keine </a:t>
            </a:r>
            <a:r>
              <a:rPr lang="de-DE" sz="3200" b="1" dirty="0"/>
              <a:t>Epochenannotationen</a:t>
            </a:r>
          </a:p>
          <a:p>
            <a:r>
              <a:rPr lang="de-DE" sz="3200" dirty="0"/>
              <a:t>Gedichte sind hinsichtlich der </a:t>
            </a:r>
            <a:r>
              <a:rPr lang="de-DE" sz="3200" b="1" dirty="0"/>
              <a:t>Orthographie </a:t>
            </a:r>
            <a:r>
              <a:rPr lang="de-DE" sz="3200" b="1" u="sng" dirty="0"/>
              <a:t>nicht</a:t>
            </a:r>
            <a:r>
              <a:rPr lang="de-DE" sz="3200" b="1" dirty="0"/>
              <a:t> </a:t>
            </a:r>
            <a:r>
              <a:rPr lang="de-DE" sz="3200" dirty="0"/>
              <a:t>normalisiert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8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1830</Words>
  <Application>Microsoft Macintosh PowerPoint</Application>
  <PresentationFormat>Widescreen</PresentationFormat>
  <Paragraphs>378</Paragraphs>
  <Slides>62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Eckdaten</vt:lpstr>
      <vt:lpstr>Relevante Besonderheiten</vt:lpstr>
      <vt:lpstr>Relevante 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Hierarchisches Clustering</vt:lpstr>
      <vt:lpstr>TODO: LSVM</vt:lpstr>
      <vt:lpstr>PowerPoint Presentation</vt:lpstr>
      <vt:lpstr>4.2.  Clustering von jeweils     zwei Epochen</vt:lpstr>
      <vt:lpstr>PowerPoint Presentation</vt:lpstr>
      <vt:lpstr>TODO: folgende Folie erneuern mit entferntem Noise (k medoids weg, dbscan weg, gmm hinzu). In klammern dahinter, wie verbesserung zu werten ohne noise. Das nochmal nachgucken </vt:lpstr>
      <vt:lpstr>K-Means    DBSCAN GMM</vt:lpstr>
      <vt:lpstr>K-Means    DBSCAN K-Medoids  (+ Kosinus Distanz)</vt:lpstr>
      <vt:lpstr>Gmm todo</vt:lpstr>
      <vt:lpstr>4.3. Einblicke in die Clusterzuweisungen</vt:lpstr>
      <vt:lpstr>TODO</vt:lpstr>
      <vt:lpstr>Hierarchisches Clustering</vt:lpstr>
      <vt:lpstr>Hierarchisches Clustering Ward-Algorithmus </vt:lpstr>
      <vt:lpstr>PowerPoint Presentation</vt:lpstr>
      <vt:lpstr>4.3. Einblicke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„Reine“ Cluster bei hierarchischen Cluster</vt:lpstr>
      <vt:lpstr>Epochen, die sich am besten clustern lassen</vt:lpstr>
      <vt:lpstr>TODOs</vt:lpstr>
      <vt:lpstr>TODO</vt:lpstr>
      <vt:lpstr>TODO</vt:lpstr>
      <vt:lpstr>5.  Schlussbetrachtung</vt:lpstr>
      <vt:lpstr>Mögliche Probleme für ein Clustering 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59</cp:revision>
  <dcterms:created xsi:type="dcterms:W3CDTF">2020-07-09T14:46:59Z</dcterms:created>
  <dcterms:modified xsi:type="dcterms:W3CDTF">2020-07-11T17:24:41Z</dcterms:modified>
</cp:coreProperties>
</file>