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7"/>
  </p:notes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65" r:id="rId9"/>
    <p:sldId id="264" r:id="rId10"/>
    <p:sldId id="266" r:id="rId11"/>
    <p:sldId id="270" r:id="rId12"/>
    <p:sldId id="291" r:id="rId13"/>
    <p:sldId id="292" r:id="rId14"/>
    <p:sldId id="303" r:id="rId15"/>
    <p:sldId id="323" r:id="rId16"/>
    <p:sldId id="294" r:id="rId17"/>
    <p:sldId id="312" r:id="rId18"/>
    <p:sldId id="324" r:id="rId19"/>
    <p:sldId id="333" r:id="rId20"/>
    <p:sldId id="320" r:id="rId21"/>
    <p:sldId id="321" r:id="rId22"/>
    <p:sldId id="328" r:id="rId23"/>
    <p:sldId id="332" r:id="rId24"/>
    <p:sldId id="331" r:id="rId25"/>
    <p:sldId id="329" r:id="rId26"/>
    <p:sldId id="339" r:id="rId27"/>
    <p:sldId id="325" r:id="rId28"/>
    <p:sldId id="301" r:id="rId29"/>
    <p:sldId id="336" r:id="rId30"/>
    <p:sldId id="334" r:id="rId31"/>
    <p:sldId id="340" r:id="rId32"/>
    <p:sldId id="326" r:id="rId33"/>
    <p:sldId id="327" r:id="rId34"/>
    <p:sldId id="337" r:id="rId35"/>
    <p:sldId id="338" r:id="rId36"/>
    <p:sldId id="311" r:id="rId37"/>
    <p:sldId id="319" r:id="rId38"/>
    <p:sldId id="314" r:id="rId39"/>
    <p:sldId id="315" r:id="rId40"/>
    <p:sldId id="317" r:id="rId41"/>
    <p:sldId id="302" r:id="rId42"/>
    <p:sldId id="305" r:id="rId43"/>
    <p:sldId id="307" r:id="rId44"/>
    <p:sldId id="299" r:id="rId45"/>
    <p:sldId id="304" r:id="rId4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8ED9"/>
    <a:srgbClr val="D96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6"/>
    <p:restoredTop sz="83780"/>
  </p:normalViewPr>
  <p:slideViewPr>
    <p:cSldViewPr snapToGrid="0" snapToObjects="1">
      <p:cViewPr>
        <p:scale>
          <a:sx n="90" d="100"/>
          <a:sy n="90" d="100"/>
        </p:scale>
        <p:origin x="14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1E409-3F0E-F149-AA52-0AF25D227FF4}" type="datetimeFigureOut">
              <a:rPr lang="de-DE" smtClean="0"/>
              <a:t>07.07.20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FD0F6-1B54-1D42-B676-41E105B981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60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Beispiel Autor: </a:t>
            </a:r>
            <a:r>
              <a:rPr lang="de-DE" sz="1800" b="1" dirty="0"/>
              <a:t>Arno Holz </a:t>
            </a:r>
            <a:r>
              <a:rPr lang="de-DE" sz="1800" b="0" dirty="0"/>
              <a:t>(</a:t>
            </a:r>
            <a:r>
              <a:rPr lang="de-DE" sz="1800" b="0" i="1" dirty="0"/>
              <a:t>WIELAND, 2019: „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älteren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Lyriker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schreiben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Strömung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Sachlichkeit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anzuschließen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Arno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Holz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erweitert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seinem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 1929 seine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Phantasus-Sammlung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Ausgabe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letzter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schließlich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1000 Seiten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umfasst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152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81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/>
              <a:t>Sortiert nach </a:t>
            </a:r>
            <a:r>
              <a:rPr lang="de-DE" b="1" dirty="0"/>
              <a:t>K-</a:t>
            </a:r>
            <a:r>
              <a:rPr lang="de-DE" b="1" dirty="0" err="1"/>
              <a:t>Means</a:t>
            </a:r>
            <a:endParaRPr lang="de-D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610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/>
              <a:t>Sortiert nach </a:t>
            </a:r>
            <a:r>
              <a:rPr lang="de-DE" b="1" dirty="0"/>
              <a:t>K-</a:t>
            </a:r>
            <a:r>
              <a:rPr lang="de-DE" b="1" dirty="0" err="1"/>
              <a:t>Means</a:t>
            </a:r>
            <a:endParaRPr lang="de-D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45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err="1"/>
              <a:t>Truncated</a:t>
            </a:r>
            <a:r>
              <a:rPr lang="de-DE" b="1" dirty="0"/>
              <a:t> SVD + Normalisierung</a:t>
            </a:r>
            <a:r>
              <a:rPr lang="de-DE" b="0" dirty="0"/>
              <a:t> (PCA sehr ähnliche Ergebnisse)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404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252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K-</a:t>
            </a:r>
            <a:r>
              <a:rPr lang="de-DE" b="1" dirty="0" err="1"/>
              <a:t>Medoids</a:t>
            </a:r>
            <a:r>
              <a:rPr lang="de-DE" b="1" dirty="0"/>
              <a:t> </a:t>
            </a:r>
            <a:r>
              <a:rPr lang="de-DE" b="0" dirty="0"/>
              <a:t>ist ähnlich wie K-</a:t>
            </a:r>
            <a:r>
              <a:rPr lang="de-DE" b="0" dirty="0" err="1"/>
              <a:t>Means</a:t>
            </a:r>
            <a:r>
              <a:rPr lang="de-DE" b="0" dirty="0"/>
              <a:t>, nimmt jedoch existierende Datenpunkte als </a:t>
            </a:r>
            <a:r>
              <a:rPr lang="de-DE" b="0" dirty="0" err="1"/>
              <a:t>Centroide</a:t>
            </a:r>
            <a:r>
              <a:rPr lang="de-DE" b="0" dirty="0"/>
              <a:t>.</a:t>
            </a:r>
            <a:endParaRPr lang="de-DE" b="1" dirty="0"/>
          </a:p>
          <a:p>
            <a:endParaRPr lang="de-DE" b="0" dirty="0"/>
          </a:p>
          <a:p>
            <a:r>
              <a:rPr lang="de-DE" b="0" dirty="0"/>
              <a:t>Sortiert nach </a:t>
            </a:r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.</a:t>
            </a:r>
          </a:p>
          <a:p>
            <a:r>
              <a:rPr lang="de-DE" b="1" dirty="0"/>
              <a:t>K-</a:t>
            </a:r>
            <a:r>
              <a:rPr lang="de-DE" b="1" dirty="0" err="1"/>
              <a:t>Medoids</a:t>
            </a:r>
            <a:r>
              <a:rPr lang="de-DE" b="0" dirty="0"/>
              <a:t> nicht von </a:t>
            </a:r>
            <a:r>
              <a:rPr lang="de-DE" b="0" dirty="0" err="1"/>
              <a:t>Sklearn</a:t>
            </a:r>
            <a:r>
              <a:rPr lang="de-DE" b="0" dirty="0"/>
              <a:t> selbst, </a:t>
            </a:r>
            <a:r>
              <a:rPr lang="de-DE" b="0" dirty="0" err="1"/>
              <a:t>sonder</a:t>
            </a:r>
            <a:r>
              <a:rPr lang="de-DE" b="0" dirty="0"/>
              <a:t> von </a:t>
            </a:r>
            <a:r>
              <a:rPr lang="de-DE" b="0" i="1" dirty="0" err="1"/>
              <a:t>sklearn.extra</a:t>
            </a:r>
            <a:endParaRPr lang="de-DE" b="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304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078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auf hochdimensionale Daten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904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auf hochdimensionale Daten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50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Jahre sind hier Mittelwerte der Jahre aller Gedichte des Dichters</a:t>
            </a:r>
          </a:p>
          <a:p>
            <a:r>
              <a:rPr lang="de-DE" dirty="0"/>
              <a:t>IN KLAMMERN: Verteilung der Großteil der Jahre</a:t>
            </a:r>
          </a:p>
          <a:p>
            <a:r>
              <a:rPr lang="de-DE" dirty="0"/>
              <a:t>Frühbarock: 1600-1650</a:t>
            </a:r>
          </a:p>
          <a:p>
            <a:r>
              <a:rPr lang="de-DE" dirty="0"/>
              <a:t>Hochbarock: 1650-1700 (1720)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050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Erstveröffentlichungsjahr: </a:t>
            </a:r>
            <a:r>
              <a:rPr lang="de-DE" sz="1800" b="0" dirty="0"/>
              <a:t>Beispiel ist Kurt Tucholsky, dessen Gedichte in Zeitschriften erschienen und dann in Textsammlungen nochmal veröffentlicht wurde </a:t>
            </a:r>
            <a:r>
              <a:rPr lang="de-DE" sz="1800" b="0" dirty="0">
                <a:sym typeface="Wingdings" pitchFamily="2" charset="2"/>
              </a:rPr>
              <a:t> ABER: Erstveröffentlichung ist in anderer literarischen Strömung (Expressionismus  Neue Sachlichkeit)</a:t>
            </a:r>
            <a:r>
              <a:rPr lang="de-DE" sz="1800" b="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Orthographie: </a:t>
            </a:r>
            <a:r>
              <a:rPr lang="de-DE" sz="1800" b="0" dirty="0"/>
              <a:t>dies ist gewollt, da eine unterschiedliche Orthographie für Cluster Bildung helfen kann</a:t>
            </a:r>
            <a:endParaRPr lang="de-DE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780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Jahre sind hier Mittelwerte der Jahre aller Gedichte der häufigsten Epoche des Dichters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9570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6825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Dimensionsreduktion: </a:t>
            </a:r>
            <a:r>
              <a:rPr lang="de-DE" b="1" dirty="0" err="1"/>
              <a:t>TruncatedSVD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892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Dichter mit 5 oder weniger Gedichten wurden entfernt </a:t>
            </a:r>
            <a:r>
              <a:rPr lang="de-DE" dirty="0">
                <a:sym typeface="Wingdings" pitchFamily="2" charset="2"/>
              </a:rPr>
              <a:t> um nicht andere Signale zu erhalten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Verschiedene Epochen von Gedichten eines Dichters wurden vorher getrennt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Als Erscheinungsjahr wurde der Mittelwerte aller Gedichte des Dichter in der Epoche verwendet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517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Adjusted</a:t>
            </a:r>
            <a:r>
              <a:rPr lang="de-DE" b="1" noProof="0" dirty="0"/>
              <a:t> Rand Index: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noProof="0" dirty="0"/>
              <a:t>+1: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gutes Ergebnis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Zufallsverteilung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-1: nicht zufälliges, aber falsches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de-DE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Harmonisches Mittel zwischen </a:t>
            </a:r>
            <a:r>
              <a:rPr lang="en-GB" i="1" dirty="0">
                <a:effectLst/>
              </a:rPr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 &amp; </a:t>
            </a:r>
            <a:r>
              <a:rPr lang="en-GB" i="1" dirty="0">
                <a:effectLst/>
              </a:rPr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125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Adjusted</a:t>
            </a:r>
            <a:r>
              <a:rPr lang="de-DE" b="1" noProof="0" dirty="0"/>
              <a:t> Rand Index: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noProof="0" dirty="0"/>
              <a:t>+1: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gutes Ergebnis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Zufallsverteilung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-1: nicht zufälliges, aber falsches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de-DE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Harmonisches Mittel zwischen </a:t>
            </a:r>
            <a:r>
              <a:rPr lang="en-GB" i="1" dirty="0">
                <a:effectLst/>
              </a:rPr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 &amp; </a:t>
            </a:r>
            <a:r>
              <a:rPr lang="en-GB" i="1" dirty="0">
                <a:effectLst/>
              </a:rPr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894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Dichter mit 5 oder weniger Gedichten wurden entfernt </a:t>
            </a:r>
            <a:r>
              <a:rPr lang="de-DE" dirty="0">
                <a:sym typeface="Wingdings" pitchFamily="2" charset="2"/>
              </a:rPr>
              <a:t> um nicht andere Signale zu erhalten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Verschiedene Epochen von Gedichten eines Dichters wurden vorher getrennt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Als Erscheinungsjahr wurde der Mittelwerte aller Gedichte des Dichter in der Epoche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Nur Gedichte mit mindestens 1000 Tokens wurden verwendet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066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219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319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Dimensionsreduktion mit 3 Dimensionen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643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9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2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0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7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8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0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2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9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9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31" r:id="rId6"/>
    <p:sldLayoutId id="2147483726" r:id="rId7"/>
    <p:sldLayoutId id="2147483727" r:id="rId8"/>
    <p:sldLayoutId id="2147483728" r:id="rId9"/>
    <p:sldLayoutId id="2147483730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19703-8A9C-4959-899B-EA4AB7AAA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75" y="-16826"/>
            <a:ext cx="8689793" cy="688817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A0C4B-2A7F-8946-94E7-FA1E38768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DE" sz="4800" dirty="0"/>
              <a:t>Clustering nach literarischen</a:t>
            </a:r>
            <a:br>
              <a:rPr lang="en-DE" sz="4800" dirty="0"/>
            </a:br>
            <a:r>
              <a:rPr lang="en-DE" sz="4800" dirty="0"/>
              <a:t>Epochen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5D009-34CA-9D47-8237-2A7E95FE1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19453"/>
          </a:xfrm>
        </p:spPr>
        <p:txBody>
          <a:bodyPr>
            <a:normAutofit fontScale="77500" lnSpcReduction="20000"/>
          </a:bodyPr>
          <a:lstStyle/>
          <a:p>
            <a:r>
              <a:rPr lang="de-DE" sz="2400" dirty="0"/>
              <a:t>Von Jan Paulus</a:t>
            </a:r>
          </a:p>
          <a:p>
            <a:r>
              <a:rPr lang="de-DE" sz="2400" dirty="0"/>
              <a:t>Seminar: „Clustering” (SS20)</a:t>
            </a:r>
          </a:p>
          <a:p>
            <a:r>
              <a:rPr lang="de-DE" sz="2000" dirty="0"/>
              <a:t>Julius-Maximilians-Universität Würzburg</a:t>
            </a:r>
          </a:p>
          <a:p>
            <a:endParaRPr lang="de-DE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13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C9B2BD-0A8D-2C43-B54D-835D2D2E8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9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1E46A1-625C-4740-BA44-580E0FB73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05" y="0"/>
            <a:ext cx="10263189" cy="684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9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 Fragestellungen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30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CEFAF6-A09F-B541-96F4-FF5D59E38125}"/>
              </a:ext>
            </a:extLst>
          </p:cNvPr>
          <p:cNvSpPr txBox="1"/>
          <p:nvPr/>
        </p:nvSpPr>
        <p:spPr>
          <a:xfrm>
            <a:off x="413657" y="870857"/>
            <a:ext cx="11364686" cy="498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</a:t>
            </a:r>
            <a:r>
              <a:rPr lang="de-DE" sz="3600" b="1" dirty="0"/>
              <a:t>Grundfrage</a:t>
            </a:r>
            <a:r>
              <a:rPr lang="de-DE" sz="3600" dirty="0"/>
              <a:t>: Funktioniert ein Clustering der   		Gedichte nach literarischen Epochen?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Welche Epochen eignen sich gut fürs Clustering?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Kann durch ein Clustering eine 	Epocheneinteilung eines 	Literaturwissenschaftlers </a:t>
            </a:r>
            <a:r>
              <a:rPr lang="de-DE" sz="3600" b="1" i="1" dirty="0"/>
              <a:t>verifiziert</a:t>
            </a:r>
            <a:r>
              <a:rPr lang="de-DE" sz="3600" dirty="0"/>
              <a:t> werden?</a:t>
            </a:r>
          </a:p>
        </p:txBody>
      </p:sp>
    </p:spTree>
    <p:extLst>
      <p:ext uri="{BB962C8B-B14F-4D97-AF65-F5344CB8AC3E}">
        <p14:creationId xmlns:p14="http://schemas.microsoft.com/office/powerpoint/2010/main" val="625729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4.  Experimente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447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4.1.  Aufbau</a:t>
            </a:r>
            <a:endParaRPr lang="de-DE" sz="6000" b="1" dirty="0"/>
          </a:p>
        </p:txBody>
      </p:sp>
    </p:spTree>
    <p:extLst>
      <p:ext uri="{BB962C8B-B14F-4D97-AF65-F5344CB8AC3E}">
        <p14:creationId xmlns:p14="http://schemas.microsoft.com/office/powerpoint/2010/main" val="2409590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93D2A992-02E6-2043-91D6-44DAEDDA654D}"/>
              </a:ext>
            </a:extLst>
          </p:cNvPr>
          <p:cNvSpPr/>
          <p:nvPr/>
        </p:nvSpPr>
        <p:spPr>
          <a:xfrm>
            <a:off x="362857" y="2177143"/>
            <a:ext cx="10663727" cy="4194628"/>
          </a:xfrm>
          <a:custGeom>
            <a:avLst/>
            <a:gdLst>
              <a:gd name="connsiteX0" fmla="*/ 0 w 9506857"/>
              <a:gd name="connsiteY0" fmla="*/ 2278743 h 4194628"/>
              <a:gd name="connsiteX1" fmla="*/ 0 w 9506857"/>
              <a:gd name="connsiteY1" fmla="*/ 4151086 h 4194628"/>
              <a:gd name="connsiteX2" fmla="*/ 9506857 w 9506857"/>
              <a:gd name="connsiteY2" fmla="*/ 4194628 h 4194628"/>
              <a:gd name="connsiteX3" fmla="*/ 9463314 w 9506857"/>
              <a:gd name="connsiteY3" fmla="*/ 0 h 4194628"/>
              <a:gd name="connsiteX4" fmla="*/ 5733143 w 9506857"/>
              <a:gd name="connsiteY4" fmla="*/ 0 h 4194628"/>
              <a:gd name="connsiteX5" fmla="*/ 3730172 w 9506857"/>
              <a:gd name="connsiteY5" fmla="*/ 2264228 h 4194628"/>
              <a:gd name="connsiteX6" fmla="*/ 58057 w 9506857"/>
              <a:gd name="connsiteY6" fmla="*/ 2249714 h 4194628"/>
              <a:gd name="connsiteX7" fmla="*/ 0 w 9506857"/>
              <a:gd name="connsiteY7" fmla="*/ 2278743 h 419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06857" h="4194628">
                <a:moveTo>
                  <a:pt x="0" y="2278743"/>
                </a:moveTo>
                <a:lnTo>
                  <a:pt x="0" y="4151086"/>
                </a:lnTo>
                <a:lnTo>
                  <a:pt x="9506857" y="4194628"/>
                </a:lnTo>
                <a:lnTo>
                  <a:pt x="9463314" y="0"/>
                </a:lnTo>
                <a:lnTo>
                  <a:pt x="5733143" y="0"/>
                </a:lnTo>
                <a:lnTo>
                  <a:pt x="3730172" y="2264228"/>
                </a:lnTo>
                <a:lnTo>
                  <a:pt x="58057" y="2249714"/>
                </a:lnTo>
                <a:lnTo>
                  <a:pt x="0" y="2278743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284A8-1493-E741-AAEB-78BC4072B2F4}"/>
              </a:ext>
            </a:extLst>
          </p:cNvPr>
          <p:cNvSpPr txBox="1"/>
          <p:nvPr/>
        </p:nvSpPr>
        <p:spPr>
          <a:xfrm>
            <a:off x="696684" y="803257"/>
            <a:ext cx="1901373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Korpus</a:t>
            </a:r>
            <a:endParaRPr lang="de-DE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10ABCF-ADD7-7641-9008-90B031956A9E}"/>
              </a:ext>
            </a:extLst>
          </p:cNvPr>
          <p:cNvCxnSpPr>
            <a:cxnSpLocks/>
          </p:cNvCxnSpPr>
          <p:nvPr/>
        </p:nvCxnSpPr>
        <p:spPr>
          <a:xfrm>
            <a:off x="4870128" y="5616964"/>
            <a:ext cx="24517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8B5A44-2B7C-7D42-A3A2-36500897B9CF}"/>
              </a:ext>
            </a:extLst>
          </p:cNvPr>
          <p:cNvSpPr txBox="1"/>
          <p:nvPr/>
        </p:nvSpPr>
        <p:spPr>
          <a:xfrm>
            <a:off x="183694" y="2723906"/>
            <a:ext cx="462461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Epocheneinteilung</a:t>
            </a:r>
            <a:endParaRPr lang="de-DE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56070C-EAB0-0F4D-A286-831325E9DCA2}"/>
              </a:ext>
            </a:extLst>
          </p:cNvPr>
          <p:cNvCxnSpPr>
            <a:cxnSpLocks/>
          </p:cNvCxnSpPr>
          <p:nvPr/>
        </p:nvCxnSpPr>
        <p:spPr>
          <a:xfrm>
            <a:off x="1647371" y="1763486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5EC7DF-C8E0-644D-9476-3F62AFF64644}"/>
              </a:ext>
            </a:extLst>
          </p:cNvPr>
          <p:cNvSpPr txBox="1"/>
          <p:nvPr/>
        </p:nvSpPr>
        <p:spPr>
          <a:xfrm>
            <a:off x="689429" y="4713198"/>
            <a:ext cx="4064002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Vergleich von zwei Epochen</a:t>
            </a:r>
            <a:endParaRPr lang="de-DE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C7E6C8-2501-924F-8AC7-F654EE1C81D8}"/>
              </a:ext>
            </a:extLst>
          </p:cNvPr>
          <p:cNvCxnSpPr>
            <a:cxnSpLocks/>
          </p:cNvCxnSpPr>
          <p:nvPr/>
        </p:nvCxnSpPr>
        <p:spPr>
          <a:xfrm>
            <a:off x="1647371" y="3539198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256AA3-21A0-1A45-BFEF-5DD8C0F46BDC}"/>
              </a:ext>
            </a:extLst>
          </p:cNvPr>
          <p:cNvSpPr txBox="1"/>
          <p:nvPr/>
        </p:nvSpPr>
        <p:spPr>
          <a:xfrm>
            <a:off x="7630561" y="2737723"/>
            <a:ext cx="2627086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Evaluation</a:t>
            </a:r>
            <a:endParaRPr lang="de-DE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A7D21-3DD3-4340-A3DB-94E9305DEFD7}"/>
              </a:ext>
            </a:extLst>
          </p:cNvPr>
          <p:cNvSpPr txBox="1"/>
          <p:nvPr/>
        </p:nvSpPr>
        <p:spPr>
          <a:xfrm>
            <a:off x="7438571" y="4713199"/>
            <a:ext cx="2935496" cy="1329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Clustering</a:t>
            </a:r>
          </a:p>
          <a:p>
            <a:r>
              <a:rPr lang="de-DE" sz="4000" dirty="0"/>
              <a:t>Verfahren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27FDD0-3486-7E41-AEC0-CB956FD50F1D}"/>
              </a:ext>
            </a:extLst>
          </p:cNvPr>
          <p:cNvCxnSpPr>
            <a:cxnSpLocks/>
          </p:cNvCxnSpPr>
          <p:nvPr/>
        </p:nvCxnSpPr>
        <p:spPr>
          <a:xfrm flipV="1">
            <a:off x="8906319" y="3539198"/>
            <a:ext cx="0" cy="10145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2B1198-507A-FB42-BD76-F31FA4F7C5C5}"/>
              </a:ext>
            </a:extLst>
          </p:cNvPr>
          <p:cNvCxnSpPr>
            <a:cxnSpLocks/>
          </p:cNvCxnSpPr>
          <p:nvPr/>
        </p:nvCxnSpPr>
        <p:spPr>
          <a:xfrm flipH="1">
            <a:off x="4918430" y="3186953"/>
            <a:ext cx="2520142" cy="19599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33C8E1EC-BA2A-DF47-AD2F-2341E7BD06DC}"/>
              </a:ext>
            </a:extLst>
          </p:cNvPr>
          <p:cNvSpPr/>
          <p:nvPr/>
        </p:nvSpPr>
        <p:spPr>
          <a:xfrm rot="16200000">
            <a:off x="8450941" y="-552366"/>
            <a:ext cx="696686" cy="4745527"/>
          </a:xfrm>
          <a:prstGeom prst="rightBrace">
            <a:avLst>
              <a:gd name="adj1" fmla="val 37924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DEA25-E499-EA43-9128-34BE34119B6C}"/>
              </a:ext>
            </a:extLst>
          </p:cNvPr>
          <p:cNvSpPr txBox="1"/>
          <p:nvPr/>
        </p:nvSpPr>
        <p:spPr>
          <a:xfrm>
            <a:off x="6096000" y="803257"/>
            <a:ext cx="5269135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dirty="0"/>
              <a:t>Kombination aller Epochen</a:t>
            </a:r>
          </a:p>
        </p:txBody>
      </p:sp>
    </p:spTree>
    <p:extLst>
      <p:ext uri="{BB962C8B-B14F-4D97-AF65-F5344CB8AC3E}">
        <p14:creationId xmlns:p14="http://schemas.microsoft.com/office/powerpoint/2010/main" val="3534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BEBF-BB7C-FF49-93DA-FD44946F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Evaluationsmaße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B43E-21CA-8A4B-AEAB-6F1A4E861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Adjusted</a:t>
            </a:r>
            <a:r>
              <a:rPr lang="de-DE" dirty="0"/>
              <a:t> Rand Index (kurz: </a:t>
            </a:r>
            <a:r>
              <a:rPr lang="de-DE" b="1" dirty="0" err="1"/>
              <a:t>ari</a:t>
            </a:r>
            <a:r>
              <a:rPr lang="de-DE" dirty="0"/>
              <a:t>)</a:t>
            </a:r>
          </a:p>
          <a:p>
            <a:r>
              <a:rPr lang="de-DE" dirty="0"/>
              <a:t>V-</a:t>
            </a:r>
            <a:r>
              <a:rPr lang="de-DE" dirty="0" err="1"/>
              <a:t>measure</a:t>
            </a:r>
            <a:r>
              <a:rPr lang="de-DE" dirty="0"/>
              <a:t> (kurz: </a:t>
            </a:r>
            <a:r>
              <a:rPr lang="de-DE" b="1" dirty="0" err="1"/>
              <a:t>vm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Harmonisches Mittel zwischen </a:t>
            </a:r>
            <a:r>
              <a:rPr lang="en-GB" i="1" dirty="0"/>
              <a:t>homogeneity</a:t>
            </a:r>
            <a:r>
              <a:rPr lang="en-GB" dirty="0"/>
              <a:t> &amp; </a:t>
            </a:r>
            <a:r>
              <a:rPr lang="en-GB" i="1" dirty="0"/>
              <a:t>completeness</a:t>
            </a:r>
            <a:endParaRPr lang="en-GB" dirty="0"/>
          </a:p>
          <a:p>
            <a:pPr lvl="1"/>
            <a:r>
              <a:rPr lang="en-GB" i="1" dirty="0"/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</a:p>
          <a:p>
            <a:pPr lvl="1"/>
            <a:r>
              <a:rPr lang="en-GB" i="1" dirty="0"/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</a:p>
        </p:txBody>
      </p:sp>
    </p:spTree>
    <p:extLst>
      <p:ext uri="{BB962C8B-B14F-4D97-AF65-F5344CB8AC3E}">
        <p14:creationId xmlns:p14="http://schemas.microsoft.com/office/powerpoint/2010/main" val="228732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4.2.  Zusammenfassung von 			   Gedichten eines Dichters 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2535198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176DC5-CFA2-4F41-A762-79189CA18A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6" t="4627" r="7042"/>
          <a:stretch/>
        </p:blipFill>
        <p:spPr>
          <a:xfrm>
            <a:off x="1517276" y="105394"/>
            <a:ext cx="9157447" cy="664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6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1032-7C21-EB45-88CD-39E1CDFC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Übersicht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9769-BBF7-274C-B579-0AE87166E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DE" dirty="0"/>
              <a:t>Kurzer Überblick zum Epochenbegriff und –einteilung</a:t>
            </a:r>
          </a:p>
          <a:p>
            <a:pPr marL="514350" indent="-514350">
              <a:buAutoNum type="arabicPeriod"/>
            </a:pPr>
            <a:r>
              <a:rPr lang="en-DE" dirty="0"/>
              <a:t>Das Korpus</a:t>
            </a:r>
          </a:p>
          <a:p>
            <a:pPr marL="514350" indent="-514350">
              <a:buAutoNum type="arabicPeriod"/>
            </a:pPr>
            <a:r>
              <a:rPr lang="en-GB" dirty="0" err="1"/>
              <a:t>Fragestellungen</a:t>
            </a:r>
            <a:endParaRPr lang="en-DE" dirty="0"/>
          </a:p>
          <a:p>
            <a:pPr marL="514350" indent="-514350">
              <a:buAutoNum type="arabicPeriod"/>
            </a:pPr>
            <a:r>
              <a:rPr lang="en-DE" dirty="0"/>
              <a:t>Experimente</a:t>
            </a:r>
          </a:p>
          <a:p>
            <a:pPr marL="514350" indent="-514350">
              <a:buAutoNum type="arabicPeriod"/>
            </a:pPr>
            <a:r>
              <a:rPr lang="en-DE" dirty="0"/>
              <a:t>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2653683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UMAP</a:t>
            </a:r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477981" y="2536440"/>
            <a:ext cx="3933306" cy="3544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="1" dirty="0" err="1"/>
              <a:t>Alle</a:t>
            </a:r>
            <a:r>
              <a:rPr lang="en-US" sz="2800" dirty="0"/>
              <a:t> </a:t>
            </a:r>
            <a:r>
              <a:rPr lang="en-US" sz="2800" dirty="0" err="1"/>
              <a:t>Epochen</a:t>
            </a:r>
            <a:endParaRPr lang="en-US" sz="2800" dirty="0"/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/>
              <a:t>Einteilung</a:t>
            </a:r>
            <a:r>
              <a:rPr lang="en-US" sz="2800" dirty="0"/>
              <a:t> </a:t>
            </a:r>
            <a:r>
              <a:rPr lang="en-US" sz="2800" dirty="0" err="1"/>
              <a:t>nach</a:t>
            </a:r>
            <a:r>
              <a:rPr lang="en-US" sz="2800" dirty="0"/>
              <a:t> </a:t>
            </a:r>
            <a:r>
              <a:rPr lang="en-US" sz="2800" b="1" dirty="0"/>
              <a:t>AMANN</a:t>
            </a: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/>
              <a:t>Gedichte</a:t>
            </a:r>
            <a:r>
              <a:rPr lang="en-US" sz="2800" dirty="0"/>
              <a:t> </a:t>
            </a:r>
            <a:r>
              <a:rPr lang="en-US" sz="2800" dirty="0" err="1"/>
              <a:t>nach</a:t>
            </a:r>
            <a:r>
              <a:rPr lang="en-US" sz="2800" dirty="0"/>
              <a:t> </a:t>
            </a:r>
            <a:r>
              <a:rPr lang="en-US" sz="2800" dirty="0" err="1"/>
              <a:t>Dichtern</a:t>
            </a:r>
            <a:r>
              <a:rPr lang="en-US" sz="2800" dirty="0"/>
              <a:t> </a:t>
            </a:r>
            <a:r>
              <a:rPr lang="en-US" sz="2800" dirty="0" err="1"/>
              <a:t>zusammengefügt</a:t>
            </a:r>
            <a:endParaRPr lang="en-US" sz="2800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endParaRPr lang="en-US" sz="2000" b="1" dirty="0"/>
          </a:p>
        </p:txBody>
      </p:sp>
      <p:pic>
        <p:nvPicPr>
          <p:cNvPr id="21" name="Picture 2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253686A-529B-684A-B451-2EAE2DF586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21" t="6249" r="1664" b="10709"/>
          <a:stretch/>
        </p:blipFill>
        <p:spPr>
          <a:xfrm>
            <a:off x="4778951" y="657437"/>
            <a:ext cx="7366218" cy="55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53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378108-EC7D-AB40-8145-AFE170AA4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0" t="6471" r="1496" b="5294"/>
          <a:stretch/>
        </p:blipFill>
        <p:spPr>
          <a:xfrm>
            <a:off x="4107520" y="367602"/>
            <a:ext cx="7756427" cy="5813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1F5E77-3675-BD4F-B8AF-14446DCA993A}"/>
              </a:ext>
            </a:extLst>
          </p:cNvPr>
          <p:cNvSpPr txBox="1"/>
          <p:nvPr/>
        </p:nvSpPr>
        <p:spPr>
          <a:xfrm>
            <a:off x="3317503" y="5685646"/>
            <a:ext cx="84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Zeit</a:t>
            </a:r>
            <a:endParaRPr lang="de-DE" b="1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652BD30-90C0-9140-ABEF-379D65488567}"/>
              </a:ext>
            </a:extLst>
          </p:cNvPr>
          <p:cNvSpPr/>
          <p:nvPr/>
        </p:nvSpPr>
        <p:spPr>
          <a:xfrm>
            <a:off x="4221816" y="5716498"/>
            <a:ext cx="6550675" cy="430813"/>
          </a:xfrm>
          <a:prstGeom prst="rightArrow">
            <a:avLst>
              <a:gd name="adj1" fmla="val 50000"/>
              <a:gd name="adj2" fmla="val 9637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70926-11AF-184A-92E1-E638B5EC3DAF}"/>
              </a:ext>
            </a:extLst>
          </p:cNvPr>
          <p:cNvSpPr txBox="1"/>
          <p:nvPr/>
        </p:nvSpPr>
        <p:spPr>
          <a:xfrm>
            <a:off x="0" y="660982"/>
            <a:ext cx="44022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Aufteilung nach AMANN</a:t>
            </a:r>
          </a:p>
          <a:p>
            <a:endParaRPr lang="de-DE" sz="2400" dirty="0"/>
          </a:p>
          <a:p>
            <a:r>
              <a:rPr lang="de-DE" sz="2400" dirty="0"/>
              <a:t>Barock: 	   1600-1720  🟩   Aufklärung: 	   1720-1785  🟦</a:t>
            </a:r>
          </a:p>
          <a:p>
            <a:r>
              <a:rPr lang="de-DE" sz="2400" dirty="0"/>
              <a:t>Klassik: 	   1786-1832  🟨</a:t>
            </a:r>
          </a:p>
          <a:p>
            <a:r>
              <a:rPr lang="de-DE" sz="2400" dirty="0"/>
              <a:t>Romantik: 	   1798-1835  </a:t>
            </a:r>
          </a:p>
          <a:p>
            <a:r>
              <a:rPr lang="de-DE" sz="2400" dirty="0"/>
              <a:t>Biedermeier:   1815-1848  🟥</a:t>
            </a:r>
          </a:p>
          <a:p>
            <a:r>
              <a:rPr lang="de-DE" sz="2400" dirty="0"/>
              <a:t>Realismus: 	   1850-1890  🟫</a:t>
            </a:r>
          </a:p>
          <a:p>
            <a:r>
              <a:rPr lang="de-DE" sz="2400" dirty="0"/>
              <a:t>Naturalismus:  1880-1900  🟧</a:t>
            </a:r>
          </a:p>
          <a:p>
            <a:r>
              <a:rPr lang="de-DE" sz="2000" dirty="0"/>
              <a:t>Expressionismus: </a:t>
            </a:r>
            <a:r>
              <a:rPr lang="de-DE" sz="2400" dirty="0"/>
              <a:t>1905-1925  🟪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32C185C-5F2D-BB4C-9F2B-43AC19FFCD9E}"/>
              </a:ext>
            </a:extLst>
          </p:cNvPr>
          <p:cNvSpPr/>
          <p:nvPr/>
        </p:nvSpPr>
        <p:spPr>
          <a:xfrm>
            <a:off x="3792071" y="2528047"/>
            <a:ext cx="315449" cy="300205"/>
          </a:xfrm>
          <a:prstGeom prst="roundRect">
            <a:avLst/>
          </a:prstGeom>
          <a:solidFill>
            <a:srgbClr val="D98ED9"/>
          </a:solidFill>
          <a:ln>
            <a:solidFill>
              <a:srgbClr val="D98E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58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97A2B-FE5C-534E-B670-6CA8E78B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K-Means</a:t>
            </a:r>
            <a:br>
              <a:rPr lang="en-US" sz="4800" b="1" dirty="0"/>
            </a:br>
            <a:r>
              <a:rPr lang="en-US" sz="4800" dirty="0" err="1"/>
              <a:t>alle</a:t>
            </a:r>
            <a:r>
              <a:rPr lang="en-US" sz="4800" dirty="0"/>
              <a:t> </a:t>
            </a:r>
            <a:r>
              <a:rPr lang="en-US" sz="4800" dirty="0" err="1"/>
              <a:t>Epochen</a:t>
            </a:r>
            <a:endParaRPr lang="en-US" sz="48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DA40B-BE7B-B346-AE07-CAC87581B684}"/>
              </a:ext>
            </a:extLst>
          </p:cNvPr>
          <p:cNvSpPr txBox="1"/>
          <p:nvPr/>
        </p:nvSpPr>
        <p:spPr>
          <a:xfrm>
            <a:off x="578652" y="4834887"/>
            <a:ext cx="37244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ari</a:t>
            </a:r>
            <a:r>
              <a:rPr lang="de-DE" sz="3200" dirty="0"/>
              <a:t>:  0.185</a:t>
            </a:r>
          </a:p>
          <a:p>
            <a:r>
              <a:rPr lang="de-DE" sz="3200" b="1" dirty="0" err="1"/>
              <a:t>vm</a:t>
            </a:r>
            <a:r>
              <a:rPr lang="de-DE" sz="3200" dirty="0"/>
              <a:t>: 0.363</a:t>
            </a:r>
            <a:endParaRPr lang="de-DE" sz="2400" b="1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67CF2B1-68CA-1241-9530-1778C27A51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42" t="6258" r="14696" b="9737"/>
          <a:stretch/>
        </p:blipFill>
        <p:spPr>
          <a:xfrm>
            <a:off x="4570356" y="35077"/>
            <a:ext cx="7643633" cy="682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52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21D0AD9-E862-4F4D-A146-524D71A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7873687" cy="1179576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(+ Dimensionsreduktion)</a:t>
            </a:r>
            <a:br>
              <a:rPr lang="de-DE" b="1" dirty="0"/>
            </a:br>
            <a:r>
              <a:rPr lang="de-DE" dirty="0"/>
              <a:t>alle Epochen</a:t>
            </a:r>
            <a:endParaRPr lang="de-DE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482671-E491-4C4E-96BF-73A1B9B91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206790"/>
            <a:ext cx="4937760" cy="545362"/>
          </a:xfrm>
        </p:spPr>
        <p:txBody>
          <a:bodyPr/>
          <a:lstStyle/>
          <a:p>
            <a:r>
              <a:rPr lang="de-DE" dirty="0"/>
              <a:t>Reduzierte Daten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199E1CA-FEF8-D14A-AE83-40AEC3141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206790"/>
            <a:ext cx="4937760" cy="545362"/>
          </a:xfrm>
        </p:spPr>
        <p:txBody>
          <a:bodyPr/>
          <a:lstStyle/>
          <a:p>
            <a:r>
              <a:rPr lang="de-DE" dirty="0"/>
              <a:t>Clustering mit K-</a:t>
            </a:r>
            <a:r>
              <a:rPr lang="de-DE" dirty="0" err="1"/>
              <a:t>Means</a:t>
            </a:r>
            <a:endParaRPr lang="de-DE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CEC7226-5351-504F-99F1-7879032B09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11" t="5941" b="9886"/>
          <a:stretch/>
        </p:blipFill>
        <p:spPr>
          <a:xfrm>
            <a:off x="761785" y="2801746"/>
            <a:ext cx="5437847" cy="4051496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3486DF5-ECF8-2E4D-A2D2-7CD149C52A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11" t="5941" r="13077" b="9886"/>
          <a:stretch/>
        </p:blipFill>
        <p:spPr>
          <a:xfrm>
            <a:off x="6345936" y="2752152"/>
            <a:ext cx="4642340" cy="40514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45A204-67CE-954A-9F1C-9AAB87C36D24}"/>
              </a:ext>
            </a:extLst>
          </p:cNvPr>
          <p:cNvSpPr txBox="1"/>
          <p:nvPr/>
        </p:nvSpPr>
        <p:spPr>
          <a:xfrm>
            <a:off x="9158068" y="527887"/>
            <a:ext cx="2391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3600" b="1" dirty="0" err="1"/>
              <a:t>ari</a:t>
            </a:r>
            <a:r>
              <a:rPr lang="de-DE" sz="3600" dirty="0"/>
              <a:t>:  0.177</a:t>
            </a:r>
          </a:p>
          <a:p>
            <a:r>
              <a:rPr lang="de-DE" sz="3600" b="1" dirty="0" err="1"/>
              <a:t>vm</a:t>
            </a:r>
            <a:r>
              <a:rPr lang="de-DE" sz="3600" dirty="0"/>
              <a:t>: 0.384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3686803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4.3.  Clustering von jeweils</a:t>
            </a:r>
            <a:br>
              <a:rPr lang="de-DE" sz="4400" b="1" dirty="0"/>
            </a:br>
            <a:r>
              <a:rPr lang="de-DE" sz="4400" b="1" dirty="0"/>
              <a:t>	   zwei Epochen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186860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748339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		(I) </a:t>
            </a:r>
            <a:br>
              <a:rPr lang="en-US" sz="3200" b="1" dirty="0"/>
            </a:br>
            <a:r>
              <a:rPr lang="en-US" sz="3200" b="1" dirty="0"/>
              <a:t>DBSCAN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8676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Einteilung nach </a:t>
            </a:r>
            <a:r>
              <a:rPr lang="de-DE" i="1" dirty="0"/>
              <a:t>AMANN</a:t>
            </a:r>
            <a:endParaRPr lang="de-DE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ohne Dimensionsreduktion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Ohne Epoche „Sturm &amp; Drang“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Lowercase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Stoppwörter </a:t>
            </a:r>
            <a:r>
              <a:rPr lang="de-DE" u="sng" dirty="0"/>
              <a:t>entfernt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10000 mf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E9A13A-9520-0146-9DA9-25D7F9C6A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283584"/>
              </p:ext>
            </p:extLst>
          </p:nvPr>
        </p:nvGraphicFramePr>
        <p:xfrm>
          <a:off x="618423" y="2833916"/>
          <a:ext cx="11103438" cy="343726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73503">
                  <a:extLst>
                    <a:ext uri="{9D8B030D-6E8A-4147-A177-3AD203B41FA5}">
                      <a16:colId xmlns:a16="http://schemas.microsoft.com/office/drawing/2014/main" val="2833795351"/>
                    </a:ext>
                  </a:extLst>
                </a:gridCol>
                <a:gridCol w="1670992">
                  <a:extLst>
                    <a:ext uri="{9D8B030D-6E8A-4147-A177-3AD203B41FA5}">
                      <a16:colId xmlns:a16="http://schemas.microsoft.com/office/drawing/2014/main" val="1448307795"/>
                    </a:ext>
                  </a:extLst>
                </a:gridCol>
                <a:gridCol w="1802835">
                  <a:extLst>
                    <a:ext uri="{9D8B030D-6E8A-4147-A177-3AD203B41FA5}">
                      <a16:colId xmlns:a16="http://schemas.microsoft.com/office/drawing/2014/main" val="799636414"/>
                    </a:ext>
                  </a:extLst>
                </a:gridCol>
                <a:gridCol w="2028054">
                  <a:extLst>
                    <a:ext uri="{9D8B030D-6E8A-4147-A177-3AD203B41FA5}">
                      <a16:colId xmlns:a16="http://schemas.microsoft.com/office/drawing/2014/main" val="1880987509"/>
                    </a:ext>
                  </a:extLst>
                </a:gridCol>
                <a:gridCol w="2028054">
                  <a:extLst>
                    <a:ext uri="{9D8B030D-6E8A-4147-A177-3AD203B41FA5}">
                      <a16:colId xmlns:a16="http://schemas.microsoft.com/office/drawing/2014/main" val="3364989717"/>
                    </a:ext>
                  </a:extLst>
                </a:gridCol>
              </a:tblGrid>
              <a:tr h="638570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K-Means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DBSCAN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450965"/>
                  </a:ext>
                </a:extLst>
              </a:tr>
              <a:tr h="731476">
                <a:tc>
                  <a:txBody>
                    <a:bodyPr/>
                    <a:lstStyle/>
                    <a:p>
                      <a:pPr algn="r" fontAlgn="ctr"/>
                      <a:br>
                        <a:rPr lang="en-GB" sz="2000" dirty="0">
                          <a:effectLst/>
                        </a:rPr>
                      </a:b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dirty="0" err="1">
                          <a:effectLst/>
                        </a:rPr>
                        <a:t>ari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vm</a:t>
                      </a:r>
                      <a:endParaRPr lang="de-DE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dirty="0" err="1">
                          <a:effectLst/>
                        </a:rPr>
                        <a:t>ari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vm</a:t>
                      </a:r>
                      <a:endParaRPr lang="de-DE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790527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Barock/Naturalismus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1" dirty="0">
                          <a:effectLst/>
                        </a:rPr>
                        <a:t>0.805490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1" dirty="0">
                          <a:effectLst/>
                        </a:rPr>
                        <a:t>0.746453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0.411893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0.444248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64166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Barock/Realismus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0.773402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0.729663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0.515060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0.531504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681319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Aufklärung/Naturalismus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0.745326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0.621077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0.131620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0.155326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13880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Barock/Klassik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0.688026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0.651029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0.491301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0.499456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835995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Barock/Aufklärung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0.541105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0.530550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0.374712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0.380885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14534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819989-B927-2242-B1C1-3CF654B9CE66}"/>
              </a:ext>
            </a:extLst>
          </p:cNvPr>
          <p:cNvCxnSpPr>
            <a:cxnSpLocks/>
          </p:cNvCxnSpPr>
          <p:nvPr/>
        </p:nvCxnSpPr>
        <p:spPr>
          <a:xfrm>
            <a:off x="7637929" y="2820469"/>
            <a:ext cx="0" cy="34507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64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748339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		(I) </a:t>
            </a:r>
            <a:br>
              <a:rPr lang="en-US" sz="3200" b="1" dirty="0"/>
            </a:br>
            <a:r>
              <a:rPr lang="en-US" sz="3200" b="1" dirty="0"/>
              <a:t>DBSCAN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8676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Einteilung nach </a:t>
            </a:r>
            <a:r>
              <a:rPr lang="de-DE" i="1" dirty="0"/>
              <a:t>AMANN</a:t>
            </a:r>
            <a:endParaRPr lang="de-DE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ohne Dimensionsreduktion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Ohne Epoche „Sturm &amp; Drang“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Lowercase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Stoppwörter </a:t>
            </a:r>
            <a:r>
              <a:rPr lang="de-DE" u="sng" dirty="0"/>
              <a:t>entfernt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10000 mf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E9A13A-9520-0146-9DA9-25D7F9C6A691}"/>
              </a:ext>
            </a:extLst>
          </p:cNvPr>
          <p:cNvGraphicFramePr>
            <a:graphicFrameLocks noGrp="1"/>
          </p:cNvGraphicFramePr>
          <p:nvPr/>
        </p:nvGraphicFramePr>
        <p:xfrm>
          <a:off x="618423" y="2833916"/>
          <a:ext cx="11103438" cy="343726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73503">
                  <a:extLst>
                    <a:ext uri="{9D8B030D-6E8A-4147-A177-3AD203B41FA5}">
                      <a16:colId xmlns:a16="http://schemas.microsoft.com/office/drawing/2014/main" val="2833795351"/>
                    </a:ext>
                  </a:extLst>
                </a:gridCol>
                <a:gridCol w="1670992">
                  <a:extLst>
                    <a:ext uri="{9D8B030D-6E8A-4147-A177-3AD203B41FA5}">
                      <a16:colId xmlns:a16="http://schemas.microsoft.com/office/drawing/2014/main" val="1448307795"/>
                    </a:ext>
                  </a:extLst>
                </a:gridCol>
                <a:gridCol w="1802835">
                  <a:extLst>
                    <a:ext uri="{9D8B030D-6E8A-4147-A177-3AD203B41FA5}">
                      <a16:colId xmlns:a16="http://schemas.microsoft.com/office/drawing/2014/main" val="799636414"/>
                    </a:ext>
                  </a:extLst>
                </a:gridCol>
                <a:gridCol w="2028054">
                  <a:extLst>
                    <a:ext uri="{9D8B030D-6E8A-4147-A177-3AD203B41FA5}">
                      <a16:colId xmlns:a16="http://schemas.microsoft.com/office/drawing/2014/main" val="1880987509"/>
                    </a:ext>
                  </a:extLst>
                </a:gridCol>
                <a:gridCol w="2028054">
                  <a:extLst>
                    <a:ext uri="{9D8B030D-6E8A-4147-A177-3AD203B41FA5}">
                      <a16:colId xmlns:a16="http://schemas.microsoft.com/office/drawing/2014/main" val="3364989717"/>
                    </a:ext>
                  </a:extLst>
                </a:gridCol>
              </a:tblGrid>
              <a:tr h="638570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K-Means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DBSCAN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450965"/>
                  </a:ext>
                </a:extLst>
              </a:tr>
              <a:tr h="731476">
                <a:tc>
                  <a:txBody>
                    <a:bodyPr/>
                    <a:lstStyle/>
                    <a:p>
                      <a:pPr algn="r" fontAlgn="ctr"/>
                      <a:br>
                        <a:rPr lang="en-GB" sz="2000" dirty="0">
                          <a:effectLst/>
                        </a:rPr>
                      </a:b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dirty="0" err="1">
                          <a:effectLst/>
                        </a:rPr>
                        <a:t>ari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vm</a:t>
                      </a:r>
                      <a:endParaRPr lang="de-DE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dirty="0" err="1">
                          <a:effectLst/>
                        </a:rPr>
                        <a:t>ari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vm</a:t>
                      </a:r>
                      <a:endParaRPr lang="de-DE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790527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Barock</a:t>
                      </a:r>
                      <a:r>
                        <a:rPr lang="en-GB" sz="2000" b="1" dirty="0">
                          <a:effectLst/>
                        </a:rPr>
                        <a:t>/</a:t>
                      </a:r>
                      <a:r>
                        <a:rPr lang="en-GB" sz="2000" b="1" dirty="0" err="1">
                          <a:effectLst/>
                        </a:rPr>
                        <a:t>Klassik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1" dirty="0">
                          <a:effectLst/>
                        </a:rPr>
                        <a:t>0.723914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1" dirty="0">
                          <a:effectLst/>
                        </a:rPr>
                        <a:t>0.681082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0.491301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0.499456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64166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Barock/Realismus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0.651314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0.629702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0.515060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0.531504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681319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Aufklärung/Naturalismus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0.575708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0.480125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0.131620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0.155326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13880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Barock/Aufklärung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0.541778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0.461887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0.374712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0.380885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835995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Klassik/Naturalismus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0.478888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0.485033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0.095308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0.030450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14534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819989-B927-2242-B1C1-3CF654B9CE66}"/>
              </a:ext>
            </a:extLst>
          </p:cNvPr>
          <p:cNvCxnSpPr>
            <a:cxnSpLocks/>
          </p:cNvCxnSpPr>
          <p:nvPr/>
        </p:nvCxnSpPr>
        <p:spPr>
          <a:xfrm>
            <a:off x="7637929" y="2820469"/>
            <a:ext cx="0" cy="34507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846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748339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		(II) </a:t>
            </a:r>
            <a:br>
              <a:rPr lang="en-US" sz="3200" b="1" dirty="0"/>
            </a:br>
            <a:r>
              <a:rPr lang="en-US" sz="3200" b="1" dirty="0"/>
              <a:t>DBSCAN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8676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Einteilung nach </a:t>
            </a:r>
            <a:r>
              <a:rPr lang="de-DE" i="1" dirty="0"/>
              <a:t>AMANN</a:t>
            </a:r>
            <a:endParaRPr lang="de-DE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b="1" dirty="0"/>
              <a:t>Dimensionsreduktion</a:t>
            </a:r>
          </a:p>
          <a:p>
            <a:pPr marL="228600">
              <a:spcAft>
                <a:spcPts val="600"/>
              </a:spcAft>
            </a:pPr>
            <a:r>
              <a:rPr lang="de-DE" b="1" dirty="0"/>
              <a:t>    (auf 3 Dimensionen)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Ohne Epoche „Sturm &amp; Drang“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Lowercase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Stoppwörter </a:t>
            </a:r>
            <a:r>
              <a:rPr lang="de-DE" u="sng" dirty="0"/>
              <a:t>entfernt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10000 mf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E9A13A-9520-0146-9DA9-25D7F9C6A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133896"/>
              </p:ext>
            </p:extLst>
          </p:nvPr>
        </p:nvGraphicFramePr>
        <p:xfrm>
          <a:off x="618424" y="2843047"/>
          <a:ext cx="11103438" cy="38507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73503">
                  <a:extLst>
                    <a:ext uri="{9D8B030D-6E8A-4147-A177-3AD203B41FA5}">
                      <a16:colId xmlns:a16="http://schemas.microsoft.com/office/drawing/2014/main" val="2833795351"/>
                    </a:ext>
                  </a:extLst>
                </a:gridCol>
                <a:gridCol w="1832355">
                  <a:extLst>
                    <a:ext uri="{9D8B030D-6E8A-4147-A177-3AD203B41FA5}">
                      <a16:colId xmlns:a16="http://schemas.microsoft.com/office/drawing/2014/main" val="1448307795"/>
                    </a:ext>
                  </a:extLst>
                </a:gridCol>
                <a:gridCol w="1641472">
                  <a:extLst>
                    <a:ext uri="{9D8B030D-6E8A-4147-A177-3AD203B41FA5}">
                      <a16:colId xmlns:a16="http://schemas.microsoft.com/office/drawing/2014/main" val="799636414"/>
                    </a:ext>
                  </a:extLst>
                </a:gridCol>
                <a:gridCol w="2244728">
                  <a:extLst>
                    <a:ext uri="{9D8B030D-6E8A-4147-A177-3AD203B41FA5}">
                      <a16:colId xmlns:a16="http://schemas.microsoft.com/office/drawing/2014/main" val="1880987509"/>
                    </a:ext>
                  </a:extLst>
                </a:gridCol>
                <a:gridCol w="1811380">
                  <a:extLst>
                    <a:ext uri="{9D8B030D-6E8A-4147-A177-3AD203B41FA5}">
                      <a16:colId xmlns:a16="http://schemas.microsoft.com/office/drawing/2014/main" val="3364989717"/>
                    </a:ext>
                  </a:extLst>
                </a:gridCol>
              </a:tblGrid>
              <a:tr h="638570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K-Means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DBSCAN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450965"/>
                  </a:ext>
                </a:extLst>
              </a:tr>
              <a:tr h="731476">
                <a:tc>
                  <a:txBody>
                    <a:bodyPr/>
                    <a:lstStyle/>
                    <a:p>
                      <a:pPr algn="r" fontAlgn="ctr"/>
                      <a:br>
                        <a:rPr lang="en-GB" sz="2000" dirty="0">
                          <a:effectLst/>
                        </a:rPr>
                      </a:b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dirty="0" err="1">
                          <a:effectLst/>
                        </a:rPr>
                        <a:t>ari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vm</a:t>
                      </a:r>
                      <a:endParaRPr lang="de-DE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dirty="0" err="1">
                          <a:effectLst/>
                        </a:rPr>
                        <a:t>ari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vm</a:t>
                      </a:r>
                      <a:endParaRPr lang="de-DE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790527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Barock/Realismus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1" dirty="0">
                          <a:effectLst/>
                        </a:rPr>
                        <a:t>0.860581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1" dirty="0">
                          <a:effectLst/>
                        </a:rPr>
                        <a:t>0.811946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0.756305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0.712015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64166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Barock/Klassik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0.836902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0.784668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0.707729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0.635589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681319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Romantik/Expressionismus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0.788889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0.752666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0.483238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0.589333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13880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Barock/Biedermeier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0.775286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0.729576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0.568653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0.551779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835995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14534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Aufklärung/Naturalismus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0.660430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0.605890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0.806515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0.729329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604523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819989-B927-2242-B1C1-3CF654B9CE66}"/>
              </a:ext>
            </a:extLst>
          </p:cNvPr>
          <p:cNvCxnSpPr>
            <a:cxnSpLocks/>
          </p:cNvCxnSpPr>
          <p:nvPr/>
        </p:nvCxnSpPr>
        <p:spPr>
          <a:xfrm>
            <a:off x="7678270" y="2833916"/>
            <a:ext cx="0" cy="38598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307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(II) </a:t>
            </a:r>
            <a:br>
              <a:rPr lang="de-DE" b="1" dirty="0"/>
            </a:br>
            <a:r>
              <a:rPr lang="de-DE" sz="2700" dirty="0"/>
              <a:t>Häufigsten 10 Worte des besten </a:t>
            </a:r>
            <a:r>
              <a:rPr lang="de-DE" sz="2700" dirty="0" err="1"/>
              <a:t>Clusterings</a:t>
            </a:r>
            <a:r>
              <a:rPr lang="de-DE" sz="2700" dirty="0"/>
              <a:t>: </a:t>
            </a:r>
            <a:r>
              <a:rPr lang="en-GB" sz="2700" b="1" i="1" dirty="0" err="1"/>
              <a:t>Barock</a:t>
            </a:r>
            <a:r>
              <a:rPr lang="en-GB" sz="2700" b="1" i="1" dirty="0"/>
              <a:t>/</a:t>
            </a:r>
            <a:r>
              <a:rPr lang="en-GB" sz="2700" b="1" i="1" dirty="0" err="1"/>
              <a:t>Realismus</a:t>
            </a:r>
            <a:endParaRPr lang="de-DE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C8CDDA-2DB0-2A45-8D56-96D247AED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718" y="2410007"/>
            <a:ext cx="5600610" cy="56093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2"/>
                </a:solidFill>
              </a:rPr>
              <a:t>Cluster 1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EA91CB4-4E4E-1341-8A7A-0E1757A60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718" y="3203688"/>
            <a:ext cx="5600610" cy="296851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sz="2800" b="1" dirty="0"/>
              <a:t>	</a:t>
            </a:r>
            <a:r>
              <a:rPr lang="en-GB" sz="2800" b="1" dirty="0" err="1"/>
              <a:t>mädchen</a:t>
            </a:r>
            <a:r>
              <a:rPr lang="en-GB" sz="2800" b="1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sehnsucht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duft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/>
              <a:t>not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leis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ew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rasch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sanft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dunklen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drin</a:t>
            </a:r>
            <a:endParaRPr lang="de-DE" sz="28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93382A0-16F0-7D41-AC5F-F7DFEB863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424519"/>
            <a:ext cx="5393346" cy="56093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2"/>
                </a:solidFill>
              </a:rPr>
              <a:t>Cluster 2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09D71FF-5572-C546-8EAD-6A3C8184C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5393346" cy="296851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auff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vnd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sey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diß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wil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/>
              <a:t>hertz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wol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auß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hertzen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jhr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138857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4.3.  K-</a:t>
            </a:r>
            <a:r>
              <a:rPr lang="de-DE" sz="4400" b="1" dirty="0" err="1"/>
              <a:t>Means</a:t>
            </a:r>
            <a:r>
              <a:rPr lang="de-DE" sz="4400" b="1" dirty="0"/>
              <a:t> </a:t>
            </a:r>
            <a:r>
              <a:rPr lang="de-DE" sz="4400" b="1" dirty="0" err="1"/>
              <a:t>vs</a:t>
            </a:r>
            <a:r>
              <a:rPr lang="de-DE" sz="4400" b="1" dirty="0"/>
              <a:t> K-</a:t>
            </a:r>
            <a:r>
              <a:rPr lang="de-DE" sz="4400" b="1" dirty="0" err="1"/>
              <a:t>Medoids</a:t>
            </a:r>
            <a:br>
              <a:rPr lang="de-DE" sz="4400" b="1" dirty="0"/>
            </a:b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49105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AE6012-7D63-EA4D-B957-FE20015B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  Epochenbegriff und –	</a:t>
            </a:r>
            <a:r>
              <a:rPr lang="de-DE" b="1" dirty="0" err="1"/>
              <a:t>einteilung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330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748339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		</a:t>
            </a:r>
            <a:br>
              <a:rPr lang="en-US" sz="3200" b="1" dirty="0"/>
            </a:br>
            <a:r>
              <a:rPr lang="en-US" sz="3200" b="1" dirty="0"/>
              <a:t>K-Medoids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8676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Einteilung nach </a:t>
            </a:r>
            <a:r>
              <a:rPr lang="de-DE" i="1" dirty="0"/>
              <a:t>AMANN</a:t>
            </a:r>
            <a:endParaRPr lang="de-DE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ohne Dimensionsreduktion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Ohne Epoche „Sturm &amp; Drang“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b="1" dirty="0"/>
              <a:t>Euklidische </a:t>
            </a:r>
            <a:r>
              <a:rPr lang="de-DE" b="1" dirty="0" err="1"/>
              <a:t>vs</a:t>
            </a:r>
            <a:r>
              <a:rPr lang="de-DE" b="1" dirty="0"/>
              <a:t> Kosinus Distanz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Lowercase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Stoppwörter </a:t>
            </a:r>
            <a:r>
              <a:rPr lang="de-DE" u="sng" dirty="0"/>
              <a:t>entfernt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10000 mf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E9A13A-9520-0146-9DA9-25D7F9C6A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344377"/>
              </p:ext>
            </p:extLst>
          </p:nvPr>
        </p:nvGraphicFramePr>
        <p:xfrm>
          <a:off x="618423" y="2833916"/>
          <a:ext cx="11103438" cy="343726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73503">
                  <a:extLst>
                    <a:ext uri="{9D8B030D-6E8A-4147-A177-3AD203B41FA5}">
                      <a16:colId xmlns:a16="http://schemas.microsoft.com/office/drawing/2014/main" val="2833795351"/>
                    </a:ext>
                  </a:extLst>
                </a:gridCol>
                <a:gridCol w="1670992">
                  <a:extLst>
                    <a:ext uri="{9D8B030D-6E8A-4147-A177-3AD203B41FA5}">
                      <a16:colId xmlns:a16="http://schemas.microsoft.com/office/drawing/2014/main" val="1448307795"/>
                    </a:ext>
                  </a:extLst>
                </a:gridCol>
                <a:gridCol w="1802835">
                  <a:extLst>
                    <a:ext uri="{9D8B030D-6E8A-4147-A177-3AD203B41FA5}">
                      <a16:colId xmlns:a16="http://schemas.microsoft.com/office/drawing/2014/main" val="799636414"/>
                    </a:ext>
                  </a:extLst>
                </a:gridCol>
                <a:gridCol w="2028054">
                  <a:extLst>
                    <a:ext uri="{9D8B030D-6E8A-4147-A177-3AD203B41FA5}">
                      <a16:colId xmlns:a16="http://schemas.microsoft.com/office/drawing/2014/main" val="1880987509"/>
                    </a:ext>
                  </a:extLst>
                </a:gridCol>
                <a:gridCol w="2028054">
                  <a:extLst>
                    <a:ext uri="{9D8B030D-6E8A-4147-A177-3AD203B41FA5}">
                      <a16:colId xmlns:a16="http://schemas.microsoft.com/office/drawing/2014/main" val="3364989717"/>
                    </a:ext>
                  </a:extLst>
                </a:gridCol>
              </a:tblGrid>
              <a:tr h="638570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K-Means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b="1" dirty="0">
                          <a:solidFill>
                            <a:schemeClr val="bg1"/>
                          </a:solidFill>
                          <a:effectLst/>
                        </a:rPr>
                        <a:t>K-Medoids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450965"/>
                  </a:ext>
                </a:extLst>
              </a:tr>
              <a:tr h="731476">
                <a:tc>
                  <a:txBody>
                    <a:bodyPr/>
                    <a:lstStyle/>
                    <a:p>
                      <a:pPr algn="r" fontAlgn="ctr"/>
                      <a:br>
                        <a:rPr lang="en-GB" sz="2000" dirty="0">
                          <a:effectLst/>
                        </a:rPr>
                      </a:b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dirty="0" err="1">
                          <a:effectLst/>
                        </a:rPr>
                        <a:t>ari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vm</a:t>
                      </a:r>
                      <a:endParaRPr lang="de-DE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dirty="0" err="1">
                          <a:effectLst/>
                        </a:rPr>
                        <a:t>ari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vm</a:t>
                      </a:r>
                      <a:endParaRPr lang="de-DE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790527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Barock</a:t>
                      </a:r>
                      <a:r>
                        <a:rPr lang="en-GB" sz="2000" b="1" dirty="0">
                          <a:effectLst/>
                        </a:rPr>
                        <a:t>/</a:t>
                      </a:r>
                      <a:r>
                        <a:rPr lang="en-GB" sz="2000" b="1" dirty="0" err="1">
                          <a:effectLst/>
                        </a:rPr>
                        <a:t>Klassik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0" dirty="0">
                          <a:effectLst/>
                        </a:rPr>
                        <a:t>0.723914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0" dirty="0">
                          <a:effectLst/>
                        </a:rPr>
                        <a:t>0.681082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0.836902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0.784668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64166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Barock/Realismus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0.651314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0.629702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1" dirty="0">
                          <a:effectLst/>
                        </a:rPr>
                        <a:t>0.860581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1" dirty="0">
                          <a:effectLst/>
                        </a:rPr>
                        <a:t>0.811946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681319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Aufklärung/Naturalismus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0.575708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0.480125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-0.014611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0.197276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13880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Barock/Aufklärung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0.541778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0.461887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0.430008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0.35397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835995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Klassik/Naturalismus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0.478888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0.485033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-0.001892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0.013878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14534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819989-B927-2242-B1C1-3CF654B9CE66}"/>
              </a:ext>
            </a:extLst>
          </p:cNvPr>
          <p:cNvCxnSpPr>
            <a:cxnSpLocks/>
          </p:cNvCxnSpPr>
          <p:nvPr/>
        </p:nvCxnSpPr>
        <p:spPr>
          <a:xfrm>
            <a:off x="7637929" y="2820469"/>
            <a:ext cx="0" cy="34507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17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4.4.  Genauere Analyse der 	 		   </a:t>
            </a:r>
            <a:r>
              <a:rPr lang="de-DE" sz="4400" b="1" dirty="0" err="1"/>
              <a:t>Clusterings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1304185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2DD9-6C29-3E43-A218-EC0292BF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Epochen, die sich am besten clustern lassen</a:t>
            </a:r>
            <a:endParaRPr lang="de-DE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7F94742-D375-934A-A3A1-E9B4A4280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433326"/>
              </p:ext>
            </p:extLst>
          </p:nvPr>
        </p:nvGraphicFramePr>
        <p:xfrm>
          <a:off x="2246312" y="2206627"/>
          <a:ext cx="769937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9688">
                  <a:extLst>
                    <a:ext uri="{9D8B030D-6E8A-4147-A177-3AD203B41FA5}">
                      <a16:colId xmlns:a16="http://schemas.microsoft.com/office/drawing/2014/main" val="2480454394"/>
                    </a:ext>
                  </a:extLst>
                </a:gridCol>
                <a:gridCol w="3849688">
                  <a:extLst>
                    <a:ext uri="{9D8B030D-6E8A-4147-A177-3AD203B41FA5}">
                      <a16:colId xmlns:a16="http://schemas.microsoft.com/office/drawing/2014/main" val="84020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Epochen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Anteil an den besten</a:t>
                      </a:r>
                    </a:p>
                    <a:p>
                      <a:pPr algn="ctr"/>
                      <a:r>
                        <a:rPr lang="de-DE" sz="2400" dirty="0"/>
                        <a:t>Ergebnissen*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5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 err="1"/>
                        <a:t>Barock</a:t>
                      </a:r>
                      <a:endParaRPr lang="de-D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31%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943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Realismus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0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Naturalismus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5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Aufklärung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82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Klassik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1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Expressionismus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1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Biedermeier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4%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22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Romantik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0%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7984713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0676B5-7783-9F47-9444-A90D4351817F}"/>
              </a:ext>
            </a:extLst>
          </p:cNvPr>
          <p:cNvCxnSpPr>
            <a:cxnSpLocks/>
            <a:endCxn id="8" idx="2"/>
          </p:cNvCxnSpPr>
          <p:nvPr/>
        </p:nvCxnSpPr>
        <p:spPr>
          <a:xfrm flipH="1">
            <a:off x="6096000" y="2206627"/>
            <a:ext cx="7026" cy="44805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51FBBC-DA8A-E545-B9F9-A40E81A5358E}"/>
              </a:ext>
            </a:extLst>
          </p:cNvPr>
          <p:cNvSpPr txBox="1"/>
          <p:nvPr/>
        </p:nvSpPr>
        <p:spPr>
          <a:xfrm>
            <a:off x="10069257" y="2406652"/>
            <a:ext cx="19798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*:    </a:t>
            </a:r>
            <a:r>
              <a:rPr lang="de-DE" sz="2000" b="1" dirty="0" err="1"/>
              <a:t>ari</a:t>
            </a:r>
            <a:r>
              <a:rPr lang="de-DE" sz="2000" dirty="0"/>
              <a:t> &gt;= 0.7</a:t>
            </a:r>
          </a:p>
        </p:txBody>
      </p:sp>
    </p:spTree>
    <p:extLst>
      <p:ext uri="{BB962C8B-B14F-4D97-AF65-F5344CB8AC3E}">
        <p14:creationId xmlns:p14="http://schemas.microsoft.com/office/powerpoint/2010/main" val="3607265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64C1-BB68-F748-BB86-1C0705BD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E931C-F7EC-2344-B73C-F5A7A2B78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1CA4F-AC4A-4D47-9985-3D3931F691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047FD-75BA-B942-ABFA-EE4711B79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1E021-045A-4142-A4AE-9AA02E362FB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051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64C1-BB68-F748-BB86-1C0705BD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E931C-F7EC-2344-B73C-F5A7A2B78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1CA4F-AC4A-4D47-9985-3D3931F691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047FD-75BA-B942-ABFA-EE4711B79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1E021-045A-4142-A4AE-9AA02E362FB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545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64C1-BB68-F748-BB86-1C0705BD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E931C-F7EC-2344-B73C-F5A7A2B78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1CA4F-AC4A-4D47-9985-3D3931F691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047FD-75BA-B942-ABFA-EE4711B79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1E021-045A-4142-A4AE-9AA02E362FB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0929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Dichter Barock: 	35</a:t>
            </a:r>
          </a:p>
          <a:p>
            <a:r>
              <a:rPr lang="de-DE" sz="2400" dirty="0"/>
              <a:t>Dichter Realismus:  	65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4AA61E-BF36-0E4B-B088-22FE4A336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3" t="6647" r="16840" b="9707"/>
          <a:stretch/>
        </p:blipFill>
        <p:spPr>
          <a:xfrm>
            <a:off x="4548628" y="413290"/>
            <a:ext cx="7593036" cy="60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38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Dichter Barock: 	35</a:t>
            </a:r>
          </a:p>
          <a:p>
            <a:r>
              <a:rPr lang="de-DE" sz="2400" dirty="0"/>
              <a:t>Dichter Realismus:  	65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4AA61E-BF36-0E4B-B088-22FE4A336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3" t="6647" r="16840" b="9707"/>
          <a:stretch/>
        </p:blipFill>
        <p:spPr>
          <a:xfrm>
            <a:off x="4548628" y="413290"/>
            <a:ext cx="7593036" cy="60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59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K-Means (III): </a:t>
            </a:r>
            <a:br>
              <a:rPr lang="en-US" sz="2800" b="1" dirty="0"/>
            </a:br>
            <a:r>
              <a:rPr lang="en-US" sz="2800" dirty="0" err="1"/>
              <a:t>Barock</a:t>
            </a:r>
            <a:r>
              <a:rPr lang="en-US" sz="2800" dirty="0"/>
              <a:t>/</a:t>
            </a:r>
            <a:r>
              <a:rPr lang="en-US" sz="2800" dirty="0" err="1"/>
              <a:t>Realismus</a:t>
            </a:r>
            <a:endParaRPr lang="en-US" sz="2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841247" y="2252870"/>
            <a:ext cx="3412220" cy="249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0</a:t>
            </a:r>
            <a:r>
              <a:rPr lang="en-US" sz="2400" dirty="0"/>
              <a:t>: 1619-1697	      (1651-1697)</a:t>
            </a:r>
            <a:endParaRPr lang="en-US" sz="2400" b="1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1</a:t>
            </a:r>
            <a:r>
              <a:rPr lang="en-US" sz="2400" dirty="0"/>
              <a:t>: 1650-1899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 	      </a:t>
            </a:r>
            <a:r>
              <a:rPr lang="en-US" sz="2400" dirty="0"/>
              <a:t>(1849-1899)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2</a:t>
            </a:r>
            <a:r>
              <a:rPr lang="en-US" sz="2400" dirty="0"/>
              <a:t>: 1613-1655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086924-224E-974E-8DBB-CE206BE5D1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73759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53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K-Means (III): </a:t>
            </a:r>
            <a:br>
              <a:rPr lang="en-US" sz="2800" b="1" dirty="0"/>
            </a:br>
            <a:r>
              <a:rPr lang="en-US" sz="2800" dirty="0" err="1"/>
              <a:t>Barock</a:t>
            </a:r>
            <a:r>
              <a:rPr lang="en-US" sz="2800" dirty="0"/>
              <a:t>/</a:t>
            </a:r>
            <a:r>
              <a:rPr lang="en-US" sz="2800" dirty="0" err="1"/>
              <a:t>Realismus</a:t>
            </a:r>
            <a:endParaRPr lang="en-US" sz="2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473583" y="2263628"/>
            <a:ext cx="4279383" cy="249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0 - </a:t>
            </a:r>
            <a:r>
              <a:rPr lang="en-US" sz="2400" b="1" dirty="0" err="1"/>
              <a:t>Hochbarock</a:t>
            </a:r>
            <a:r>
              <a:rPr lang="en-US" sz="2400" dirty="0"/>
              <a:t>: 1651-1697</a:t>
            </a:r>
            <a:endParaRPr lang="en-US" sz="2400" b="1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1 - </a:t>
            </a:r>
            <a:r>
              <a:rPr lang="en-US" sz="2400" b="1" dirty="0" err="1"/>
              <a:t>Realismus</a:t>
            </a:r>
            <a:r>
              <a:rPr lang="en-US" sz="2400" dirty="0"/>
              <a:t>:     1849-1899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2 - </a:t>
            </a:r>
            <a:r>
              <a:rPr lang="en-US" sz="2400" b="1" dirty="0" err="1"/>
              <a:t>Frühbarock</a:t>
            </a:r>
            <a:r>
              <a:rPr lang="en-US" sz="2400" dirty="0"/>
              <a:t>:   1613-1655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37CAFE-0E24-3042-9679-8D0B9A23F5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88958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5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8AA1C2-4EC8-F94C-B5E1-BD16A1E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Epochenbegriff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BD3BA-BFBC-1A47-B5C6-9B045B38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2656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500" i="1" dirty="0"/>
              <a:t>„Eine </a:t>
            </a:r>
            <a:r>
              <a:rPr lang="de-DE" sz="3500" b="1" i="1" dirty="0"/>
              <a:t>Epoche </a:t>
            </a:r>
            <a:r>
              <a:rPr lang="de-DE" sz="3500" i="1" dirty="0"/>
              <a:t>ist ein zeitlich begrenztes System, das wir von einer Menge von Texten abstrahieren und von dem wir behaupten, </a:t>
            </a:r>
            <a:r>
              <a:rPr lang="de-DE" sz="3500" i="1" dirty="0" err="1"/>
              <a:t>daß</a:t>
            </a:r>
            <a:r>
              <a:rPr lang="de-DE" sz="3500" i="1" dirty="0"/>
              <a:t> seine fundamentalen Merkmale und Strukturen in diesem Zeitraum konstant bleiben.“ – </a:t>
            </a:r>
            <a:r>
              <a:rPr lang="de-DE" sz="3500" i="1" dirty="0" err="1"/>
              <a:t>Titzmann</a:t>
            </a:r>
            <a:r>
              <a:rPr lang="de-DE" sz="3500" i="1" dirty="0"/>
              <a:t> 1991</a:t>
            </a:r>
          </a:p>
          <a:p>
            <a:pPr marL="0" indent="0">
              <a:buNone/>
            </a:pPr>
            <a:endParaRPr lang="de-DE" sz="3600" i="1" dirty="0"/>
          </a:p>
          <a:p>
            <a:pPr marL="0" indent="0">
              <a:buNone/>
            </a:pPr>
            <a:r>
              <a:rPr lang="en-GB" sz="2200" i="1" dirty="0"/>
              <a:t>TITZMANN, </a:t>
            </a:r>
            <a:r>
              <a:rPr lang="en-GB" sz="2200" dirty="0"/>
              <a:t>Michael, „</a:t>
            </a:r>
            <a:r>
              <a:rPr lang="en-GB" sz="2200" dirty="0" err="1"/>
              <a:t>Skizze</a:t>
            </a:r>
            <a:r>
              <a:rPr lang="en-GB" sz="2200" dirty="0"/>
              <a:t>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integrativen</a:t>
            </a:r>
            <a:r>
              <a:rPr lang="en-GB" sz="2200" dirty="0"/>
              <a:t> </a:t>
            </a:r>
            <a:r>
              <a:rPr lang="en-GB" sz="2200" dirty="0" err="1"/>
              <a:t>Literaturgeschichte</a:t>
            </a:r>
            <a:r>
              <a:rPr lang="en-GB" sz="2200" dirty="0"/>
              <a:t> und </a:t>
            </a:r>
            <a:r>
              <a:rPr lang="en-GB" sz="2200" dirty="0" err="1"/>
              <a:t>ihres</a:t>
            </a:r>
            <a:r>
              <a:rPr lang="en-GB" sz="2200" dirty="0"/>
              <a:t> </a:t>
            </a:r>
            <a:r>
              <a:rPr lang="en-GB" sz="2200" dirty="0" err="1"/>
              <a:t>Ortes</a:t>
            </a:r>
            <a:r>
              <a:rPr lang="en-GB" sz="2200" dirty="0"/>
              <a:t> in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Systematik</a:t>
            </a:r>
            <a:r>
              <a:rPr lang="en-GB" sz="2200" dirty="0"/>
              <a:t> der </a:t>
            </a:r>
            <a:r>
              <a:rPr lang="en-GB" sz="2200" dirty="0" err="1"/>
              <a:t>Literaturwissenschaft</a:t>
            </a:r>
            <a:r>
              <a:rPr lang="en-GB" sz="2200" dirty="0"/>
              <a:t>“, in: </a:t>
            </a:r>
            <a:r>
              <a:rPr lang="en-GB" sz="2200" dirty="0" err="1"/>
              <a:t>Ders</a:t>
            </a:r>
            <a:r>
              <a:rPr lang="en-GB" sz="2200" dirty="0"/>
              <a:t>. (Hg.): </a:t>
            </a:r>
            <a:r>
              <a:rPr lang="en-GB" sz="2200" dirty="0" err="1"/>
              <a:t>Modelle</a:t>
            </a:r>
            <a:r>
              <a:rPr lang="en-GB" sz="2200" dirty="0"/>
              <a:t> des </a:t>
            </a:r>
            <a:r>
              <a:rPr lang="en-GB" sz="2200" dirty="0" err="1"/>
              <a:t>literarischen</a:t>
            </a:r>
            <a:r>
              <a:rPr lang="en-GB" sz="2200" dirty="0"/>
              <a:t> </a:t>
            </a:r>
            <a:r>
              <a:rPr lang="en-GB" sz="2200" dirty="0" err="1"/>
              <a:t>Strukturwandels</a:t>
            </a:r>
            <a:r>
              <a:rPr lang="en-GB" sz="2200" dirty="0"/>
              <a:t>. Tübingen 1991, S. 395-438, 405.</a:t>
            </a:r>
          </a:p>
          <a:p>
            <a:pPr marL="0" indent="0">
              <a:buNone/>
            </a:pPr>
            <a:endParaRPr lang="de-DE" sz="3200" i="1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38102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ari</a:t>
            </a:r>
            <a:r>
              <a:rPr lang="de-DE" sz="3200" dirty="0"/>
              <a:t>: 0.83</a:t>
            </a:r>
          </a:p>
          <a:p>
            <a:r>
              <a:rPr lang="de-DE" sz="3200" b="1" dirty="0" err="1"/>
              <a:t>vm</a:t>
            </a:r>
            <a:r>
              <a:rPr lang="de-DE" sz="3200" dirty="0"/>
              <a:t>: 0.71 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8D8B65-E62C-FC4C-9F4F-F24D28165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25629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087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3FFB06-5C6D-5E47-86E7-69D84771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</a:t>
            </a:r>
            <a:r>
              <a:rPr lang="de-DE" dirty="0" err="1"/>
              <a:t>To</a:t>
            </a:r>
            <a:r>
              <a:rPr lang="de-DE" dirty="0"/>
              <a:t>-Dos: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8664A-FE4A-3445-8CA1-BF179C75C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Andere Art der Zusammenfassung von Gedichten: Dichter mit mehreren Epochenzuweisungen nach diesen aufteilen</a:t>
            </a:r>
          </a:p>
          <a:p>
            <a:r>
              <a:rPr lang="de-DE" b="1" dirty="0"/>
              <a:t>Noise </a:t>
            </a:r>
            <a:r>
              <a:rPr lang="de-DE" dirty="0"/>
              <a:t>entdecken durch Hierarchisches Clustering inkl. Epochenzuteilungen</a:t>
            </a:r>
          </a:p>
          <a:p>
            <a:r>
              <a:rPr lang="de-DE" dirty="0">
                <a:sym typeface="Wingdings" pitchFamily="2" charset="2"/>
              </a:rPr>
              <a:t>Korpus normalisieren und Experimente durchführen</a:t>
            </a:r>
            <a:endParaRPr lang="de-DE" dirty="0"/>
          </a:p>
          <a:p>
            <a:r>
              <a:rPr lang="de-DE" dirty="0">
                <a:sym typeface="Wingdings" pitchFamily="2" charset="2"/>
              </a:rPr>
              <a:t>Analyse von Gedichten/Dichter, die sich gut clustern lassen</a:t>
            </a:r>
          </a:p>
          <a:p>
            <a:r>
              <a:rPr lang="de-DE" dirty="0">
                <a:sym typeface="Wingdings" pitchFamily="2" charset="2"/>
              </a:rPr>
              <a:t>Topic </a:t>
            </a:r>
            <a:r>
              <a:rPr lang="de-DE" dirty="0" err="1">
                <a:sym typeface="Wingdings" pitchFamily="2" charset="2"/>
              </a:rPr>
              <a:t>Modelling</a:t>
            </a:r>
            <a:r>
              <a:rPr lang="de-DE" dirty="0">
                <a:sym typeface="Wingdings" pitchFamily="2" charset="2"/>
              </a:rPr>
              <a:t> anwenden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49030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b="1" dirty="0"/>
              <a:t>4.2.  Noise Entfernung mit</a:t>
            </a:r>
            <a:br>
              <a:rPr lang="de-DE" sz="4800" b="1" dirty="0"/>
            </a:br>
            <a:r>
              <a:rPr lang="de-DE" sz="4800" b="1" dirty="0"/>
              <a:t>	    </a:t>
            </a:r>
            <a:r>
              <a:rPr lang="de-DE" sz="4800" b="1" dirty="0" err="1"/>
              <a:t>Agglomerativem</a:t>
            </a:r>
            <a:r>
              <a:rPr lang="de-DE" sz="4800" b="1" dirty="0"/>
              <a:t> Clustering </a:t>
            </a:r>
          </a:p>
        </p:txBody>
      </p:sp>
    </p:spTree>
    <p:extLst>
      <p:ext uri="{BB962C8B-B14F-4D97-AF65-F5344CB8AC3E}">
        <p14:creationId xmlns:p14="http://schemas.microsoft.com/office/powerpoint/2010/main" val="24415171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(III)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DA47D-9D6C-2940-A07F-54E10EBB0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232742"/>
            <a:ext cx="4937760" cy="963820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Mit Noise:</a:t>
            </a:r>
          </a:p>
          <a:p>
            <a:r>
              <a:rPr lang="en-GB" b="0" i="1" dirty="0" err="1"/>
              <a:t>Frühaufklärung</a:t>
            </a:r>
            <a:r>
              <a:rPr lang="en-GB" b="0" i="1" dirty="0"/>
              <a:t>/</a:t>
            </a:r>
            <a:r>
              <a:rPr lang="en-GB" b="0" i="1" dirty="0" err="1"/>
              <a:t>Realismus</a:t>
            </a:r>
            <a:endParaRPr lang="en-DE" b="0" i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5B6127-1DCB-7E4B-AC3F-1C6565294E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ctr">
              <a:buNone/>
            </a:pPr>
            <a:endParaRPr lang="en-DE" sz="3600" b="1" dirty="0"/>
          </a:p>
          <a:p>
            <a:pPr marL="0" indent="0" fontAlgn="ctr">
              <a:buNone/>
            </a:pPr>
            <a:r>
              <a:rPr lang="en-DE" sz="3600" u="sng" dirty="0"/>
              <a:t>ari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0.584472</a:t>
            </a:r>
          </a:p>
          <a:p>
            <a:pPr marL="0" indent="0" fontAlgn="ctr">
              <a:buNone/>
            </a:pPr>
            <a:r>
              <a:rPr lang="en-GB" sz="3600" u="sng" dirty="0"/>
              <a:t>v</a:t>
            </a:r>
            <a:r>
              <a:rPr lang="en-DE" sz="3600" u="sng" dirty="0"/>
              <a:t>m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0.457452</a:t>
            </a:r>
          </a:p>
          <a:p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0B989-5657-884A-B280-5A64AF9B1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270924"/>
            <a:ext cx="4937760" cy="9256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Ohne Noise:</a:t>
            </a:r>
          </a:p>
          <a:p>
            <a:r>
              <a:rPr lang="en-GB" b="0" i="1" dirty="0" err="1"/>
              <a:t>Frühaufklärung</a:t>
            </a:r>
            <a:r>
              <a:rPr lang="en-GB" b="0" i="1" dirty="0"/>
              <a:t>/</a:t>
            </a:r>
            <a:r>
              <a:rPr lang="en-GB" b="0" i="1" dirty="0" err="1"/>
              <a:t>Realismus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593359-0461-7443-A84D-4EC24765BF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fontAlgn="ctr">
              <a:buNone/>
            </a:pPr>
            <a:endParaRPr lang="en-DE" sz="3600" b="1" dirty="0"/>
          </a:p>
          <a:p>
            <a:pPr marL="0" indent="0" fontAlgn="ctr">
              <a:buNone/>
            </a:pPr>
            <a:r>
              <a:rPr lang="en-DE" sz="3600" u="sng" dirty="0"/>
              <a:t>ari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TODO</a:t>
            </a:r>
          </a:p>
          <a:p>
            <a:pPr marL="0" indent="0" fontAlgn="ctr">
              <a:buNone/>
            </a:pPr>
            <a:r>
              <a:rPr lang="en-GB" sz="3600" u="sng" dirty="0"/>
              <a:t>v</a:t>
            </a:r>
            <a:r>
              <a:rPr lang="en-DE" sz="3600" u="sng" dirty="0"/>
              <a:t>m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TODO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6459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Einteilung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i="1" dirty="0"/>
              <a:t>Brenner</a:t>
            </a:r>
            <a:endParaRPr lang="en-US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Dimensionsreduktion</a:t>
            </a:r>
            <a:endParaRPr lang="en-US" b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Epoche</a:t>
            </a:r>
            <a:r>
              <a:rPr lang="en-US" dirty="0"/>
              <a:t> „</a:t>
            </a:r>
            <a:r>
              <a:rPr lang="en-US" dirty="0" err="1"/>
              <a:t>Klassik</a:t>
            </a:r>
            <a:r>
              <a:rPr lang="en-US" dirty="0"/>
              <a:t>/</a:t>
            </a:r>
            <a:r>
              <a:rPr lang="en-US" dirty="0" err="1"/>
              <a:t>Romantik</a:t>
            </a:r>
            <a:r>
              <a:rPr lang="en-US" dirty="0"/>
              <a:t>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Lowercase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Stoppwörter</a:t>
            </a:r>
            <a:r>
              <a:rPr lang="en-US" dirty="0"/>
              <a:t> </a:t>
            </a:r>
            <a:r>
              <a:rPr lang="en-US" u="sng" dirty="0" err="1"/>
              <a:t>entfernt</a:t>
            </a:r>
            <a:endParaRPr lang="en-US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10000 mf</a:t>
            </a:r>
          </a:p>
        </p:txBody>
      </p:sp>
    </p:spTree>
    <p:extLst>
      <p:ext uri="{BB962C8B-B14F-4D97-AF65-F5344CB8AC3E}">
        <p14:creationId xmlns:p14="http://schemas.microsoft.com/office/powerpoint/2010/main" val="3137594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() </a:t>
            </a:r>
            <a:br>
              <a:rPr lang="de-DE" b="1" dirty="0"/>
            </a:br>
            <a:r>
              <a:rPr lang="de-DE" dirty="0"/>
              <a:t>Top Worte der besten drei </a:t>
            </a:r>
            <a:r>
              <a:rPr lang="de-DE" dirty="0" err="1"/>
              <a:t>Clusterings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660BFF-771B-1C49-87CA-2E80B36FD37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837117" y="2311421"/>
          <a:ext cx="2674938" cy="4194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38">
                  <a:extLst>
                    <a:ext uri="{9D8B030D-6E8A-4147-A177-3AD203B41FA5}">
                      <a16:colId xmlns:a16="http://schemas.microsoft.com/office/drawing/2014/main" val="82802016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97724987"/>
                    </a:ext>
                  </a:extLst>
                </a:gridCol>
              </a:tblGrid>
              <a:tr h="491491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Wort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 err="1">
                          <a:effectLst/>
                        </a:rPr>
                        <a:t>Häufigkeit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61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gott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91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herz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79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7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liebe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07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leben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1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 err="1">
                          <a:effectLst/>
                        </a:rPr>
                        <a:t>schon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55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mehr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37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wohl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sei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342910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ED111C9-A792-2C46-9D1C-87BF36A15CB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679945" y="2311421"/>
          <a:ext cx="2674938" cy="4194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413">
                  <a:extLst>
                    <a:ext uri="{9D8B030D-6E8A-4147-A177-3AD203B41FA5}">
                      <a16:colId xmlns:a16="http://schemas.microsoft.com/office/drawing/2014/main" val="340704545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394869490"/>
                    </a:ext>
                  </a:extLst>
                </a:gridCol>
              </a:tblGrid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Wort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 err="1">
                          <a:effectLst/>
                        </a:rPr>
                        <a:t>Häufigkeit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271182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bey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6245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kan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9147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seyn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658704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muß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11631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005305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381566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jch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907878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jn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972660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258852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mehr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9052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EB8D37-2976-0D40-AA0E-017D0523F329}"/>
              </a:ext>
            </a:extLst>
          </p:cNvPr>
          <p:cNvSpPr txBox="1"/>
          <p:nvPr/>
        </p:nvSpPr>
        <p:spPr>
          <a:xfrm>
            <a:off x="646773" y="3885604"/>
            <a:ext cx="2274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Cluster 1 </a:t>
            </a:r>
            <a:r>
              <a:rPr lang="de-DE" sz="2800" b="1" dirty="0">
                <a:sym typeface="Wingdings" pitchFamily="2" charset="2"/>
              </a:rPr>
              <a:t>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EA185-559F-9449-B2AC-904F7E8A6406}"/>
              </a:ext>
            </a:extLst>
          </p:cNvPr>
          <p:cNvSpPr txBox="1"/>
          <p:nvPr/>
        </p:nvSpPr>
        <p:spPr>
          <a:xfrm>
            <a:off x="9354883" y="3885604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ym typeface="Wingdings" pitchFamily="2" charset="2"/>
              </a:rPr>
              <a:t> </a:t>
            </a:r>
            <a:r>
              <a:rPr lang="de-DE" sz="2800" b="1" dirty="0"/>
              <a:t>Cluster 2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57141-3784-B844-8FB9-7E0E6A2BD133}"/>
              </a:ext>
            </a:extLst>
          </p:cNvPr>
          <p:cNvCxnSpPr>
            <a:cxnSpLocks/>
          </p:cNvCxnSpPr>
          <p:nvPr/>
        </p:nvCxnSpPr>
        <p:spPr>
          <a:xfrm>
            <a:off x="6091237" y="2122228"/>
            <a:ext cx="0" cy="4572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7277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5.  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405226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C97912-63B6-7C4B-9A08-2F9508FD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Problematik der Epocheneinteilung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877EF9-3BE4-5444-B343-C1AECD16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Epochengrenzen sind nicht </a:t>
            </a:r>
            <a:r>
              <a:rPr lang="de-DE" b="1" dirty="0"/>
              <a:t>eindeutig</a:t>
            </a:r>
            <a:r>
              <a:rPr lang="de-DE" dirty="0"/>
              <a:t> (verschiedene Einteilungen)</a:t>
            </a:r>
          </a:p>
          <a:p>
            <a:r>
              <a:rPr lang="de-DE" dirty="0"/>
              <a:t>Innerhalb der Epochen gibt es </a:t>
            </a:r>
            <a:r>
              <a:rPr lang="de-DE" b="1" dirty="0"/>
              <a:t>literarische Strömungen</a:t>
            </a:r>
            <a:endParaRPr lang="de-DE" dirty="0"/>
          </a:p>
          <a:p>
            <a:r>
              <a:rPr lang="de-DE" dirty="0"/>
              <a:t>Epochen/literarische Strömungen können </a:t>
            </a:r>
            <a:r>
              <a:rPr lang="de-DE" b="1" dirty="0"/>
              <a:t>parallel</a:t>
            </a:r>
            <a:r>
              <a:rPr lang="de-DE" dirty="0"/>
              <a:t> zueinander verlaufen</a:t>
            </a:r>
          </a:p>
          <a:p>
            <a:r>
              <a:rPr lang="de-DE" dirty="0"/>
              <a:t>Autoren, die innerhalb einer Epoche schreiben, müssen nicht zwangsweise im </a:t>
            </a:r>
            <a:r>
              <a:rPr lang="de-DE" b="1" dirty="0"/>
              <a:t>Stil</a:t>
            </a:r>
            <a:r>
              <a:rPr lang="de-DE" dirty="0"/>
              <a:t> der Epoche schreiben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20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0415-9D08-F848-8291-410D6C94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Literarische Epochen </a:t>
            </a:r>
            <a:br>
              <a:rPr lang="de-DE" b="1" dirty="0"/>
            </a:br>
            <a:r>
              <a:rPr lang="de-DE" b="1" dirty="0"/>
              <a:t>(1600-1920)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ADC872-07CE-964E-B2E7-7B7F0632E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9238" y="90534"/>
            <a:ext cx="6157913" cy="66586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CA4DB-24B8-3B49-BCB5-B028A8BAD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AMANN, Helmut, Deutsche Literaturgeschichte. Vom Barock bis zum Expressionismus, Verlag Europa-Lehrmittel </a:t>
            </a:r>
            <a:r>
              <a:rPr lang="de-DE" dirty="0" err="1"/>
              <a:t>Nourney</a:t>
            </a:r>
            <a:r>
              <a:rPr lang="de-DE" dirty="0"/>
              <a:t>, Vollmer GmbH &amp; Co. KG, Haan 2020, S. 10: "Grafische Übersicht der Epochen".</a:t>
            </a:r>
          </a:p>
        </p:txBody>
      </p:sp>
    </p:spTree>
    <p:extLst>
      <p:ext uri="{BB962C8B-B14F-4D97-AF65-F5344CB8AC3E}">
        <p14:creationId xmlns:p14="http://schemas.microsoft.com/office/powerpoint/2010/main" val="297732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 Das Korpus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071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DE4D60-F8BD-354D-BD38-C17DB08E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Metadaten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CA964A-A00B-8646-A6C2-C622FA5C0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211" y="2757488"/>
            <a:ext cx="11181460" cy="311467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9E5F9A-FEAE-2C4B-9288-589192D80299}"/>
              </a:ext>
            </a:extLst>
          </p:cNvPr>
          <p:cNvSpPr/>
          <p:nvPr/>
        </p:nvSpPr>
        <p:spPr>
          <a:xfrm>
            <a:off x="572212" y="2757488"/>
            <a:ext cx="7000164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4ABA49-9133-A44D-B0E1-68BDD8433318}"/>
              </a:ext>
            </a:extLst>
          </p:cNvPr>
          <p:cNvSpPr/>
          <p:nvPr/>
        </p:nvSpPr>
        <p:spPr>
          <a:xfrm>
            <a:off x="10558463" y="2693194"/>
            <a:ext cx="1633537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98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181F7-CAC7-7640-BA85-4B4504A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Besonderheiten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5A4EC-7EBB-494C-BFDA-E1B7BD50F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765" r="10611"/>
          <a:stretch/>
        </p:blipFill>
        <p:spPr>
          <a:xfrm>
            <a:off x="1779842" y="2445448"/>
            <a:ext cx="3486148" cy="364745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EC3EB1-0C62-1F4C-8877-4EA6DAE5CC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Jahre sind </a:t>
            </a:r>
            <a:r>
              <a:rPr lang="de-DE" b="1" dirty="0"/>
              <a:t>Erstveröffentlichungsjahre</a:t>
            </a:r>
          </a:p>
          <a:p>
            <a:r>
              <a:rPr lang="de-DE" dirty="0"/>
              <a:t>Gedichte sind </a:t>
            </a:r>
            <a:r>
              <a:rPr lang="de-DE" b="1" dirty="0"/>
              <a:t>nicht</a:t>
            </a:r>
            <a:r>
              <a:rPr lang="de-DE" dirty="0"/>
              <a:t> hinsichtlich der </a:t>
            </a:r>
            <a:r>
              <a:rPr lang="de-DE" b="1" dirty="0"/>
              <a:t>Orthographie </a:t>
            </a:r>
            <a:r>
              <a:rPr lang="de-DE" dirty="0"/>
              <a:t>normalisiert</a:t>
            </a:r>
          </a:p>
          <a:p>
            <a:r>
              <a:rPr lang="de-DE" dirty="0"/>
              <a:t>1104 der 59424 Gedichte sind </a:t>
            </a:r>
            <a:r>
              <a:rPr lang="de-DE" b="1" dirty="0"/>
              <a:t>nicht</a:t>
            </a:r>
            <a:r>
              <a:rPr lang="de-DE" dirty="0"/>
              <a:t> </a:t>
            </a:r>
            <a:r>
              <a:rPr lang="de-DE" b="1" dirty="0"/>
              <a:t>vollständig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3082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43C41"/>
      </a:dk2>
      <a:lt2>
        <a:srgbClr val="E2E8E8"/>
      </a:lt2>
      <a:accent1>
        <a:srgbClr val="D93737"/>
      </a:accent1>
      <a:accent2>
        <a:srgbClr val="C76825"/>
      </a:accent2>
      <a:accent3>
        <a:srgbClr val="BBA32F"/>
      </a:accent3>
      <a:accent4>
        <a:srgbClr val="8CAF20"/>
      </a:accent4>
      <a:accent5>
        <a:srgbClr val="5DB92E"/>
      </a:accent5>
      <a:accent6>
        <a:srgbClr val="23BC2F"/>
      </a:accent6>
      <a:hlink>
        <a:srgbClr val="309191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1481</Words>
  <Application>Microsoft Macintosh PowerPoint</Application>
  <PresentationFormat>Widescreen</PresentationFormat>
  <Paragraphs>430</Paragraphs>
  <Slides>45</Slides>
  <Notes>22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Avenir Next LT Pro</vt:lpstr>
      <vt:lpstr>Calibri</vt:lpstr>
      <vt:lpstr>AccentBoxVTI</vt:lpstr>
      <vt:lpstr>Clustering nach literarischen Epochen</vt:lpstr>
      <vt:lpstr>Übersicht</vt:lpstr>
      <vt:lpstr>1.  Epochenbegriff und – einteilung</vt:lpstr>
      <vt:lpstr>Epochenbegriff</vt:lpstr>
      <vt:lpstr>Problematik der Epocheneinteilung</vt:lpstr>
      <vt:lpstr>Literarische Epochen  (1600-1920)</vt:lpstr>
      <vt:lpstr>2.  Das Korpus</vt:lpstr>
      <vt:lpstr>Metadaten</vt:lpstr>
      <vt:lpstr>Besonderheiten</vt:lpstr>
      <vt:lpstr>PowerPoint Presentation</vt:lpstr>
      <vt:lpstr>PowerPoint Presentation</vt:lpstr>
      <vt:lpstr>3.  Fragestellungen</vt:lpstr>
      <vt:lpstr>PowerPoint Presentation</vt:lpstr>
      <vt:lpstr>4.  Experimente</vt:lpstr>
      <vt:lpstr>4.1.  Aufbau</vt:lpstr>
      <vt:lpstr>PowerPoint Presentation</vt:lpstr>
      <vt:lpstr>Evaluationsmaße</vt:lpstr>
      <vt:lpstr>4.2.  Zusammenfassung von       Gedichten eines Dichters </vt:lpstr>
      <vt:lpstr>PowerPoint Presentation</vt:lpstr>
      <vt:lpstr>UMAP</vt:lpstr>
      <vt:lpstr>PowerPoint Presentation</vt:lpstr>
      <vt:lpstr>K-Means alle Epochen</vt:lpstr>
      <vt:lpstr>K-Means (+ Dimensionsreduktion) alle Epochen</vt:lpstr>
      <vt:lpstr>4.3.  Clustering von jeweils     zwei Epochen</vt:lpstr>
      <vt:lpstr>K-Means   (I)  DBSCAN</vt:lpstr>
      <vt:lpstr>K-Means   (I)  DBSCAN</vt:lpstr>
      <vt:lpstr>K-Means   (II)  DBSCAN</vt:lpstr>
      <vt:lpstr>K-Means (II)  Häufigsten 10 Worte des besten Clusterings: Barock/Realismus</vt:lpstr>
      <vt:lpstr>4.3.  K-Means vs K-Medoids </vt:lpstr>
      <vt:lpstr>K-Means    K-Medoids</vt:lpstr>
      <vt:lpstr>4.4.  Genauere Analyse der        Clusterings</vt:lpstr>
      <vt:lpstr>Epochen, die sich am besten clustern lassen</vt:lpstr>
      <vt:lpstr>PowerPoint Presentation</vt:lpstr>
      <vt:lpstr>PowerPoint Presentation</vt:lpstr>
      <vt:lpstr>PowerPoint Presentation</vt:lpstr>
      <vt:lpstr>K-Means (III):  Barock/Realismus</vt:lpstr>
      <vt:lpstr>K-Means (III):  Barock/Realismus</vt:lpstr>
      <vt:lpstr>K-Means (III):  Barock/Realismus</vt:lpstr>
      <vt:lpstr>K-Means (III):  Barock/Realismus</vt:lpstr>
      <vt:lpstr>K-Means (III):  Barock/Realismus</vt:lpstr>
      <vt:lpstr>Weitere To-Dos:</vt:lpstr>
      <vt:lpstr>4.2.  Noise Entfernung mit      Agglomerativem Clustering </vt:lpstr>
      <vt:lpstr>K-Means (III)</vt:lpstr>
      <vt:lpstr>K-Means ()  Top Worte der besten drei Clusterings</vt:lpstr>
      <vt:lpstr>5.  Schlussbetrachtung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nach literarischen Epochen</dc:title>
  <dc:creator>s337437</dc:creator>
  <cp:lastModifiedBy>s337437</cp:lastModifiedBy>
  <cp:revision>51</cp:revision>
  <dcterms:created xsi:type="dcterms:W3CDTF">2020-07-06T11:46:42Z</dcterms:created>
  <dcterms:modified xsi:type="dcterms:W3CDTF">2020-07-07T13:10:05Z</dcterms:modified>
</cp:coreProperties>
</file>