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66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4" r:id="rId9"/>
    <p:sldId id="373" r:id="rId10"/>
    <p:sldId id="372" r:id="rId11"/>
    <p:sldId id="350" r:id="rId12"/>
    <p:sldId id="352" r:id="rId13"/>
    <p:sldId id="349" r:id="rId14"/>
    <p:sldId id="351" r:id="rId15"/>
    <p:sldId id="291" r:id="rId16"/>
    <p:sldId id="292" r:id="rId17"/>
    <p:sldId id="303" r:id="rId18"/>
    <p:sldId id="312" r:id="rId19"/>
    <p:sldId id="324" r:id="rId20"/>
    <p:sldId id="361" r:id="rId21"/>
    <p:sldId id="360" r:id="rId22"/>
    <p:sldId id="343" r:id="rId23"/>
    <p:sldId id="338" r:id="rId24"/>
    <p:sldId id="365" r:id="rId25"/>
    <p:sldId id="368" r:id="rId26"/>
    <p:sldId id="375" r:id="rId27"/>
    <p:sldId id="384" r:id="rId28"/>
    <p:sldId id="367" r:id="rId29"/>
    <p:sldId id="382" r:id="rId30"/>
    <p:sldId id="383" r:id="rId31"/>
    <p:sldId id="331" r:id="rId32"/>
    <p:sldId id="294" r:id="rId33"/>
    <p:sldId id="374" r:id="rId34"/>
    <p:sldId id="355" r:id="rId35"/>
    <p:sldId id="376" r:id="rId36"/>
    <p:sldId id="364" r:id="rId37"/>
    <p:sldId id="378" r:id="rId38"/>
    <p:sldId id="377" r:id="rId39"/>
    <p:sldId id="381" r:id="rId40"/>
    <p:sldId id="380" r:id="rId41"/>
    <p:sldId id="379" r:id="rId42"/>
    <p:sldId id="353" r:id="rId43"/>
    <p:sldId id="301" r:id="rId44"/>
    <p:sldId id="315" r:id="rId45"/>
    <p:sldId id="340" r:id="rId46"/>
    <p:sldId id="369" r:id="rId47"/>
    <p:sldId id="326" r:id="rId48"/>
    <p:sldId id="347" r:id="rId49"/>
    <p:sldId id="337" r:id="rId50"/>
    <p:sldId id="344" r:id="rId51"/>
    <p:sldId id="304" r:id="rId52"/>
    <p:sldId id="345" r:id="rId53"/>
    <p:sldId id="346" r:id="rId54"/>
    <p:sldId id="321" r:id="rId55"/>
    <p:sldId id="348" r:id="rId56"/>
    <p:sldId id="332" r:id="rId57"/>
    <p:sldId id="311" r:id="rId58"/>
    <p:sldId id="319" r:id="rId59"/>
    <p:sldId id="314" r:id="rId60"/>
    <p:sldId id="317" r:id="rId61"/>
    <p:sldId id="302" r:id="rId62"/>
    <p:sldId id="363" r:id="rId63"/>
    <p:sldId id="356" r:id="rId64"/>
    <p:sldId id="362" r:id="rId6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ED9"/>
    <a:srgbClr val="D96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83807"/>
  </p:normalViewPr>
  <p:slideViewPr>
    <p:cSldViewPr snapToGrid="0" snapToObjects="1">
      <p:cViewPr varScale="1">
        <p:scale>
          <a:sx n="90" d="100"/>
          <a:sy n="90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12.07.20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14000 Gedichte sind die Anzahl der Dichter gleich geblieben, nur die Länge der zusammengefassten Gedichte wurde gekürzt.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241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Zeigte sich auch bei </a:t>
            </a:r>
            <a:r>
              <a:rPr lang="de-DE" b="1" dirty="0" err="1"/>
              <a:t>Agglomerativem</a:t>
            </a:r>
            <a:r>
              <a:rPr lang="de-DE" b="1" dirty="0"/>
              <a:t> Clustering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06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1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ist ähnlich wie K-</a:t>
            </a:r>
            <a:r>
              <a:rPr lang="de-DE" b="0" dirty="0" err="1"/>
              <a:t>Means</a:t>
            </a:r>
            <a:r>
              <a:rPr lang="de-DE" b="0" dirty="0"/>
              <a:t>, nimmt jedoch existierende Datenpunkte als </a:t>
            </a:r>
            <a:r>
              <a:rPr lang="de-DE" b="0" dirty="0" err="1"/>
              <a:t>Centroide</a:t>
            </a:r>
            <a:r>
              <a:rPr lang="de-DE" b="0" dirty="0"/>
              <a:t>.</a:t>
            </a:r>
            <a:r>
              <a:rPr lang="de-DE" b="1" dirty="0"/>
              <a:t> K-</a:t>
            </a:r>
            <a:r>
              <a:rPr lang="de-DE" b="1" dirty="0" err="1"/>
              <a:t>Medoids</a:t>
            </a:r>
            <a:r>
              <a:rPr lang="de-DE" b="0" dirty="0"/>
              <a:t> nicht von </a:t>
            </a:r>
            <a:r>
              <a:rPr lang="de-DE" b="0" dirty="0" err="1"/>
              <a:t>Sklearn</a:t>
            </a:r>
            <a:r>
              <a:rPr lang="de-DE" b="0" dirty="0"/>
              <a:t> selbst, </a:t>
            </a:r>
            <a:r>
              <a:rPr lang="de-DE" b="0" dirty="0" err="1"/>
              <a:t>sonder</a:t>
            </a:r>
            <a:r>
              <a:rPr lang="de-DE" b="0" dirty="0"/>
              <a:t> von </a:t>
            </a:r>
            <a:r>
              <a:rPr lang="de-DE" b="0" i="1" dirty="0" err="1"/>
              <a:t>sklearn.extra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Bei </a:t>
            </a: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6 von 7 Epochenpaare in Top 7 beinhalten </a:t>
            </a:r>
            <a:r>
              <a:rPr lang="de-DE" b="1" dirty="0"/>
              <a:t>Barock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GMM</a:t>
            </a:r>
            <a:r>
              <a:rPr lang="de-DE" b="0" dirty="0"/>
              <a:t> nur bei zwei Epocheneinteilungen besser, ansonsten ähnlich gut oder schlechter als K-</a:t>
            </a:r>
            <a:r>
              <a:rPr lang="de-DE" b="0" dirty="0" err="1"/>
              <a:t>Means</a:t>
            </a:r>
            <a:r>
              <a:rPr lang="de-DE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004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ist ähnlich wie K-</a:t>
            </a:r>
            <a:r>
              <a:rPr lang="de-DE" b="0" dirty="0" err="1"/>
              <a:t>Means</a:t>
            </a:r>
            <a:r>
              <a:rPr lang="de-DE" b="0" dirty="0"/>
              <a:t>, nimmt jedoch existierende Datenpunkte als </a:t>
            </a:r>
            <a:r>
              <a:rPr lang="de-DE" b="0" dirty="0" err="1"/>
              <a:t>Centroide</a:t>
            </a:r>
            <a:r>
              <a:rPr lang="de-DE" b="0" dirty="0"/>
              <a:t>.</a:t>
            </a:r>
            <a:r>
              <a:rPr lang="de-DE" b="1" dirty="0"/>
              <a:t> K-</a:t>
            </a:r>
            <a:r>
              <a:rPr lang="de-DE" b="1" dirty="0" err="1"/>
              <a:t>Medoids</a:t>
            </a:r>
            <a:r>
              <a:rPr lang="de-DE" b="0" dirty="0"/>
              <a:t> nicht von </a:t>
            </a:r>
            <a:r>
              <a:rPr lang="de-DE" b="0" dirty="0" err="1"/>
              <a:t>Sklearn</a:t>
            </a:r>
            <a:r>
              <a:rPr lang="de-DE" b="0" dirty="0"/>
              <a:t> selbst, </a:t>
            </a:r>
            <a:r>
              <a:rPr lang="de-DE" b="0" dirty="0" err="1"/>
              <a:t>sonder</a:t>
            </a:r>
            <a:r>
              <a:rPr lang="de-DE" b="0" dirty="0"/>
              <a:t> von </a:t>
            </a:r>
            <a:r>
              <a:rPr lang="de-DE" b="0" i="1" dirty="0" err="1"/>
              <a:t>sklearn.extra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Bei </a:t>
            </a: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6 von 7 Epochenpaare in Top 7 beinhalten </a:t>
            </a:r>
            <a:r>
              <a:rPr lang="de-DE" b="1" dirty="0"/>
              <a:t>Barock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GMM</a:t>
            </a:r>
            <a:r>
              <a:rPr lang="de-DE" b="0" dirty="0"/>
              <a:t> nur bei zwei Epocheneinteilungen besser, ansonsten ähnlich gut oder schlechter als K-</a:t>
            </a:r>
            <a:r>
              <a:rPr lang="de-DE" b="0" dirty="0" err="1"/>
              <a:t>Means</a:t>
            </a:r>
            <a:r>
              <a:rPr lang="de-DE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140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ist ähnlich wie K-</a:t>
            </a:r>
            <a:r>
              <a:rPr lang="de-DE" b="0" dirty="0" err="1"/>
              <a:t>Means</a:t>
            </a:r>
            <a:r>
              <a:rPr lang="de-DE" b="0" dirty="0"/>
              <a:t>, nimmt jedoch existierende Datenpunkte als </a:t>
            </a:r>
            <a:r>
              <a:rPr lang="de-DE" b="0" dirty="0" err="1"/>
              <a:t>Centroide</a:t>
            </a:r>
            <a:r>
              <a:rPr lang="de-DE" b="0" dirty="0"/>
              <a:t>.</a:t>
            </a:r>
            <a:r>
              <a:rPr lang="de-DE" b="1" dirty="0"/>
              <a:t> K-</a:t>
            </a:r>
            <a:r>
              <a:rPr lang="de-DE" b="1" dirty="0" err="1"/>
              <a:t>Medoids</a:t>
            </a:r>
            <a:r>
              <a:rPr lang="de-DE" b="0" dirty="0"/>
              <a:t> nicht von </a:t>
            </a:r>
            <a:r>
              <a:rPr lang="de-DE" b="0" dirty="0" err="1"/>
              <a:t>Sklearn</a:t>
            </a:r>
            <a:r>
              <a:rPr lang="de-DE" b="0" dirty="0"/>
              <a:t> selbst, </a:t>
            </a:r>
            <a:r>
              <a:rPr lang="de-DE" b="0" dirty="0" err="1"/>
              <a:t>sonder</a:t>
            </a:r>
            <a:r>
              <a:rPr lang="de-DE" b="0" dirty="0"/>
              <a:t> von </a:t>
            </a:r>
            <a:r>
              <a:rPr lang="de-DE" b="0" i="1" dirty="0" err="1"/>
              <a:t>sklearn.extra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Bei </a:t>
            </a: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6 von 7 Epochenpaare in Top 7 beinhalten </a:t>
            </a:r>
            <a:r>
              <a:rPr lang="de-DE" b="1" dirty="0"/>
              <a:t>Barock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GMM</a:t>
            </a:r>
            <a:r>
              <a:rPr lang="de-DE" b="0" dirty="0"/>
              <a:t> nur bei zwei Epocheneinteilungen besser, ansonsten ähnlich gut oder schlechter als K-</a:t>
            </a:r>
            <a:r>
              <a:rPr lang="de-DE" b="0" dirty="0" err="1"/>
              <a:t>Means</a:t>
            </a:r>
            <a:r>
              <a:rPr lang="de-DE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929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der häufigsten Epoche des Dichters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57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078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Romantik: zu wenig Gedichte!!!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5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sz="1800" b="0" dirty="0"/>
              <a:t>Angepasste Version des Korpus, alle Gedichte vor 1600 und nach 1933 wurden entfernt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 mit 3 Dimensionen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95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904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50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des Dichters</a:t>
            </a:r>
          </a:p>
          <a:p>
            <a:r>
              <a:rPr lang="de-DE" dirty="0"/>
              <a:t>IN KLAMMERN: Verteilung der Großteil der Jahre</a:t>
            </a:r>
          </a:p>
          <a:p>
            <a:r>
              <a:rPr lang="de-DE" dirty="0"/>
              <a:t>Frühbarock: 1600-1650</a:t>
            </a:r>
          </a:p>
          <a:p>
            <a:r>
              <a:rPr lang="de-DE" dirty="0"/>
              <a:t>Hochbarock: 1650-1700 (1720)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50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8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75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41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89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i="1" dirty="0">
                <a:sym typeface="Wingdings" pitchFamily="2" charset="2"/>
              </a:rPr>
              <a:t>Entfernung: </a:t>
            </a:r>
            <a:r>
              <a:rPr lang="de-DE" i="0" dirty="0">
                <a:sym typeface="Wingdings" pitchFamily="2" charset="2"/>
              </a:rPr>
              <a:t>Reduzierung von 319 Gedichten auf 247</a:t>
            </a:r>
            <a:endParaRPr lang="de-DE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83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894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06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5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Relevante 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Keine </a:t>
            </a:r>
            <a:r>
              <a:rPr lang="de-DE" b="1" dirty="0"/>
              <a:t>Epochenannotationen</a:t>
            </a:r>
            <a:endParaRPr lang="de-DE" dirty="0"/>
          </a:p>
          <a:p>
            <a:r>
              <a:rPr lang="de-DE" dirty="0"/>
              <a:t>Jahre sind </a:t>
            </a:r>
            <a:r>
              <a:rPr lang="de-DE" b="1" dirty="0"/>
              <a:t>Erstveröffentlichungsjahre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86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94259-320E-054B-A2C1-B472AB8B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29" y="2180978"/>
            <a:ext cx="3643853" cy="2023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3600" b="1" dirty="0"/>
              <a:t>Ursprüngliches</a:t>
            </a:r>
            <a:br>
              <a:rPr lang="de-DE" sz="3600" b="1" dirty="0"/>
            </a:br>
            <a:r>
              <a:rPr lang="de-DE" sz="3600" b="1" dirty="0"/>
              <a:t>Korpus</a:t>
            </a:r>
            <a:br>
              <a:rPr lang="de-DE" sz="4100" b="1" dirty="0"/>
            </a:br>
            <a:endParaRPr lang="de-DE" sz="4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6690D2-5DC6-DF42-A95F-358376D319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8" r="8513"/>
          <a:stretch/>
        </p:blipFill>
        <p:spPr>
          <a:xfrm>
            <a:off x="4009805" y="82995"/>
            <a:ext cx="8145654" cy="62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6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EE86C1-8E4B-8144-8248-53E823CF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Anpassung des Korpus</a:t>
            </a:r>
          </a:p>
        </p:txBody>
      </p:sp>
    </p:spTree>
    <p:extLst>
      <p:ext uri="{BB962C8B-B14F-4D97-AF65-F5344CB8AC3E}">
        <p14:creationId xmlns:p14="http://schemas.microsoft.com/office/powerpoint/2010/main" val="138767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b="1" dirty="0"/>
              <a:t>Zusammenfassung von Gedichten eines Dichters </a:t>
            </a:r>
            <a:endParaRPr lang="de-DE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E848-C590-3B44-9E5E-E724ECF2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2478024"/>
            <a:ext cx="10664718" cy="3948176"/>
          </a:xfrm>
        </p:spPr>
        <p:txBody>
          <a:bodyPr>
            <a:normAutofit/>
          </a:bodyPr>
          <a:lstStyle/>
          <a:p>
            <a:r>
              <a:rPr lang="de-DE" sz="3200" dirty="0"/>
              <a:t>Gedichte verschiedener Epochen eines Dichters wurden getrennt behandelt</a:t>
            </a:r>
          </a:p>
          <a:p>
            <a:r>
              <a:rPr lang="de-DE" sz="3200" dirty="0"/>
              <a:t>Gedichte &gt;= 1000 Tokens</a:t>
            </a:r>
          </a:p>
          <a:p>
            <a:r>
              <a:rPr lang="de-DE" sz="3200" dirty="0"/>
              <a:t>Erscheinungsjahr </a:t>
            </a:r>
            <a:r>
              <a:rPr lang="de-DE" sz="3200" dirty="0">
                <a:sym typeface="Wingdings" pitchFamily="2" charset="2"/>
              </a:rPr>
              <a:t> Mittelwert der Erscheinungsjahre</a:t>
            </a:r>
          </a:p>
          <a:p>
            <a:r>
              <a:rPr lang="de-DE" sz="3200" b="1" dirty="0">
                <a:sym typeface="Wingdings" pitchFamily="2" charset="2"/>
              </a:rPr>
              <a:t>Händische Einteilung </a:t>
            </a:r>
            <a:r>
              <a:rPr lang="de-DE" sz="3200" dirty="0">
                <a:sym typeface="Wingdings" pitchFamily="2" charset="2"/>
              </a:rPr>
              <a:t>der Epochen nach Dichtern</a:t>
            </a:r>
          </a:p>
          <a:p>
            <a:pPr marL="0" indent="0">
              <a:buNone/>
            </a:pPr>
            <a:r>
              <a:rPr lang="de-DE" sz="3200" dirty="0">
                <a:sym typeface="Wingdings" pitchFamily="2" charset="2"/>
              </a:rPr>
              <a:t>   Entfernung einiger Dichter  </a:t>
            </a:r>
          </a:p>
        </p:txBody>
      </p:sp>
    </p:spTree>
    <p:extLst>
      <p:ext uri="{BB962C8B-B14F-4D97-AF65-F5344CB8AC3E}">
        <p14:creationId xmlns:p14="http://schemas.microsoft.com/office/powerpoint/2010/main" val="273767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94259-320E-054B-A2C1-B472AB8B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800" b="1" dirty="0"/>
              <a:t>Zusammen-gefasstes</a:t>
            </a:r>
            <a:br>
              <a:rPr lang="de-DE" sz="4800" b="1" dirty="0"/>
            </a:br>
            <a:r>
              <a:rPr lang="de-DE" sz="4800" b="1" dirty="0"/>
              <a:t>Korpus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99D27B-4173-994B-B4B6-6EE8C0780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6" r="7408"/>
          <a:stretch/>
        </p:blipFill>
        <p:spPr>
          <a:xfrm>
            <a:off x="4598964" y="497145"/>
            <a:ext cx="7512878" cy="586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1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 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E8F2E-9211-6F40-8FCA-364954FDC01E}"/>
              </a:ext>
            </a:extLst>
          </p:cNvPr>
          <p:cNvSpPr txBox="1"/>
          <p:nvPr/>
        </p:nvSpPr>
        <p:spPr>
          <a:xfrm>
            <a:off x="819498" y="936618"/>
            <a:ext cx="10644868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</a:t>
            </a:r>
            <a:r>
              <a:rPr lang="de-DE" sz="3600" b="1" dirty="0"/>
              <a:t>gut</a:t>
            </a:r>
            <a:r>
              <a:rPr lang="de-DE" sz="3600" dirty="0"/>
              <a:t> fürs 	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</a:t>
            </a:r>
            <a:r>
              <a:rPr lang="de-DE" sz="3600" b="1" dirty="0"/>
              <a:t>nicht</a:t>
            </a:r>
            <a:r>
              <a:rPr lang="de-DE" sz="3600" dirty="0"/>
              <a:t> fürs 	Clustering?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44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EBF-BB7C-FF49-93DA-FD44946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Evaluationsmaße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B43E-21CA-8A4B-AEAB-6F1A4E86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 err="1"/>
              <a:t>Adjusted</a:t>
            </a:r>
            <a:r>
              <a:rPr lang="de-DE" b="1" dirty="0"/>
              <a:t> Rand Index </a:t>
            </a:r>
            <a:r>
              <a:rPr lang="de-DE" dirty="0"/>
              <a:t>(kurz: </a:t>
            </a:r>
            <a:r>
              <a:rPr lang="de-DE" b="1" dirty="0" err="1"/>
              <a:t>ari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b="1" dirty="0"/>
              <a:t>V-</a:t>
            </a:r>
            <a:r>
              <a:rPr lang="de-DE" b="1" dirty="0" err="1"/>
              <a:t>measure</a:t>
            </a:r>
            <a:r>
              <a:rPr lang="de-DE" dirty="0"/>
              <a:t> (kurz: </a:t>
            </a:r>
            <a:r>
              <a:rPr lang="de-DE" b="1" dirty="0" err="1"/>
              <a:t>vm</a:t>
            </a:r>
            <a:r>
              <a:rPr lang="de-DE" dirty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Harmonisches Mittel zwischen </a:t>
            </a:r>
            <a:r>
              <a:rPr lang="en-GB" i="1" dirty="0"/>
              <a:t>homogeneity</a:t>
            </a:r>
            <a:r>
              <a:rPr lang="en-GB" dirty="0"/>
              <a:t> &amp; </a:t>
            </a:r>
            <a:r>
              <a:rPr lang="en-GB" i="1" dirty="0"/>
              <a:t>completeness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i="1" dirty="0"/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  <a:p>
            <a:pPr lvl="1">
              <a:lnSpc>
                <a:spcPct val="150000"/>
              </a:lnSpc>
            </a:pPr>
            <a:r>
              <a:rPr lang="en-GB" i="1" dirty="0"/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</p:txBody>
      </p:sp>
    </p:spTree>
    <p:extLst>
      <p:ext uri="{BB962C8B-B14F-4D97-AF65-F5344CB8AC3E}">
        <p14:creationId xmlns:p14="http://schemas.microsoft.com/office/powerpoint/2010/main" val="22873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4.1.  Clustering des gesamten Korpus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253519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92312"/>
            <a:ext cx="10168128" cy="369417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DE" sz="3200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sz="3200" dirty="0"/>
              <a:t>Das Korpus</a:t>
            </a:r>
          </a:p>
          <a:p>
            <a:pPr marL="514350" indent="-514350">
              <a:buAutoNum type="arabicPeriod"/>
            </a:pPr>
            <a:r>
              <a:rPr lang="en-GB" sz="3200" dirty="0" err="1"/>
              <a:t>Fragestellungen</a:t>
            </a:r>
            <a:endParaRPr lang="en-DE" sz="3200" dirty="0"/>
          </a:p>
          <a:p>
            <a:pPr marL="514350" indent="-514350">
              <a:buAutoNum type="arabicPeriod"/>
            </a:pPr>
            <a:r>
              <a:rPr lang="en-DE" sz="3200" dirty="0"/>
              <a:t>Experimente</a:t>
            </a:r>
          </a:p>
          <a:p>
            <a:pPr marL="514350" indent="-514350">
              <a:buAutoNum type="arabicPeriod"/>
            </a:pPr>
            <a:r>
              <a:rPr lang="en-DE" sz="3200" dirty="0"/>
              <a:t>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800" b="1" dirty="0"/>
              <a:t>UMAP</a:t>
            </a:r>
            <a:br>
              <a:rPr lang="de-DE" sz="4800" b="1" dirty="0"/>
            </a:br>
            <a:r>
              <a:rPr lang="de-DE" sz="4800" dirty="0"/>
              <a:t>alle Epochen</a:t>
            </a:r>
            <a:endParaRPr lang="de-DE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477981" y="4872922"/>
            <a:ext cx="3933306" cy="1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sz="3400" dirty="0"/>
              <a:t>Einteilung nach </a:t>
            </a:r>
            <a:r>
              <a:rPr lang="en-US" sz="3400" b="1" dirty="0"/>
              <a:t>AMANN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0E2E27-A2F5-BC47-B5C9-8170EE7EF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1" t="5305" r="1" b="11317"/>
          <a:stretch/>
        </p:blipFill>
        <p:spPr>
          <a:xfrm>
            <a:off x="4719843" y="670952"/>
            <a:ext cx="7439034" cy="55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76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K-Means</a:t>
            </a:r>
            <a:br>
              <a:rPr lang="en-US" sz="4800" b="1" dirty="0"/>
            </a:br>
            <a:r>
              <a:rPr lang="en-US" sz="4800"/>
              <a:t>alle</a:t>
            </a:r>
            <a:r>
              <a:rPr lang="en-US" sz="4800" dirty="0"/>
              <a:t> </a:t>
            </a:r>
            <a:r>
              <a:rPr lang="en-US" sz="4800"/>
              <a:t>Epochen</a:t>
            </a: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b="1" dirty="0" err="1"/>
              <a:t>ari</a:t>
            </a:r>
            <a:r>
              <a:rPr lang="en-US" sz="3200" dirty="0"/>
              <a:t>:  0.134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b="1" dirty="0" err="1"/>
              <a:t>vm</a:t>
            </a:r>
            <a:r>
              <a:rPr lang="en-US" sz="3200" dirty="0"/>
              <a:t>: 0.35</a:t>
            </a:r>
            <a:endParaRPr lang="en-US" sz="3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2F41B9-33BD-B542-8CA7-4117BD17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61" t="7168" r="14845" b="10789"/>
          <a:stretch/>
        </p:blipFill>
        <p:spPr>
          <a:xfrm>
            <a:off x="4666191" y="183113"/>
            <a:ext cx="7357910" cy="64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92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4.2.  Noise Entfernung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767297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E410B9-650E-C549-B5D6-A2098E5B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Verfahren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4A4841-EEE5-5F44-9B6E-36085635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60" y="2400870"/>
            <a:ext cx="10991279" cy="37141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sz="4000" dirty="0"/>
              <a:t> Topic </a:t>
            </a:r>
            <a:r>
              <a:rPr lang="de-DE" sz="4000" dirty="0" err="1"/>
              <a:t>Modelling</a:t>
            </a:r>
            <a:endParaRPr lang="de-DE" sz="4000" dirty="0"/>
          </a:p>
          <a:p>
            <a:pPr>
              <a:lnSpc>
                <a:spcPct val="150000"/>
              </a:lnSpc>
            </a:pPr>
            <a:r>
              <a:rPr lang="de-DE" sz="4000" dirty="0"/>
              <a:t> Hierarchisches Clustering</a:t>
            </a:r>
          </a:p>
          <a:p>
            <a:pPr>
              <a:lnSpc>
                <a:spcPct val="150000"/>
              </a:lnSpc>
            </a:pPr>
            <a:r>
              <a:rPr lang="de-DE" sz="4000" dirty="0"/>
              <a:t> Feinere Einteilung von Barock </a:t>
            </a:r>
          </a:p>
          <a:p>
            <a:pPr>
              <a:lnSpc>
                <a:spcPct val="150000"/>
              </a:lnSpc>
            </a:pPr>
            <a:r>
              <a:rPr lang="de-DE" sz="4000" dirty="0"/>
              <a:t> </a:t>
            </a:r>
            <a:r>
              <a:rPr lang="de-DE" sz="4000" strike="sngStrike" dirty="0"/>
              <a:t>Lineare SVM</a:t>
            </a:r>
          </a:p>
        </p:txBody>
      </p:sp>
    </p:spTree>
    <p:extLst>
      <p:ext uri="{BB962C8B-B14F-4D97-AF65-F5344CB8AC3E}">
        <p14:creationId xmlns:p14="http://schemas.microsoft.com/office/powerpoint/2010/main" val="1512274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1810-BD15-AD4E-89AE-B1209C2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Topic </a:t>
            </a:r>
            <a:r>
              <a:rPr lang="de-DE" b="1" dirty="0" err="1"/>
              <a:t>Modelling</a:t>
            </a:r>
            <a:endParaRPr lang="de-DE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FEC52-AF0E-7F42-A384-3BBF3201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3" y="2206561"/>
            <a:ext cx="10726483" cy="37513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Topic </a:t>
            </a:r>
            <a:r>
              <a:rPr lang="de-DE" dirty="0" err="1"/>
              <a:t>Modelling</a:t>
            </a:r>
            <a:r>
              <a:rPr lang="de-DE" dirty="0"/>
              <a:t> mit </a:t>
            </a:r>
            <a:r>
              <a:rPr lang="de-DE" b="1" dirty="0"/>
              <a:t>Mallet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Ziel: Auffälligkeiten durch Analyse der Topics entdecken</a:t>
            </a:r>
          </a:p>
          <a:p>
            <a:pPr>
              <a:lnSpc>
                <a:spcPct val="150000"/>
              </a:lnSpc>
            </a:pPr>
            <a:r>
              <a:rPr lang="de-DE" b="1" dirty="0"/>
              <a:t>Ergebnis</a:t>
            </a:r>
            <a:r>
              <a:rPr lang="de-DE" dirty="0"/>
              <a:t>: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viele ähnliche Topics</a:t>
            </a:r>
          </a:p>
          <a:p>
            <a:pPr lvl="1">
              <a:lnSpc>
                <a:spcPct val="150000"/>
              </a:lnSpc>
            </a:pPr>
            <a:r>
              <a:rPr lang="de-DE" sz="2800" b="1" dirty="0"/>
              <a:t>Auffällig</a:t>
            </a:r>
            <a:r>
              <a:rPr lang="de-DE" sz="2800" dirty="0"/>
              <a:t>: Topic mit Worten der </a:t>
            </a:r>
            <a:r>
              <a:rPr lang="de-DE" sz="2800" b="1" dirty="0"/>
              <a:t>niederdeutschen </a:t>
            </a:r>
            <a:r>
              <a:rPr lang="de-DE" sz="2800" dirty="0"/>
              <a:t>Sprache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B2B7E-7EBE-8D42-AFFC-B0309A571319}"/>
              </a:ext>
            </a:extLst>
          </p:cNvPr>
          <p:cNvSpPr txBox="1"/>
          <p:nvPr/>
        </p:nvSpPr>
        <p:spPr>
          <a:xfrm>
            <a:off x="557213" y="6066901"/>
            <a:ext cx="5538788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>
                <a:sym typeface="Wingdings" pitchFamily="2" charset="2"/>
              </a:rPr>
              <a:t></a:t>
            </a:r>
            <a:r>
              <a:rPr lang="de-DE" sz="40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2 Autoren entfernt</a:t>
            </a:r>
            <a:endParaRPr lang="de-DE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65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1810-BD15-AD4E-89AE-B1209C2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Hierarchisches Clustering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C763AB-B9FD-3543-B4E6-5C16EF96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547"/>
            <a:ext cx="8477250" cy="4768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D4B2D-9968-F549-92CF-80051F43F5DD}"/>
              </a:ext>
            </a:extLst>
          </p:cNvPr>
          <p:cNvSpPr txBox="1"/>
          <p:nvPr/>
        </p:nvSpPr>
        <p:spPr>
          <a:xfrm>
            <a:off x="7077075" y="2769930"/>
            <a:ext cx="45815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b="1" dirty="0"/>
              <a:t>Ausreißer</a:t>
            </a:r>
            <a:r>
              <a:rPr lang="de-DE" sz="3200" dirty="0"/>
              <a:t> = Gedichte, die nach wenigen Aufteilungen eigene Cluster bilden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Möglichst wenige entfernte Gedichte</a:t>
            </a:r>
          </a:p>
        </p:txBody>
      </p:sp>
    </p:spTree>
    <p:extLst>
      <p:ext uri="{BB962C8B-B14F-4D97-AF65-F5344CB8AC3E}">
        <p14:creationId xmlns:p14="http://schemas.microsoft.com/office/powerpoint/2010/main" val="979472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1810-BD15-AD4E-89AE-B1209C2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Hierarchisches Clustering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C763AB-B9FD-3543-B4E6-5C16EF96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9547"/>
            <a:ext cx="8477250" cy="4768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D4B2D-9968-F549-92CF-80051F43F5DD}"/>
              </a:ext>
            </a:extLst>
          </p:cNvPr>
          <p:cNvSpPr txBox="1"/>
          <p:nvPr/>
        </p:nvSpPr>
        <p:spPr>
          <a:xfrm>
            <a:off x="6991350" y="2339042"/>
            <a:ext cx="4767263" cy="403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~14000</a:t>
            </a:r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800" dirty="0"/>
              <a:t>„fehlerhafte“ Gedichte aus </a:t>
            </a:r>
            <a:r>
              <a:rPr lang="de-DE" sz="2800" b="1" dirty="0"/>
              <a:t>Original-Korpus entfernt</a:t>
            </a:r>
          </a:p>
          <a:p>
            <a:r>
              <a:rPr lang="de-DE" sz="2800" i="1" dirty="0"/>
              <a:t>     </a:t>
            </a:r>
          </a:p>
          <a:p>
            <a:endParaRPr lang="de-DE" sz="2800" i="1" dirty="0"/>
          </a:p>
          <a:p>
            <a:endParaRPr lang="de-DE" sz="2800" i="1" dirty="0"/>
          </a:p>
          <a:p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de-DE" sz="2800" dirty="0"/>
              <a:t> „fehlerhafte“ Gedichte aus </a:t>
            </a:r>
            <a:r>
              <a:rPr lang="de-DE" sz="2800" b="1" dirty="0"/>
              <a:t>zusammengefasstem Korpus </a:t>
            </a:r>
            <a:r>
              <a:rPr lang="de-DE" sz="2800" dirty="0"/>
              <a:t>entfernt</a:t>
            </a:r>
            <a:endParaRPr lang="de-DE" sz="2800" i="1" dirty="0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8B972780-46DF-9A4D-B802-F6DCE9C4626A}"/>
              </a:ext>
            </a:extLst>
          </p:cNvPr>
          <p:cNvSpPr/>
          <p:nvPr/>
        </p:nvSpPr>
        <p:spPr>
          <a:xfrm>
            <a:off x="8996362" y="3757613"/>
            <a:ext cx="571500" cy="11376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14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D4718-B3C8-004D-97E9-273874D6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06" y="676275"/>
            <a:ext cx="4287755" cy="13565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 err="1"/>
              <a:t>Feinere</a:t>
            </a:r>
            <a:r>
              <a:rPr lang="en-US" sz="3600" b="1" dirty="0"/>
              <a:t> </a:t>
            </a:r>
            <a:r>
              <a:rPr lang="en-US" sz="3600" b="1" dirty="0" err="1"/>
              <a:t>Einteilung</a:t>
            </a:r>
            <a:r>
              <a:rPr lang="en-US" sz="3600" b="1" dirty="0"/>
              <a:t> von </a:t>
            </a:r>
            <a:r>
              <a:rPr lang="en-US" sz="3600" b="1" dirty="0" err="1"/>
              <a:t>Barock</a:t>
            </a:r>
            <a:endParaRPr lang="en-US" sz="36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6A71E5-2EF3-1644-88CD-300555D05A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61" t="7168" r="14845" b="10789"/>
          <a:stretch/>
        </p:blipFill>
        <p:spPr>
          <a:xfrm>
            <a:off x="5012930" y="216599"/>
            <a:ext cx="7187433" cy="63413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D42FE8-7668-8F49-8CB1-C7F72CE412B2}"/>
              </a:ext>
            </a:extLst>
          </p:cNvPr>
          <p:cNvSpPr txBox="1"/>
          <p:nvPr/>
        </p:nvSpPr>
        <p:spPr>
          <a:xfrm>
            <a:off x="486806" y="2408172"/>
            <a:ext cx="391638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/>
              <a:t>Aufteilung in literarische Strömungen: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3200" b="1" dirty="0"/>
              <a:t>Frühbarock </a:t>
            </a:r>
          </a:p>
          <a:p>
            <a:pPr>
              <a:spcAft>
                <a:spcPts val="600"/>
              </a:spcAft>
            </a:pPr>
            <a:r>
              <a:rPr lang="de-DE" sz="3200" b="1" dirty="0"/>
              <a:t>    (1600-1650)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3200" b="1" dirty="0"/>
              <a:t>Hochbarock (1650-1700)</a:t>
            </a:r>
            <a:endParaRPr lang="de-DE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5BEBA7-0581-0E4B-AFF0-6FDEAAF03AD2}"/>
              </a:ext>
            </a:extLst>
          </p:cNvPr>
          <p:cNvSpPr/>
          <p:nvPr/>
        </p:nvSpPr>
        <p:spPr>
          <a:xfrm>
            <a:off x="5098533" y="557138"/>
            <a:ext cx="923251" cy="84296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454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AD89-ED53-654E-B945-704451CF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Lineare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DB9E-41B8-8247-85A2-EC94943F8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8" y="2478024"/>
            <a:ext cx="10697908" cy="3394139"/>
          </a:xfrm>
        </p:spPr>
        <p:txBody>
          <a:bodyPr>
            <a:normAutofit/>
          </a:bodyPr>
          <a:lstStyle/>
          <a:p>
            <a:r>
              <a:rPr lang="de-DE" sz="3600" dirty="0"/>
              <a:t>Klassifizierung mit </a:t>
            </a:r>
            <a:r>
              <a:rPr lang="de-DE" sz="3600" b="1" dirty="0"/>
              <a:t>Linearen SVM</a:t>
            </a:r>
            <a:endParaRPr lang="de-DE" sz="3600" dirty="0"/>
          </a:p>
          <a:p>
            <a:r>
              <a:rPr lang="de-DE" sz="3600" dirty="0"/>
              <a:t>Suche nach Dichtern, von denen alle Gedichte falsch zugeordnet wurden</a:t>
            </a:r>
          </a:p>
          <a:p>
            <a:r>
              <a:rPr lang="de-DE" sz="3600" dirty="0"/>
              <a:t>Nur Dichter mit mehr als einem (zusammengefassten) Gedicht untersucht</a:t>
            </a:r>
          </a:p>
          <a:p>
            <a:endParaRPr lang="de-DE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591873-C7C6-784B-931F-561F537AC41C}"/>
              </a:ext>
            </a:extLst>
          </p:cNvPr>
          <p:cNvSpPr txBox="1"/>
          <p:nvPr/>
        </p:nvSpPr>
        <p:spPr>
          <a:xfrm>
            <a:off x="585788" y="5955417"/>
            <a:ext cx="1014412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>
                <a:sym typeface="Wingdings" pitchFamily="2" charset="2"/>
              </a:rPr>
              <a:t></a:t>
            </a:r>
            <a:r>
              <a:rPr lang="de-DE" sz="40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13 Autoren/ 32 Gedichte entfernt</a:t>
            </a:r>
            <a:endParaRPr lang="de-DE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48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UMAP</a:t>
            </a:r>
            <a:br>
              <a:rPr lang="en-US" sz="4800" b="1" dirty="0"/>
            </a:br>
            <a:r>
              <a:rPr lang="en-US" sz="4800"/>
              <a:t>alle Epochen</a:t>
            </a:r>
            <a:br>
              <a:rPr lang="en-US" sz="4800"/>
            </a:br>
            <a:r>
              <a:rPr lang="en-US" sz="4800"/>
              <a:t>ohne „Noise”</a:t>
            </a:r>
            <a:endParaRPr lang="en-US" sz="48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sz="3200" dirty="0"/>
              <a:t>Einteilung nach </a:t>
            </a:r>
            <a:r>
              <a:rPr lang="de-DE" sz="3200" b="1" dirty="0"/>
              <a:t>AMANN</a:t>
            </a:r>
            <a:endParaRPr lang="de-DE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CE44785-A6EF-6546-8327-AC136142D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6" t="5475" b="11234"/>
          <a:stretch/>
        </p:blipFill>
        <p:spPr>
          <a:xfrm>
            <a:off x="4597258" y="623825"/>
            <a:ext cx="7588878" cy="5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6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 Epochenbegriff und –	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K-Means</a:t>
            </a:r>
            <a:br>
              <a:rPr lang="en-US" sz="4800" b="1" dirty="0"/>
            </a:br>
            <a:r>
              <a:rPr lang="de-DE" sz="4800" dirty="0"/>
              <a:t>alle Epochen</a:t>
            </a:r>
            <a:br>
              <a:rPr lang="de-DE" sz="4800" dirty="0"/>
            </a:br>
            <a:r>
              <a:rPr lang="de-DE" sz="4800" dirty="0"/>
              <a:t>ohne „Noise“ </a:t>
            </a:r>
            <a:endParaRPr lang="de-DE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3200" b="1" dirty="0" err="1"/>
              <a:t>ari</a:t>
            </a:r>
            <a:r>
              <a:rPr lang="en-US" sz="3200" dirty="0"/>
              <a:t>:  0.246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+ 0,13</a:t>
            </a:r>
            <a:r>
              <a:rPr lang="en-US" sz="3200" dirty="0"/>
              <a:t>)</a:t>
            </a:r>
          </a:p>
          <a:p>
            <a:pPr>
              <a:spcBef>
                <a:spcPts val="1000"/>
              </a:spcBef>
            </a:pPr>
            <a:r>
              <a:rPr lang="en-US" sz="3200" b="1" dirty="0" err="1"/>
              <a:t>vm</a:t>
            </a:r>
            <a:r>
              <a:rPr lang="en-US" sz="3200" dirty="0"/>
              <a:t>: 0.475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+ 0,13</a:t>
            </a:r>
            <a:r>
              <a:rPr lang="en-US" sz="3200" dirty="0"/>
              <a:t>)</a:t>
            </a:r>
            <a:endParaRPr lang="en-US" sz="3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DB148A-9D66-434E-A8CB-4CAA51144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26" t="4881" r="13518" b="10010"/>
          <a:stretch/>
        </p:blipFill>
        <p:spPr>
          <a:xfrm>
            <a:off x="4783802" y="110128"/>
            <a:ext cx="7408198" cy="66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89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4.2.  Clustering von jeweils</a:t>
            </a:r>
            <a:br>
              <a:rPr lang="de-DE" sz="4400" b="1" dirty="0"/>
            </a:br>
            <a:r>
              <a:rPr lang="de-DE" sz="4400" b="1" dirty="0"/>
              <a:t>	   zwei Epochen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86860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1066372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870128" y="5616964"/>
            <a:ext cx="24517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7630561" y="2737723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7438571" y="4713199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8906319" y="3539198"/>
            <a:ext cx="0" cy="10145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918430" y="3186953"/>
            <a:ext cx="2520142" cy="1959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8450941" y="-552366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6096000" y="803257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BE18-1ABC-8144-A6A4-3E8DFF35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TODO: folgende Folie erneuern mit entferntem Noise</a:t>
            </a:r>
            <a:br>
              <a:rPr lang="de-DE" sz="4000" dirty="0"/>
            </a:br>
            <a:r>
              <a:rPr lang="de-DE" sz="4000" dirty="0"/>
              <a:t>(</a:t>
            </a:r>
            <a:r>
              <a:rPr lang="de-DE" sz="4000" dirty="0" err="1"/>
              <a:t>k</a:t>
            </a:r>
            <a:r>
              <a:rPr lang="de-DE" sz="4000" dirty="0"/>
              <a:t> </a:t>
            </a:r>
            <a:r>
              <a:rPr lang="de-DE" sz="4000" dirty="0" err="1"/>
              <a:t>medoids</a:t>
            </a:r>
            <a:r>
              <a:rPr lang="de-DE" sz="4000" dirty="0"/>
              <a:t> weg, </a:t>
            </a:r>
            <a:r>
              <a:rPr lang="de-DE" sz="4000" dirty="0" err="1"/>
              <a:t>dbscan</a:t>
            </a:r>
            <a:r>
              <a:rPr lang="de-DE" sz="4000" dirty="0"/>
              <a:t> weg, </a:t>
            </a:r>
            <a:r>
              <a:rPr lang="de-DE" sz="4000" dirty="0" err="1"/>
              <a:t>gmm</a:t>
            </a:r>
            <a:r>
              <a:rPr lang="de-DE" sz="4000" dirty="0"/>
              <a:t> hinzu). In klammern dahinter, wie </a:t>
            </a:r>
            <a:r>
              <a:rPr lang="de-DE" sz="4000" dirty="0" err="1"/>
              <a:t>verbesserung</a:t>
            </a:r>
            <a:r>
              <a:rPr lang="de-DE" sz="4000" dirty="0"/>
              <a:t> zu werten ohne </a:t>
            </a:r>
            <a:r>
              <a:rPr lang="de-DE" sz="4000" dirty="0" err="1"/>
              <a:t>noise</a:t>
            </a:r>
            <a:r>
              <a:rPr lang="de-DE" sz="4000" dirty="0"/>
              <a:t>. Das nochmal nachgucken</a:t>
            </a:r>
            <a:br>
              <a:rPr lang="de-DE" sz="4000" dirty="0"/>
            </a:b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C0E3C-12A4-1049-9426-D3F45FB61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621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56" y="586822"/>
            <a:ext cx="400582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		</a:t>
            </a:r>
            <a:br>
              <a:rPr lang="en-US" sz="2800" b="1" dirty="0"/>
            </a:br>
            <a:r>
              <a:rPr lang="en-US" sz="2800" b="1" dirty="0"/>
              <a:t>DBSCAN</a:t>
            </a:r>
            <a:br>
              <a:rPr lang="en-US" sz="2800" b="1" dirty="0"/>
            </a:br>
            <a:r>
              <a:rPr lang="en-US" sz="2800" b="1" dirty="0"/>
              <a:t>GMM</a:t>
            </a:r>
            <a:endParaRPr lang="en-US" sz="32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60271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Einteilung nach </a:t>
            </a:r>
            <a:r>
              <a:rPr lang="de-DE" sz="2000" i="1" dirty="0"/>
              <a:t>AMANN</a:t>
            </a:r>
            <a:endParaRPr lang="de-DE" sz="2000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Lowercase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Stoppwörter </a:t>
            </a:r>
            <a:r>
              <a:rPr lang="de-DE" sz="2000" u="sng" dirty="0"/>
              <a:t>entfernt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49598"/>
              </p:ext>
            </p:extLst>
          </p:nvPr>
        </p:nvGraphicFramePr>
        <p:xfrm>
          <a:off x="379832" y="2833916"/>
          <a:ext cx="11507362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37091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91480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354534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1413445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  <a:gridCol w="1413513">
                  <a:extLst>
                    <a:ext uri="{9D8B030D-6E8A-4147-A177-3AD203B41FA5}">
                      <a16:colId xmlns:a16="http://schemas.microsoft.com/office/drawing/2014/main" val="907503533"/>
                    </a:ext>
                  </a:extLst>
                </a:gridCol>
                <a:gridCol w="1287478">
                  <a:extLst>
                    <a:ext uri="{9D8B030D-6E8A-4147-A177-3AD203B41FA5}">
                      <a16:colId xmlns:a16="http://schemas.microsoft.com/office/drawing/2014/main" val="153272381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GMM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1800" dirty="0">
                          <a:effectLst/>
                        </a:rPr>
                      </a:b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endParaRPr lang="en-GB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endParaRPr lang="en-GB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endParaRPr lang="en-GB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endParaRPr lang="en-GB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endParaRPr lang="en-GB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6554716" y="2833916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68F457-F6A7-FE4A-ADAC-0E3A32689AEC}"/>
              </a:ext>
            </a:extLst>
          </p:cNvPr>
          <p:cNvCxnSpPr>
            <a:cxnSpLocks/>
          </p:cNvCxnSpPr>
          <p:nvPr/>
        </p:nvCxnSpPr>
        <p:spPr>
          <a:xfrm>
            <a:off x="9197097" y="2847363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B34504-8BC5-7647-A0E6-C60B14518434}"/>
              </a:ext>
            </a:extLst>
          </p:cNvPr>
          <p:cNvCxnSpPr>
            <a:cxnSpLocks/>
          </p:cNvCxnSpPr>
          <p:nvPr/>
        </p:nvCxnSpPr>
        <p:spPr>
          <a:xfrm>
            <a:off x="3513750" y="2833916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921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56" y="586822"/>
            <a:ext cx="400582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		</a:t>
            </a:r>
            <a:br>
              <a:rPr lang="en-US" sz="2800" b="1" dirty="0"/>
            </a:br>
            <a:r>
              <a:rPr lang="en-US" sz="2800" b="1" dirty="0"/>
              <a:t>DBSCAN</a:t>
            </a:r>
            <a:br>
              <a:rPr lang="en-US" sz="2800" b="1" dirty="0"/>
            </a:br>
            <a:r>
              <a:rPr lang="en-US" sz="2800" b="1" dirty="0"/>
              <a:t>K-Medoids </a:t>
            </a:r>
            <a:br>
              <a:rPr lang="en-US" sz="3200" b="1" dirty="0"/>
            </a:br>
            <a:r>
              <a:rPr lang="en-US" sz="2000" dirty="0"/>
              <a:t>(+ </a:t>
            </a:r>
            <a:r>
              <a:rPr lang="en-US" sz="2000" dirty="0" err="1"/>
              <a:t>Kosinus</a:t>
            </a:r>
            <a:r>
              <a:rPr lang="en-US" sz="2000" dirty="0"/>
              <a:t> </a:t>
            </a:r>
            <a:r>
              <a:rPr lang="en-US" sz="2000" dirty="0" err="1"/>
              <a:t>Distanz</a:t>
            </a:r>
            <a:r>
              <a:rPr lang="en-US" sz="2000" dirty="0"/>
              <a:t>)</a:t>
            </a:r>
            <a:endParaRPr lang="en-US" sz="32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60271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Einteilung nach </a:t>
            </a:r>
            <a:r>
              <a:rPr lang="de-DE" sz="2000" i="1" dirty="0"/>
              <a:t>AMANN</a:t>
            </a:r>
            <a:endParaRPr lang="de-DE" sz="2000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Lowercase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Stoppwörter </a:t>
            </a:r>
            <a:r>
              <a:rPr lang="de-DE" sz="2000" u="sng" dirty="0"/>
              <a:t>entfernt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39465"/>
              </p:ext>
            </p:extLst>
          </p:nvPr>
        </p:nvGraphicFramePr>
        <p:xfrm>
          <a:off x="379832" y="2833916"/>
          <a:ext cx="11507362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37091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91480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354534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1413445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  <a:gridCol w="1413513">
                  <a:extLst>
                    <a:ext uri="{9D8B030D-6E8A-4147-A177-3AD203B41FA5}">
                      <a16:colId xmlns:a16="http://schemas.microsoft.com/office/drawing/2014/main" val="907503533"/>
                    </a:ext>
                  </a:extLst>
                </a:gridCol>
                <a:gridCol w="1287478">
                  <a:extLst>
                    <a:ext uri="{9D8B030D-6E8A-4147-A177-3AD203B41FA5}">
                      <a16:colId xmlns:a16="http://schemas.microsoft.com/office/drawing/2014/main" val="153272381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K-Medoids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1800" dirty="0">
                          <a:effectLst/>
                        </a:rPr>
                      </a:b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Barock/Naturalismus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0.792453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0.735395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0.451175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0.481697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0.609142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0.519008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0.733032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0.666153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0.138041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0.085174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0.195718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0.317300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0.639443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0.624254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0.484925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0.499674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b="1" dirty="0">
                          <a:effectLst/>
                        </a:rPr>
                        <a:t>0.686076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b="1" dirty="0">
                          <a:effectLst/>
                        </a:rPr>
                        <a:t>0.587818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Biedermeier/Expressionismus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0.550537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0.519971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0.146017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0.093430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0.559298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0.44190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Klassik/Expressionismus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0.550537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0.519971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0.239268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0.161841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0.632019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0.586619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6554716" y="2833916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68F457-F6A7-FE4A-ADAC-0E3A32689AEC}"/>
              </a:ext>
            </a:extLst>
          </p:cNvPr>
          <p:cNvCxnSpPr>
            <a:cxnSpLocks/>
          </p:cNvCxnSpPr>
          <p:nvPr/>
        </p:nvCxnSpPr>
        <p:spPr>
          <a:xfrm>
            <a:off x="9197097" y="2847363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B34504-8BC5-7647-A0E6-C60B14518434}"/>
              </a:ext>
            </a:extLst>
          </p:cNvPr>
          <p:cNvCxnSpPr>
            <a:cxnSpLocks/>
          </p:cNvCxnSpPr>
          <p:nvPr/>
        </p:nvCxnSpPr>
        <p:spPr>
          <a:xfrm>
            <a:off x="3513750" y="2833916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67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218-968E-2A43-9D14-A143EFBB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Gmm</a:t>
            </a:r>
            <a:r>
              <a:rPr lang="de-DE" dirty="0"/>
              <a:t> </a:t>
            </a:r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77A7-4168-9341-8280-A68C834E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de-DE" sz="2000" dirty="0"/>
              <a:t>Barock/</a:t>
            </a:r>
            <a:r>
              <a:rPr lang="de-DE" sz="2000" dirty="0" err="1"/>
              <a:t>klassik</a:t>
            </a:r>
            <a:r>
              <a:rPr lang="de-DE" sz="2000" dirty="0"/>
              <a:t>: </a:t>
            </a:r>
          </a:p>
          <a:p>
            <a:pPr lvl="1"/>
            <a:r>
              <a:rPr lang="de-DE" sz="1800" dirty="0"/>
              <a:t>Ari 0.7115981897240217 </a:t>
            </a:r>
          </a:p>
          <a:p>
            <a:pPr lvl="1"/>
            <a:r>
              <a:rPr lang="de-DE" sz="1800" dirty="0" err="1"/>
              <a:t>Vm</a:t>
            </a:r>
            <a:r>
              <a:rPr lang="de-DE" sz="1800" dirty="0"/>
              <a:t> 0.6785204904022237</a:t>
            </a:r>
          </a:p>
          <a:p>
            <a:r>
              <a:rPr lang="de-DE" sz="2000" dirty="0"/>
              <a:t>Barock/</a:t>
            </a:r>
            <a:r>
              <a:rPr lang="de-DE" sz="2000" dirty="0" err="1"/>
              <a:t>romantik</a:t>
            </a:r>
            <a:endParaRPr lang="de-DE" sz="2000" dirty="0"/>
          </a:p>
          <a:p>
            <a:pPr lvl="1"/>
            <a:r>
              <a:rPr lang="de-DE" sz="1800" dirty="0"/>
              <a:t>Ari 0.7156523859382395.</a:t>
            </a:r>
          </a:p>
          <a:p>
            <a:pPr lvl="1"/>
            <a:r>
              <a:rPr lang="de-DE" sz="1800" dirty="0" err="1"/>
              <a:t>Vm</a:t>
            </a:r>
            <a:r>
              <a:rPr lang="de-DE" sz="1800" dirty="0"/>
              <a:t> 0.6822373725198808.</a:t>
            </a:r>
          </a:p>
          <a:p>
            <a:r>
              <a:rPr lang="de-DE" sz="2000" dirty="0"/>
              <a:t>Barock/</a:t>
            </a:r>
            <a:r>
              <a:rPr lang="de-DE" sz="2000" dirty="0" err="1"/>
              <a:t>biedermeier</a:t>
            </a:r>
            <a:endParaRPr lang="de-DE" sz="2000" dirty="0"/>
          </a:p>
          <a:p>
            <a:pPr lvl="1"/>
            <a:r>
              <a:rPr lang="de-DE" sz="2000" dirty="0"/>
              <a:t>Ari 0.7115981897240217</a:t>
            </a:r>
          </a:p>
          <a:p>
            <a:pPr lvl="1"/>
            <a:r>
              <a:rPr lang="de-DE" sz="2000" dirty="0" err="1"/>
              <a:t>Vm</a:t>
            </a:r>
            <a:r>
              <a:rPr lang="de-DE" sz="2000" dirty="0"/>
              <a:t> 0.6785204904022237</a:t>
            </a:r>
          </a:p>
          <a:p>
            <a:pPr lvl="1"/>
            <a:r>
              <a:rPr lang="de-DE" sz="2000" dirty="0"/>
              <a:t>Barock/</a:t>
            </a:r>
            <a:r>
              <a:rPr lang="de-DE" sz="2000" dirty="0" err="1"/>
              <a:t>realismus</a:t>
            </a:r>
            <a:endParaRPr lang="de-DE" sz="2000" dirty="0"/>
          </a:p>
          <a:p>
            <a:pPr lvl="2"/>
            <a:r>
              <a:rPr lang="de-DE" sz="1600" dirty="0"/>
              <a:t>Ari 0.6860757771580165</a:t>
            </a:r>
          </a:p>
          <a:p>
            <a:pPr lvl="2"/>
            <a:r>
              <a:rPr lang="de-DE" sz="1600" dirty="0" err="1"/>
              <a:t>Vm</a:t>
            </a:r>
            <a:r>
              <a:rPr lang="de-DE" sz="1600" dirty="0"/>
              <a:t> 0.5878184543401218</a:t>
            </a:r>
          </a:p>
        </p:txBody>
      </p:sp>
    </p:spTree>
    <p:extLst>
      <p:ext uri="{BB962C8B-B14F-4D97-AF65-F5344CB8AC3E}">
        <p14:creationId xmlns:p14="http://schemas.microsoft.com/office/powerpoint/2010/main" val="3909111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D6179-3DE5-CB4E-88FC-E036ED93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4.3. Einblicke in die Clusterzuweisungen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3339414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5740-E140-BB4C-B139-312ECEAD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728788"/>
            <a:ext cx="10177272" cy="3199828"/>
          </a:xfrm>
        </p:spPr>
        <p:txBody>
          <a:bodyPr>
            <a:normAutofit fontScale="90000"/>
          </a:bodyPr>
          <a:lstStyle/>
          <a:p>
            <a:r>
              <a:rPr lang="de-DE" sz="4000" dirty="0"/>
              <a:t>TODO:</a:t>
            </a:r>
            <a:br>
              <a:rPr lang="de-DE" sz="4000" dirty="0"/>
            </a:br>
            <a:r>
              <a:rPr lang="de-DE" sz="4000" dirty="0"/>
              <a:t>- </a:t>
            </a:r>
            <a:r>
              <a:rPr lang="de-DE" sz="4000" dirty="0" err="1"/>
              <a:t>sprachentwicklung</a:t>
            </a:r>
            <a:r>
              <a:rPr lang="de-DE" sz="4000" dirty="0"/>
              <a:t> (</a:t>
            </a:r>
            <a:r>
              <a:rPr lang="de-DE" sz="4000" dirty="0" err="1"/>
              <a:t>jannidis</a:t>
            </a:r>
            <a:r>
              <a:rPr lang="de-DE" sz="4000" dirty="0"/>
              <a:t> </a:t>
            </a:r>
            <a:r>
              <a:rPr lang="de-DE" sz="4000" dirty="0" err="1"/>
              <a:t>lsvm</a:t>
            </a:r>
            <a:r>
              <a:rPr lang="de-DE" sz="4000" dirty="0"/>
              <a:t> </a:t>
            </a:r>
            <a:r>
              <a:rPr lang="de-DE" sz="4000" dirty="0" err="1"/>
              <a:t>dings</a:t>
            </a:r>
            <a:r>
              <a:rPr lang="de-DE" sz="4000" dirty="0"/>
              <a:t>)</a:t>
            </a:r>
            <a:br>
              <a:rPr lang="de-DE" sz="4000" dirty="0"/>
            </a:br>
            <a:r>
              <a:rPr lang="de-DE" sz="4000" dirty="0"/>
              <a:t>- </a:t>
            </a:r>
            <a:r>
              <a:rPr lang="de-DE" sz="4000" dirty="0" err="1"/>
              <a:t>word</a:t>
            </a:r>
            <a:r>
              <a:rPr lang="de-DE" sz="4000" dirty="0"/>
              <a:t> </a:t>
            </a:r>
            <a:r>
              <a:rPr lang="de-DE" sz="4000" dirty="0" err="1"/>
              <a:t>cluster</a:t>
            </a:r>
            <a:r>
              <a:rPr lang="de-DE" sz="4000" dirty="0"/>
              <a:t> (</a:t>
            </a:r>
            <a:r>
              <a:rPr lang="de-DE" sz="4000" dirty="0" err="1"/>
              <a:t>best</a:t>
            </a:r>
            <a:r>
              <a:rPr lang="de-DE" sz="4000" dirty="0"/>
              <a:t> </a:t>
            </a:r>
            <a:r>
              <a:rPr lang="de-DE" sz="4000" dirty="0" err="1"/>
              <a:t>words</a:t>
            </a:r>
            <a:r>
              <a:rPr lang="de-DE" sz="4000" dirty="0"/>
              <a:t>)</a:t>
            </a:r>
            <a:br>
              <a:rPr lang="de-DE" sz="4000" dirty="0"/>
            </a:br>
            <a:r>
              <a:rPr lang="de-DE" sz="4000" dirty="0"/>
              <a:t>- </a:t>
            </a:r>
            <a:r>
              <a:rPr lang="de-DE" sz="4000" dirty="0" err="1"/>
              <a:t>autor</a:t>
            </a:r>
            <a:r>
              <a:rPr lang="de-DE" sz="4000" dirty="0"/>
              <a:t> </a:t>
            </a:r>
            <a:r>
              <a:rPr lang="de-DE" sz="4000" dirty="0" err="1"/>
              <a:t>signal</a:t>
            </a:r>
            <a:br>
              <a:rPr lang="de-DE" sz="4000" dirty="0"/>
            </a:br>
            <a:r>
              <a:rPr lang="de-DE" sz="4000" dirty="0"/>
              <a:t>- liste von </a:t>
            </a:r>
            <a:r>
              <a:rPr lang="de-DE" sz="4000" dirty="0" err="1"/>
              <a:t>epochen</a:t>
            </a:r>
            <a:r>
              <a:rPr lang="de-DE" sz="4000" dirty="0"/>
              <a:t>, die sich am </a:t>
            </a:r>
            <a:r>
              <a:rPr lang="de-DE" sz="4000"/>
              <a:t>besten clustern lassen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0943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56" y="586822"/>
            <a:ext cx="400582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/>
              <a:t>Hierarchisches</a:t>
            </a:r>
            <a:br>
              <a:rPr lang="en-US" b="1" dirty="0"/>
            </a:br>
            <a:r>
              <a:rPr lang="en-US" b="1" dirty="0"/>
              <a:t>Clustering</a:t>
            </a:r>
            <a:endParaRPr lang="en-US" sz="44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6027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228600">
              <a:spcAft>
                <a:spcPts val="600"/>
              </a:spcAft>
            </a:pPr>
            <a:r>
              <a:rPr lang="de-DE" sz="2800" dirty="0"/>
              <a:t>	</a:t>
            </a:r>
            <a:r>
              <a:rPr lang="de-DE" sz="3600" dirty="0"/>
              <a:t>Ward-Algorithmus</a:t>
            </a:r>
          </a:p>
          <a:p>
            <a:pPr marL="228600">
              <a:spcAft>
                <a:spcPts val="600"/>
              </a:spcAft>
            </a:pPr>
            <a:r>
              <a:rPr lang="de-DE" sz="3600" dirty="0"/>
              <a:t>	Kosinus-Ähnlichkeit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B0B50-9F7C-A74A-87BA-D88D3C0B8C05}"/>
              </a:ext>
            </a:extLst>
          </p:cNvPr>
          <p:cNvSpPr txBox="1"/>
          <p:nvPr/>
        </p:nvSpPr>
        <p:spPr>
          <a:xfrm>
            <a:off x="227202" y="2676139"/>
            <a:ext cx="564832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Gedichte, die durch Zeitraum-Einteilung verschiedenen Epochen zugewiesen wurden, wurden zusammen gruppiert </a:t>
            </a:r>
          </a:p>
          <a:p>
            <a:r>
              <a:rPr lang="de-DE" sz="2800" dirty="0">
                <a:sym typeface="Wingdings" pitchFamily="2" charset="2"/>
              </a:rPr>
              <a:t> </a:t>
            </a:r>
            <a:r>
              <a:rPr lang="de-DE" sz="2800" b="1" dirty="0">
                <a:sym typeface="Wingdings" pitchFamily="2" charset="2"/>
              </a:rPr>
              <a:t>Autorschafts-Signal</a:t>
            </a:r>
            <a:endParaRPr lang="de-DE" sz="2800" dirty="0"/>
          </a:p>
          <a:p>
            <a:endParaRPr lang="de-DE" sz="3600" dirty="0"/>
          </a:p>
          <a:p>
            <a:endParaRPr lang="de-DE" sz="3600" dirty="0"/>
          </a:p>
          <a:p>
            <a:endParaRPr lang="de-DE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2FDCE-5278-B945-9355-DA0DCFFB3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0" r="40517" b="5909"/>
          <a:stretch/>
        </p:blipFill>
        <p:spPr>
          <a:xfrm>
            <a:off x="6434629" y="3264189"/>
            <a:ext cx="5648325" cy="9094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E889CB3-721B-B249-8C52-37332AC134BD}"/>
              </a:ext>
            </a:extLst>
          </p:cNvPr>
          <p:cNvSpPr/>
          <p:nvPr/>
        </p:nvSpPr>
        <p:spPr>
          <a:xfrm>
            <a:off x="5425471" y="3347727"/>
            <a:ext cx="900112" cy="7423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94EC48-3C53-D448-8CEA-22CD77CCB0DE}"/>
              </a:ext>
            </a:extLst>
          </p:cNvPr>
          <p:cNvSpPr txBox="1"/>
          <p:nvPr/>
        </p:nvSpPr>
        <p:spPr>
          <a:xfrm>
            <a:off x="5483565" y="3534258"/>
            <a:ext cx="6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z.B.</a:t>
            </a:r>
          </a:p>
        </p:txBody>
      </p:sp>
    </p:spTree>
    <p:extLst>
      <p:ext uri="{BB962C8B-B14F-4D97-AF65-F5344CB8AC3E}">
        <p14:creationId xmlns:p14="http://schemas.microsoft.com/office/powerpoint/2010/main" val="212429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CA120A-3277-CA45-B5B5-3B9CAE57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242888"/>
            <a:ext cx="10168128" cy="1485328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Hierarchisches Clustering</a:t>
            </a:r>
            <a:br>
              <a:rPr lang="de-DE" b="1" dirty="0"/>
            </a:br>
            <a:r>
              <a:rPr lang="de-DE" sz="3200" dirty="0"/>
              <a:t>Ward-Algorithmus</a:t>
            </a:r>
            <a:br>
              <a:rPr lang="de-DE" sz="3200" dirty="0"/>
            </a:br>
            <a:endParaRPr lang="de-DE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71D82-CCE0-2C48-B20C-E430D842B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604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2436-07DD-A24F-A394-1701473D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655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D6179-3DE5-CB4E-88FC-E036ED93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4.3. Einblicke in die besten Cluster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194363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sz="2700" dirty="0"/>
              <a:t>Häufigsten 10 Worte des besten </a:t>
            </a:r>
            <a:r>
              <a:rPr lang="de-DE" sz="2700" dirty="0" err="1"/>
              <a:t>Clusterings</a:t>
            </a:r>
            <a:r>
              <a:rPr lang="de-DE" sz="2700" dirty="0"/>
              <a:t>: </a:t>
            </a:r>
            <a:r>
              <a:rPr lang="en-GB" sz="2700" b="1" i="1" dirty="0" err="1"/>
              <a:t>Barock</a:t>
            </a:r>
            <a:r>
              <a:rPr lang="en-GB" sz="2700" b="1" i="1" dirty="0"/>
              <a:t>/</a:t>
            </a:r>
            <a:r>
              <a:rPr lang="en-GB" sz="2700" b="1" i="1" dirty="0" err="1"/>
              <a:t>Realismus</a:t>
            </a:r>
            <a:endParaRPr lang="de-DE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C8CDDA-2DB0-2A45-8D56-96D247AE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718" y="2410007"/>
            <a:ext cx="5600610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A91CB4-4E4E-1341-8A7A-0E1757A6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718" y="3203688"/>
            <a:ext cx="5600610" cy="296851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b="1" dirty="0"/>
              <a:t>	</a:t>
            </a:r>
            <a:r>
              <a:rPr lang="en-GB" sz="2800" b="1" dirty="0" err="1"/>
              <a:t>mädchen</a:t>
            </a:r>
            <a:r>
              <a:rPr lang="en-GB" sz="2800" b="1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sehnsucht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duft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not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leis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ew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rasch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sanft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dunklen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drin</a:t>
            </a:r>
            <a:endParaRPr lang="de-DE" sz="2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3382A0-16F0-7D41-AC5F-F7DFEB863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410007"/>
            <a:ext cx="5393346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9D71FF-5572-C546-8EAD-6A3C8184C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5393346" cy="296851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auff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vnd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sey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diß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wil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hertz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wol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auß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hertzen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jhr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74285"/>
            <a:ext cx="4002216" cy="19408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K-Means </a:t>
            </a:r>
            <a:br>
              <a:rPr lang="en-US" sz="2800" b="1" dirty="0"/>
            </a:br>
            <a:r>
              <a:rPr lang="en-US" sz="2800" i="1" dirty="0"/>
              <a:t>(alter </a:t>
            </a:r>
            <a:r>
              <a:rPr lang="en-US" sz="2800" i="1" dirty="0" err="1"/>
              <a:t>Versuch</a:t>
            </a:r>
            <a:r>
              <a:rPr lang="en-US" sz="2800" i="1" dirty="0"/>
              <a:t>)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 err="1"/>
              <a:t>Barock</a:t>
            </a:r>
            <a:r>
              <a:rPr lang="en-US" sz="2800" b="1" dirty="0"/>
              <a:t>/</a:t>
            </a:r>
            <a:r>
              <a:rPr lang="en-US" sz="2800" b="1" dirty="0" err="1"/>
              <a:t>Realismus</a:t>
            </a:r>
            <a:endParaRPr lang="en-US" sz="28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323558" y="3355848"/>
            <a:ext cx="4291306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0 - </a:t>
            </a:r>
            <a:r>
              <a:rPr lang="en-US" sz="2400" b="1" dirty="0" err="1"/>
              <a:t>Hochbarock</a:t>
            </a:r>
            <a:r>
              <a:rPr lang="en-US" sz="2400" dirty="0"/>
              <a:t>: 1651-1697</a:t>
            </a:r>
            <a:endParaRPr lang="en-US" sz="24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1 - </a:t>
            </a:r>
            <a:r>
              <a:rPr lang="en-US" sz="2400" b="1" dirty="0" err="1"/>
              <a:t>Realismus</a:t>
            </a:r>
            <a:r>
              <a:rPr lang="en-US" sz="2400" dirty="0"/>
              <a:t>:     1849-1899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2 - </a:t>
            </a:r>
            <a:r>
              <a:rPr lang="en-US" sz="2400" b="1" dirty="0" err="1"/>
              <a:t>Frühbarock</a:t>
            </a:r>
            <a:r>
              <a:rPr lang="en-US" sz="2400" dirty="0"/>
              <a:t>:   1613-1655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37CAFE-0E24-3042-9679-8D0B9A23F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717583" y="447766"/>
            <a:ext cx="7474417" cy="59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5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4.4.  Genauere Analyse der </a:t>
            </a:r>
            <a:r>
              <a:rPr lang="de-DE" sz="4000" b="1" dirty="0" err="1"/>
              <a:t>Clusterings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1304185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B7344E-E6FE-2940-A8F3-FFB9074E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„Reine“ Cluster bei hierarchischen Cluster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999CD-E004-D946-B85F-F1D28DAB7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TODO: von </a:t>
            </a:r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diese bilde generieren, die dann im </a:t>
            </a:r>
            <a:r>
              <a:rPr lang="de-DE" dirty="0" err="1"/>
              <a:t>results</a:t>
            </a:r>
            <a:r>
              <a:rPr lang="de-DE" dirty="0"/>
              <a:t>/hier…/</a:t>
            </a:r>
            <a:r>
              <a:rPr lang="de-DE" dirty="0" err="1"/>
              <a:t>treshold</a:t>
            </a:r>
            <a:r>
              <a:rPr lang="de-DE" dirty="0"/>
              <a:t> </a:t>
            </a:r>
            <a:r>
              <a:rPr lang="de-DE" dirty="0" err="1"/>
              <a:t>gespeiochert</a:t>
            </a:r>
            <a:r>
              <a:rPr lang="de-DE" dirty="0"/>
              <a:t> werden</a:t>
            </a:r>
          </a:p>
          <a:p>
            <a:pPr marL="0" indent="0">
              <a:buNone/>
            </a:pPr>
            <a:r>
              <a:rPr lang="de-DE" dirty="0"/>
              <a:t>TODO: </a:t>
            </a:r>
            <a:r>
              <a:rPr lang="de-DE" dirty="0" err="1"/>
              <a:t>vllt</a:t>
            </a:r>
            <a:r>
              <a:rPr lang="de-DE" dirty="0"/>
              <a:t> da auch mal </a:t>
            </a:r>
            <a:r>
              <a:rPr lang="de-DE" dirty="0" err="1"/>
              <a:t>cluster</a:t>
            </a:r>
            <a:r>
              <a:rPr lang="de-DE" dirty="0"/>
              <a:t> angucken mit </a:t>
            </a:r>
            <a:r>
              <a:rPr lang="de-DE" dirty="0" err="1"/>
              <a:t>max</a:t>
            </a:r>
            <a:r>
              <a:rPr lang="de-DE" dirty="0"/>
              <a:t> 2 </a:t>
            </a:r>
            <a:r>
              <a:rPr lang="de-DE" dirty="0" err="1"/>
              <a:t>epochen</a:t>
            </a:r>
            <a:r>
              <a:rPr lang="de-DE" dirty="0"/>
              <a:t> pro </a:t>
            </a:r>
            <a:r>
              <a:rPr lang="de-DE" dirty="0" err="1"/>
              <a:t>cluster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486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DD9-6C29-3E43-A218-EC0292BF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Epochen, die sich am besten clustern lassen</a:t>
            </a:r>
            <a:endParaRPr lang="de-DE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F94742-D375-934A-A3A1-E9B4A4280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433326"/>
              </p:ext>
            </p:extLst>
          </p:nvPr>
        </p:nvGraphicFramePr>
        <p:xfrm>
          <a:off x="2246312" y="2206627"/>
          <a:ext cx="76993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88">
                  <a:extLst>
                    <a:ext uri="{9D8B030D-6E8A-4147-A177-3AD203B41FA5}">
                      <a16:colId xmlns:a16="http://schemas.microsoft.com/office/drawing/2014/main" val="2480454394"/>
                    </a:ext>
                  </a:extLst>
                </a:gridCol>
                <a:gridCol w="3849688">
                  <a:extLst>
                    <a:ext uri="{9D8B030D-6E8A-4147-A177-3AD203B41FA5}">
                      <a16:colId xmlns:a16="http://schemas.microsoft.com/office/drawing/2014/main" val="84020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Epochen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Anteil an den besten</a:t>
                      </a:r>
                    </a:p>
                    <a:p>
                      <a:pPr algn="ctr"/>
                      <a:r>
                        <a:rPr lang="de-DE" sz="2400" dirty="0"/>
                        <a:t>Ergebnissen*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5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err="1"/>
                        <a:t>Barock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31%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4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Realismus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0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Naturalismus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5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Aufklärung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2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Klassik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1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Expressionismus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1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Biedermeier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22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Romantik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798471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0676B5-7783-9F47-9444-A90D4351817F}"/>
              </a:ext>
            </a:extLst>
          </p:cNvPr>
          <p:cNvCxnSpPr>
            <a:cxnSpLocks/>
            <a:endCxn id="8" idx="2"/>
          </p:cNvCxnSpPr>
          <p:nvPr/>
        </p:nvCxnSpPr>
        <p:spPr>
          <a:xfrm flipH="1">
            <a:off x="6096000" y="2206627"/>
            <a:ext cx="7026" cy="44805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51FBBC-DA8A-E545-B9F9-A40E81A5358E}"/>
              </a:ext>
            </a:extLst>
          </p:cNvPr>
          <p:cNvSpPr txBox="1"/>
          <p:nvPr/>
        </p:nvSpPr>
        <p:spPr>
          <a:xfrm>
            <a:off x="10069257" y="2406652"/>
            <a:ext cx="19798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*:    </a:t>
            </a:r>
            <a:r>
              <a:rPr lang="de-DE" sz="2000" b="1" dirty="0" err="1"/>
              <a:t>ari</a:t>
            </a:r>
            <a:r>
              <a:rPr lang="de-DE" sz="2000" dirty="0"/>
              <a:t> &gt;= 0.7</a:t>
            </a:r>
          </a:p>
        </p:txBody>
      </p:sp>
    </p:spTree>
    <p:extLst>
      <p:ext uri="{BB962C8B-B14F-4D97-AF65-F5344CB8AC3E}">
        <p14:creationId xmlns:p14="http://schemas.microsoft.com/office/powerpoint/2010/main" val="36072650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D122-6758-3845-84AD-55A4F3FD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75FE-AEB0-BC42-A8C7-BD9B9C5A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478024"/>
            <a:ext cx="11158538" cy="4119724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 </a:t>
            </a:r>
            <a:r>
              <a:rPr lang="de-DE" sz="3200" dirty="0">
                <a:sym typeface="Wingdings" pitchFamily="2" charset="2"/>
              </a:rPr>
              <a:t>Epocheneinteilung erweitern  händisch </a:t>
            </a:r>
          </a:p>
          <a:p>
            <a:r>
              <a:rPr lang="de-DE" sz="3200" b="1" dirty="0">
                <a:sym typeface="Wingdings" pitchFamily="2" charset="2"/>
              </a:rPr>
              <a:t> </a:t>
            </a:r>
            <a:r>
              <a:rPr lang="de-DE" sz="3200" b="1" dirty="0"/>
              <a:t>Noise </a:t>
            </a:r>
            <a:r>
              <a:rPr lang="de-DE" sz="3200" b="1" dirty="0" err="1"/>
              <a:t>Removal</a:t>
            </a:r>
            <a:r>
              <a:rPr lang="de-DE" sz="3200" b="1" dirty="0"/>
              <a:t> </a:t>
            </a:r>
            <a:r>
              <a:rPr lang="de-DE" sz="3200" dirty="0"/>
              <a:t>mit :</a:t>
            </a:r>
          </a:p>
          <a:p>
            <a:pPr lvl="1"/>
            <a:r>
              <a:rPr lang="de-DE" sz="2800" dirty="0"/>
              <a:t>Hierarchisches Clustering</a:t>
            </a:r>
          </a:p>
          <a:p>
            <a:pPr lvl="1"/>
            <a:r>
              <a:rPr lang="de-DE" sz="2800" dirty="0"/>
              <a:t>Topic </a:t>
            </a:r>
            <a:r>
              <a:rPr lang="de-DE" sz="2800" dirty="0" err="1"/>
              <a:t>Modelling</a:t>
            </a:r>
            <a:r>
              <a:rPr lang="de-DE" sz="2800" dirty="0"/>
              <a:t> (</a:t>
            </a:r>
            <a:r>
              <a:rPr lang="de-DE" sz="2800" dirty="0">
                <a:sym typeface="Wingdings" pitchFamily="2" charset="2"/>
              </a:rPr>
              <a:t> Dialekt)</a:t>
            </a:r>
          </a:p>
          <a:p>
            <a:pPr lvl="1"/>
            <a:r>
              <a:rPr lang="de-DE" sz="2800" dirty="0"/>
              <a:t>LSVM</a:t>
            </a:r>
          </a:p>
          <a:p>
            <a:r>
              <a:rPr lang="de-DE" sz="3200" dirty="0"/>
              <a:t> Nochmal POS-</a:t>
            </a:r>
            <a:r>
              <a:rPr lang="de-DE" sz="3200" dirty="0" err="1"/>
              <a:t>Tagging</a:t>
            </a:r>
            <a:endParaRPr lang="de-DE" sz="3200" dirty="0"/>
          </a:p>
          <a:p>
            <a:r>
              <a:rPr lang="de-DE" sz="3200" dirty="0"/>
              <a:t> Analyse der Epochenzuweisungen</a:t>
            </a:r>
          </a:p>
        </p:txBody>
      </p:sp>
    </p:spTree>
    <p:extLst>
      <p:ext uri="{BB962C8B-B14F-4D97-AF65-F5344CB8AC3E}">
        <p14:creationId xmlns:p14="http://schemas.microsoft.com/office/powerpoint/2010/main" val="32939905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68E5B1-40BC-594A-BD5D-32D9348B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1254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A206C5-2498-E042-8300-B25F3C89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620600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 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40522629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E013-1DEE-F849-A41C-C113EB26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Mögliche Probleme für ein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112F-CC43-C741-A5AC-E2406C870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2478024"/>
            <a:ext cx="10683621" cy="3694176"/>
          </a:xfrm>
        </p:spPr>
        <p:txBody>
          <a:bodyPr>
            <a:normAutofit/>
          </a:bodyPr>
          <a:lstStyle/>
          <a:p>
            <a:r>
              <a:rPr lang="de-DE" sz="3200" dirty="0"/>
              <a:t>Kürze der Gedichte </a:t>
            </a:r>
          </a:p>
          <a:p>
            <a:r>
              <a:rPr lang="de-DE" sz="3200"/>
              <a:t>Strukturelle </a:t>
            </a:r>
            <a:r>
              <a:rPr lang="de-DE" sz="3200" dirty="0"/>
              <a:t>Elemente von Gedichten bleiben  unberücksichtigt (Versmaß, Stilmittel, etc.)</a:t>
            </a:r>
          </a:p>
        </p:txBody>
      </p:sp>
    </p:spTree>
    <p:extLst>
      <p:ext uri="{BB962C8B-B14F-4D97-AF65-F5344CB8AC3E}">
        <p14:creationId xmlns:p14="http://schemas.microsoft.com/office/powerpoint/2010/main" val="3032047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8BA8-4B71-044A-ADB5-A3233D47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648B-EE7D-CE43-8D9E-FFFD9A9C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05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378108-EC7D-AB40-8145-AFE170AA4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0" t="6471" r="1496" b="5294"/>
          <a:stretch/>
        </p:blipFill>
        <p:spPr>
          <a:xfrm>
            <a:off x="4107520" y="367602"/>
            <a:ext cx="7756427" cy="5813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17503" y="5685646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21816" y="5716498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7568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C840CF0-2059-1044-81E7-BE932820E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1" t="5941" b="9886"/>
          <a:stretch/>
        </p:blipFill>
        <p:spPr>
          <a:xfrm>
            <a:off x="4107520" y="176046"/>
            <a:ext cx="8081244" cy="6020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38604" y="5851470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64019" y="5882322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0495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21D0AD9-E862-4F4D-A146-524D71A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7873687" cy="1179576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(+ Dimensionsreduktion)</a:t>
            </a:r>
            <a:br>
              <a:rPr lang="de-DE" b="1" dirty="0"/>
            </a:br>
            <a:r>
              <a:rPr lang="de-DE" dirty="0"/>
              <a:t>alle Epochen</a:t>
            </a:r>
            <a:endParaRPr lang="de-DE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482671-E491-4C4E-96BF-73A1B9B9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06790"/>
            <a:ext cx="4937760" cy="545362"/>
          </a:xfrm>
        </p:spPr>
        <p:txBody>
          <a:bodyPr/>
          <a:lstStyle/>
          <a:p>
            <a:r>
              <a:rPr lang="de-DE" dirty="0"/>
              <a:t>Reduzierte Daten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99E1CA-FEF8-D14A-AE83-40AEC3141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06790"/>
            <a:ext cx="4937760" cy="545362"/>
          </a:xfrm>
        </p:spPr>
        <p:txBody>
          <a:bodyPr/>
          <a:lstStyle/>
          <a:p>
            <a:r>
              <a:rPr lang="de-DE" dirty="0"/>
              <a:t>Clustering mit K-</a:t>
            </a:r>
            <a:r>
              <a:rPr lang="de-DE" dirty="0" err="1"/>
              <a:t>Means</a:t>
            </a:r>
            <a:endParaRPr lang="de-DE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CEC7226-5351-504F-99F1-7879032B0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11" t="5941" b="9886"/>
          <a:stretch/>
        </p:blipFill>
        <p:spPr>
          <a:xfrm>
            <a:off x="761785" y="2801746"/>
            <a:ext cx="5437847" cy="4051496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3486DF5-ECF8-2E4D-A2D2-7CD149C52A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1" t="5941" r="13077" b="9886"/>
          <a:stretch/>
        </p:blipFill>
        <p:spPr>
          <a:xfrm>
            <a:off x="6345936" y="2752152"/>
            <a:ext cx="4642340" cy="4051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5A204-67CE-954A-9F1C-9AAB87C36D24}"/>
              </a:ext>
            </a:extLst>
          </p:cNvPr>
          <p:cNvSpPr txBox="1"/>
          <p:nvPr/>
        </p:nvSpPr>
        <p:spPr>
          <a:xfrm>
            <a:off x="9158068" y="527887"/>
            <a:ext cx="2391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ari</a:t>
            </a:r>
            <a:r>
              <a:rPr lang="de-DE" sz="3600" dirty="0"/>
              <a:t>:  0.177</a:t>
            </a:r>
          </a:p>
          <a:p>
            <a:r>
              <a:rPr lang="de-DE" sz="3600" b="1" dirty="0" err="1"/>
              <a:t>vm</a:t>
            </a:r>
            <a:r>
              <a:rPr lang="de-DE" sz="3600" dirty="0"/>
              <a:t>: 0.384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692731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85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59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841247" y="2252870"/>
            <a:ext cx="3412220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0</a:t>
            </a:r>
            <a:r>
              <a:rPr lang="en-US" sz="2400" dirty="0"/>
              <a:t>: 1619-1697	      (1651-1697)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1</a:t>
            </a:r>
            <a:r>
              <a:rPr lang="en-US" sz="2400" dirty="0"/>
              <a:t>: 1650-1899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 	      </a:t>
            </a:r>
            <a:r>
              <a:rPr lang="en-US" sz="2400" dirty="0"/>
              <a:t>(1849-1899)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2</a:t>
            </a:r>
            <a:r>
              <a:rPr lang="en-US" sz="2400" dirty="0"/>
              <a:t>: 1613-1655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86924-224E-974E-8DBB-CE206BE5D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7375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0.83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0.71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8D8B65-E62C-FC4C-9F4F-F24D28165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2562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87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Andere Art der Zusammenfassung von Gedichten: Dichter mit mehreren Epochenzuweisungen nach diesen aufteilen</a:t>
            </a:r>
          </a:p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>
                <a:sym typeface="Wingdings" pitchFamily="2" charset="2"/>
              </a:rPr>
              <a:t>Korpus normalisieren und Experimente durchführen</a:t>
            </a:r>
            <a:endParaRPr lang="de-DE" dirty="0"/>
          </a:p>
          <a:p>
            <a:r>
              <a:rPr lang="de-DE" dirty="0">
                <a:sym typeface="Wingdings" pitchFamily="2" charset="2"/>
              </a:rPr>
              <a:t>Analyse von Gedichten/Dichter, die sich gut clustern lassen</a:t>
            </a:r>
          </a:p>
          <a:p>
            <a:r>
              <a:rPr lang="de-DE" dirty="0">
                <a:sym typeface="Wingdings" pitchFamily="2" charset="2"/>
              </a:rPr>
              <a:t>Topic </a:t>
            </a:r>
            <a:r>
              <a:rPr lang="de-DE" dirty="0" err="1">
                <a:sym typeface="Wingdings" pitchFamily="2" charset="2"/>
              </a:rPr>
              <a:t>Modelling</a:t>
            </a:r>
            <a:r>
              <a:rPr lang="de-DE" dirty="0">
                <a:sym typeface="Wingdings" pitchFamily="2" charset="2"/>
              </a:rPr>
              <a:t> anwenden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corpus_modification.ipynb</a:t>
            </a:r>
            <a:endParaRPr lang="de-DE" sz="3000" i="1" dirty="0"/>
          </a:p>
          <a:p>
            <a:pPr lvl="1"/>
            <a:r>
              <a:rPr lang="de-DE" sz="3000" b="1" dirty="0"/>
              <a:t>Kapitel 2</a:t>
            </a:r>
          </a:p>
          <a:p>
            <a:pPr lvl="2"/>
            <a:r>
              <a:rPr lang="de-DE" sz="3000" b="1" dirty="0"/>
              <a:t>Zusammenfassung von Gedichten eines Dichters</a:t>
            </a:r>
          </a:p>
          <a:p>
            <a:pPr lvl="2"/>
            <a:r>
              <a:rPr lang="de-DE" sz="3000" b="1" dirty="0"/>
              <a:t>Ursprüngliches Korpus</a:t>
            </a:r>
          </a:p>
          <a:p>
            <a:pPr lvl="2"/>
            <a:r>
              <a:rPr lang="de-DE" sz="3000" b="1" dirty="0"/>
              <a:t>Zusammengefasstes Korpus</a:t>
            </a:r>
          </a:p>
          <a:p>
            <a:endParaRPr lang="de-DE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0888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whole_corpus.ipynb</a:t>
            </a:r>
            <a:endParaRPr lang="de-DE" sz="3000" i="1" dirty="0"/>
          </a:p>
          <a:p>
            <a:pPr lvl="1"/>
            <a:r>
              <a:rPr lang="de-DE" sz="3000" b="1" dirty="0"/>
              <a:t>Kapitel 4</a:t>
            </a:r>
          </a:p>
          <a:p>
            <a:pPr lvl="2"/>
            <a:r>
              <a:rPr lang="de-DE" sz="3000" b="1" dirty="0"/>
              <a:t>UMAP. Alle Epochen</a:t>
            </a:r>
          </a:p>
          <a:p>
            <a:pPr lvl="2"/>
            <a:r>
              <a:rPr lang="de-DE" sz="3000" b="1" dirty="0"/>
              <a:t>K-</a:t>
            </a:r>
            <a:r>
              <a:rPr lang="de-DE" sz="3000" b="1" dirty="0" err="1"/>
              <a:t>Means</a:t>
            </a:r>
            <a:r>
              <a:rPr lang="de-DE" sz="3000" b="1" dirty="0"/>
              <a:t>. Alle Epochen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73473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evaluation.ipynb</a:t>
            </a:r>
            <a:endParaRPr lang="de-DE" sz="3000" i="1" dirty="0"/>
          </a:p>
          <a:p>
            <a:pPr lvl="1"/>
            <a:r>
              <a:rPr lang="de-DE" sz="3000" b="1" dirty="0"/>
              <a:t>Kapitel 4</a:t>
            </a:r>
          </a:p>
          <a:p>
            <a:pPr lvl="2"/>
            <a:r>
              <a:rPr lang="en-US" sz="3000" b="1" dirty="0"/>
              <a:t>K-Means , DBSCAN, K-Medoids</a:t>
            </a:r>
            <a:endParaRPr lang="de-DE" sz="3000" b="1" dirty="0"/>
          </a:p>
          <a:p>
            <a:pPr lvl="2"/>
            <a:endParaRPr lang="de-DE" sz="1800" b="1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9951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 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Eckdaten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524744"/>
            <a:ext cx="5187696" cy="3647456"/>
          </a:xfrm>
        </p:spPr>
        <p:txBody>
          <a:bodyPr>
            <a:normAutofit/>
          </a:bodyPr>
          <a:lstStyle/>
          <a:p>
            <a:r>
              <a:rPr lang="de-DE" sz="3200" dirty="0"/>
              <a:t>59183 Gedichte</a:t>
            </a:r>
          </a:p>
          <a:p>
            <a:r>
              <a:rPr lang="de-DE" sz="3200" dirty="0"/>
              <a:t>259 verschiedene Autoren</a:t>
            </a:r>
          </a:p>
          <a:p>
            <a:r>
              <a:rPr lang="de-DE" sz="3200" dirty="0"/>
              <a:t>Spannweite der Jahre: 1613 - 1924</a:t>
            </a:r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Relevante 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524744"/>
            <a:ext cx="5187696" cy="3647456"/>
          </a:xfrm>
        </p:spPr>
        <p:txBody>
          <a:bodyPr>
            <a:normAutofit/>
          </a:bodyPr>
          <a:lstStyle/>
          <a:p>
            <a:r>
              <a:rPr lang="de-DE" sz="3200" dirty="0"/>
              <a:t>Keine </a:t>
            </a:r>
            <a:r>
              <a:rPr lang="de-DE" sz="3200" b="1" dirty="0"/>
              <a:t>Epochenannotationen</a:t>
            </a:r>
          </a:p>
          <a:p>
            <a:r>
              <a:rPr lang="de-DE" sz="3200" dirty="0"/>
              <a:t>Gedichte sind hinsichtlich der </a:t>
            </a:r>
            <a:r>
              <a:rPr lang="de-DE" sz="3200" b="1" dirty="0"/>
              <a:t>Orthographie </a:t>
            </a:r>
            <a:r>
              <a:rPr lang="de-DE" sz="3200" b="1" u="sng" dirty="0"/>
              <a:t>nicht</a:t>
            </a:r>
            <a:r>
              <a:rPr lang="de-DE" sz="3200" b="1" dirty="0"/>
              <a:t> </a:t>
            </a:r>
            <a:r>
              <a:rPr lang="de-DE" sz="3200" dirty="0"/>
              <a:t>normalisiert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42580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1958</Words>
  <Application>Microsoft Macintosh PowerPoint</Application>
  <PresentationFormat>Widescreen</PresentationFormat>
  <Paragraphs>395</Paragraphs>
  <Slides>64</Slides>
  <Notes>24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Avenir Next LT Pro</vt:lpstr>
      <vt:lpstr>Calibri</vt:lpstr>
      <vt:lpstr>AccentBoxVTI</vt:lpstr>
      <vt:lpstr>Clustering nach literarischen Epochen</vt:lpstr>
      <vt:lpstr>Übersicht</vt:lpstr>
      <vt:lpstr>1.  Epochenbegriff und – einteilung</vt:lpstr>
      <vt:lpstr>Epochenbegriff</vt:lpstr>
      <vt:lpstr>Problematik der Epocheneinteilung</vt:lpstr>
      <vt:lpstr>Literarische Epochen  (1600-1920)</vt:lpstr>
      <vt:lpstr>2.  Das Korpus</vt:lpstr>
      <vt:lpstr>Eckdaten</vt:lpstr>
      <vt:lpstr>Relevante Besonderheiten</vt:lpstr>
      <vt:lpstr>Relevante Besonderheiten</vt:lpstr>
      <vt:lpstr>Ursprüngliches Korpus </vt:lpstr>
      <vt:lpstr>Anpassung des Korpus</vt:lpstr>
      <vt:lpstr>Zusammenfassung von Gedichten eines Dichters </vt:lpstr>
      <vt:lpstr>Zusammen-gefasstes Korpus</vt:lpstr>
      <vt:lpstr>3.  Fragestellungen</vt:lpstr>
      <vt:lpstr>PowerPoint Presentation</vt:lpstr>
      <vt:lpstr>4.  Experimente</vt:lpstr>
      <vt:lpstr>Evaluationsmaße</vt:lpstr>
      <vt:lpstr>4.1.  Clustering des gesamten Korpus</vt:lpstr>
      <vt:lpstr>UMAP alle Epochen</vt:lpstr>
      <vt:lpstr>K-Means alle Epochen</vt:lpstr>
      <vt:lpstr>4.2.  Noise Entfernung</vt:lpstr>
      <vt:lpstr>Verfahren</vt:lpstr>
      <vt:lpstr>Topic Modelling</vt:lpstr>
      <vt:lpstr>Hierarchisches Clustering</vt:lpstr>
      <vt:lpstr>Hierarchisches Clustering</vt:lpstr>
      <vt:lpstr>Feinere Einteilung von Barock</vt:lpstr>
      <vt:lpstr>Lineare SVM</vt:lpstr>
      <vt:lpstr>UMAP alle Epochen ohne „Noise”</vt:lpstr>
      <vt:lpstr>K-Means alle Epochen ohne „Noise“ </vt:lpstr>
      <vt:lpstr>4.2.  Clustering von jeweils     zwei Epochen</vt:lpstr>
      <vt:lpstr>PowerPoint Presentation</vt:lpstr>
      <vt:lpstr>TODO: folgende Folie erneuern mit entferntem Noise (k medoids weg, dbscan weg, gmm hinzu). In klammern dahinter, wie verbesserung zu werten ohne noise. Das nochmal nachgucken </vt:lpstr>
      <vt:lpstr>K-Means    DBSCAN GMM</vt:lpstr>
      <vt:lpstr>K-Means    DBSCAN K-Medoids  (+ Kosinus Distanz)</vt:lpstr>
      <vt:lpstr>Gmm todo</vt:lpstr>
      <vt:lpstr>4.3. Einblicke in die Clusterzuweisungen</vt:lpstr>
      <vt:lpstr>TODO: - sprachentwicklung (jannidis lsvm dings) - word cluster (best words) - autor signal - liste von epochen, die sich am besten clustern lassen</vt:lpstr>
      <vt:lpstr>Hierarchisches Clustering</vt:lpstr>
      <vt:lpstr>Hierarchisches Clustering Ward-Algorithmus </vt:lpstr>
      <vt:lpstr>PowerPoint Presentation</vt:lpstr>
      <vt:lpstr>4.3. Einblicke in die besten Cluster</vt:lpstr>
      <vt:lpstr>K-Means (II)  Häufigsten 10 Worte des besten Clusterings: Barock/Realismus</vt:lpstr>
      <vt:lpstr>K-Means  (alter Versuch)  Barock/Realismus</vt:lpstr>
      <vt:lpstr>4.4.  Genauere Analyse der Clusterings</vt:lpstr>
      <vt:lpstr>„Reine“ Cluster bei hierarchischen Cluster</vt:lpstr>
      <vt:lpstr>Epochen, die sich am besten clustern lassen</vt:lpstr>
      <vt:lpstr>TODOs</vt:lpstr>
      <vt:lpstr>TODO</vt:lpstr>
      <vt:lpstr>TODO</vt:lpstr>
      <vt:lpstr>5.  Schlussbetrachtung</vt:lpstr>
      <vt:lpstr>Mögliche Probleme für ein Clustering </vt:lpstr>
      <vt:lpstr>PowerPoint Presentation</vt:lpstr>
      <vt:lpstr>PowerPoint Presentation</vt:lpstr>
      <vt:lpstr>PowerPoint Presentation</vt:lpstr>
      <vt:lpstr>K-Means (+ Dimensionsreduktion) alle Epochen</vt:lpstr>
      <vt:lpstr>K-Means (III):  Barock/Realismus</vt:lpstr>
      <vt:lpstr>K-Means (III):  Barock/Realismus</vt:lpstr>
      <vt:lpstr>K-Means (III):  Barock/Realismus</vt:lpstr>
      <vt:lpstr>K-Means (III):  Barock/Realismus</vt:lpstr>
      <vt:lpstr>Weitere To-Dos:</vt:lpstr>
      <vt:lpstr>Anhang: Verweise auf Github-Dateien (I)</vt:lpstr>
      <vt:lpstr>Anhang: Verweise auf Github-Dateien (II)</vt:lpstr>
      <vt:lpstr>Anhang: Verweise auf Github-Dateien (III)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7</cp:revision>
  <dcterms:created xsi:type="dcterms:W3CDTF">2020-07-12T11:43:54Z</dcterms:created>
  <dcterms:modified xsi:type="dcterms:W3CDTF">2020-07-12T12:05:20Z</dcterms:modified>
</cp:coreProperties>
</file>