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6"/>
  </p:notes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5" r:id="rId9"/>
    <p:sldId id="264" r:id="rId10"/>
    <p:sldId id="266" r:id="rId11"/>
    <p:sldId id="270" r:id="rId12"/>
    <p:sldId id="267" r:id="rId13"/>
    <p:sldId id="291" r:id="rId14"/>
    <p:sldId id="292" r:id="rId15"/>
    <p:sldId id="303" r:id="rId16"/>
    <p:sldId id="294" r:id="rId17"/>
    <p:sldId id="312" r:id="rId18"/>
    <p:sldId id="296" r:id="rId19"/>
    <p:sldId id="308" r:id="rId20"/>
    <p:sldId id="295" r:id="rId21"/>
    <p:sldId id="300" r:id="rId22"/>
    <p:sldId id="297" r:id="rId23"/>
    <p:sldId id="301" r:id="rId24"/>
    <p:sldId id="309" r:id="rId25"/>
    <p:sldId id="310" r:id="rId26"/>
    <p:sldId id="311" r:id="rId27"/>
    <p:sldId id="314" r:id="rId28"/>
    <p:sldId id="315" r:id="rId29"/>
    <p:sldId id="317" r:id="rId30"/>
    <p:sldId id="302" r:id="rId31"/>
    <p:sldId id="305" r:id="rId32"/>
    <p:sldId id="307" r:id="rId33"/>
    <p:sldId id="299" r:id="rId34"/>
    <p:sldId id="304" r:id="rId3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/>
    <p:restoredTop sz="89494"/>
  </p:normalViewPr>
  <p:slideViewPr>
    <p:cSldViewPr snapToGrid="0" snapToObjects="1">
      <p:cViewPr varScale="1">
        <p:scale>
          <a:sx n="97" d="100"/>
          <a:sy n="97" d="100"/>
        </p:scale>
        <p:origin x="1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1E409-3F0E-F149-AA52-0AF25D227FF4}" type="datetimeFigureOut">
              <a:rPr lang="de-DE" smtClean="0"/>
              <a:t>04.07.20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FD0F6-1B54-1D42-B676-41E105B981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0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Beispiel Autor: </a:t>
            </a:r>
            <a:r>
              <a:rPr lang="de-DE" sz="1800" b="1" dirty="0"/>
              <a:t>Arno Holz </a:t>
            </a:r>
            <a:r>
              <a:rPr lang="de-DE" sz="1800" b="0" dirty="0"/>
              <a:t>(</a:t>
            </a:r>
            <a:r>
              <a:rPr lang="de-DE" sz="1800" b="0" i="1" dirty="0"/>
              <a:t>WIELAND, 2019: „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älteren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Lyriker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schreiben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Strömung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Sachlichkeit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anzuschließen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Arno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erweitert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 1929 seine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Phantasus-Sammlung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letzter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schließlich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Seiten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umfasst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52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des Dichters</a:t>
            </a:r>
          </a:p>
          <a:p>
            <a:r>
              <a:rPr lang="de-DE" dirty="0"/>
              <a:t>IN KLAMMERN: Verteilung der Großteil der Jahre</a:t>
            </a:r>
          </a:p>
          <a:p>
            <a:r>
              <a:rPr lang="de-DE" dirty="0"/>
              <a:t>Frühbarock: 1600-1650</a:t>
            </a:r>
          </a:p>
          <a:p>
            <a:r>
              <a:rPr lang="de-DE" dirty="0"/>
              <a:t>Hochbarock: 1650-1700 (1720)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050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der häufigsten Epoche des Dichters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957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682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Dimensionsreduktion: </a:t>
            </a:r>
            <a:r>
              <a:rPr lang="de-DE" b="1" dirty="0" err="1"/>
              <a:t>TruncatedSVD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89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r>
              <a:rPr lang="de-DE" sz="1800" b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Orthographie: </a:t>
            </a:r>
            <a:r>
              <a:rPr lang="de-DE" sz="1800" b="0" dirty="0"/>
              <a:t>dies ist gewollt, da eine unterschiedliche Orthographie für Cluster Bildung helfen kann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8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2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894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6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Dimensionsreduktion: </a:t>
            </a:r>
            <a:r>
              <a:rPr lang="de-DE" b="1" dirty="0" err="1"/>
              <a:t>TruncatedSVD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638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nach Titeln zu </a:t>
            </a:r>
            <a:r>
              <a:rPr lang="de-DE" dirty="0" err="1">
                <a:sym typeface="Wingdings" pitchFamily="2" charset="2"/>
              </a:rPr>
              <a:t>clustern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wurde häufigste Epoche aller Gedichte zugeordnet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wurde Mittelwert aller Erscheinungsjahre der Gedichte mit der häufigsten Epoche zugeordnet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713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Dimensionsreduktion: </a:t>
            </a:r>
            <a:r>
              <a:rPr lang="de-DE" b="1" dirty="0" err="1"/>
              <a:t>TruncatedSVD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082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90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19703-8A9C-4959-899B-EA4AB7AAA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75" y="-16826"/>
            <a:ext cx="8689793" cy="688817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A0C4B-2A7F-8946-94E7-FA1E3876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DE" sz="4800" dirty="0"/>
              <a:t>Clustering nach literarischen</a:t>
            </a:r>
            <a:br>
              <a:rPr lang="en-DE" sz="4800" dirty="0"/>
            </a:br>
            <a:r>
              <a:rPr lang="en-DE" sz="4800" dirty="0"/>
              <a:t>Epochen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5D009-34CA-9D47-8237-2A7E95FE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19453"/>
          </a:xfrm>
        </p:spPr>
        <p:txBody>
          <a:bodyPr>
            <a:normAutofit fontScale="77500" lnSpcReduction="20000"/>
          </a:bodyPr>
          <a:lstStyle/>
          <a:p>
            <a:r>
              <a:rPr lang="de-DE" sz="2400" dirty="0"/>
              <a:t>Von Jan Paulus</a:t>
            </a:r>
          </a:p>
          <a:p>
            <a:r>
              <a:rPr lang="de-DE" sz="2400" dirty="0"/>
              <a:t>Seminar: „Clustering” (SS20)</a:t>
            </a:r>
          </a:p>
          <a:p>
            <a:r>
              <a:rPr lang="de-DE" sz="2000" dirty="0"/>
              <a:t>Julius-Maximilians-Universität Würzburg</a:t>
            </a:r>
          </a:p>
          <a:p>
            <a:endParaRPr lang="de-D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3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C9B2BD-0A8D-2C43-B54D-835D2D2E8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9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1E46A1-625C-4740-BA44-580E0FB7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5" y="0"/>
            <a:ext cx="10263189" cy="68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9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47454D-DD74-0348-801B-C67C57E07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6" y="0"/>
            <a:ext cx="11790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 Fragestellungen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CEFAF6-A09F-B541-96F4-FF5D59E38125}"/>
              </a:ext>
            </a:extLst>
          </p:cNvPr>
          <p:cNvSpPr txBox="1"/>
          <p:nvPr/>
        </p:nvSpPr>
        <p:spPr>
          <a:xfrm>
            <a:off x="413657" y="870857"/>
            <a:ext cx="11364686" cy="498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</a:t>
            </a:r>
            <a:r>
              <a:rPr lang="de-DE" sz="3600" b="1" dirty="0"/>
              <a:t>Grundfrage</a:t>
            </a:r>
            <a:r>
              <a:rPr lang="de-DE" sz="3600" dirty="0"/>
              <a:t>: Funktioniert ein Clustering der   		Gedichte nach literarischen Epochen?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gut fürs Clustering?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Kann durch ein Clustering eine 	Epocheneinteilung eines 	Literaturwissenschaftlers </a:t>
            </a:r>
            <a:r>
              <a:rPr lang="de-DE" sz="3600" b="1" i="1" dirty="0"/>
              <a:t>verifiziert</a:t>
            </a:r>
            <a:r>
              <a:rPr lang="de-DE" sz="3600" dirty="0"/>
              <a:t> werden?</a:t>
            </a:r>
          </a:p>
        </p:txBody>
      </p:sp>
    </p:spTree>
    <p:extLst>
      <p:ext uri="{BB962C8B-B14F-4D97-AF65-F5344CB8AC3E}">
        <p14:creationId xmlns:p14="http://schemas.microsoft.com/office/powerpoint/2010/main" val="62572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4.  Experimente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447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93D2A992-02E6-2043-91D6-44DAEDDA654D}"/>
              </a:ext>
            </a:extLst>
          </p:cNvPr>
          <p:cNvSpPr/>
          <p:nvPr/>
        </p:nvSpPr>
        <p:spPr>
          <a:xfrm>
            <a:off x="362857" y="2177143"/>
            <a:ext cx="9506857" cy="4194628"/>
          </a:xfrm>
          <a:custGeom>
            <a:avLst/>
            <a:gdLst>
              <a:gd name="connsiteX0" fmla="*/ 0 w 9506857"/>
              <a:gd name="connsiteY0" fmla="*/ 2278743 h 4194628"/>
              <a:gd name="connsiteX1" fmla="*/ 0 w 9506857"/>
              <a:gd name="connsiteY1" fmla="*/ 4151086 h 4194628"/>
              <a:gd name="connsiteX2" fmla="*/ 9506857 w 9506857"/>
              <a:gd name="connsiteY2" fmla="*/ 4194628 h 4194628"/>
              <a:gd name="connsiteX3" fmla="*/ 9463314 w 9506857"/>
              <a:gd name="connsiteY3" fmla="*/ 0 h 4194628"/>
              <a:gd name="connsiteX4" fmla="*/ 5733143 w 9506857"/>
              <a:gd name="connsiteY4" fmla="*/ 0 h 4194628"/>
              <a:gd name="connsiteX5" fmla="*/ 3730172 w 9506857"/>
              <a:gd name="connsiteY5" fmla="*/ 2264228 h 4194628"/>
              <a:gd name="connsiteX6" fmla="*/ 58057 w 9506857"/>
              <a:gd name="connsiteY6" fmla="*/ 2249714 h 4194628"/>
              <a:gd name="connsiteX7" fmla="*/ 0 w 9506857"/>
              <a:gd name="connsiteY7" fmla="*/ 2278743 h 419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6857" h="4194628">
                <a:moveTo>
                  <a:pt x="0" y="2278743"/>
                </a:moveTo>
                <a:lnTo>
                  <a:pt x="0" y="4151086"/>
                </a:lnTo>
                <a:lnTo>
                  <a:pt x="9506857" y="4194628"/>
                </a:lnTo>
                <a:lnTo>
                  <a:pt x="9463314" y="0"/>
                </a:lnTo>
                <a:lnTo>
                  <a:pt x="5733143" y="0"/>
                </a:lnTo>
                <a:lnTo>
                  <a:pt x="3730172" y="2264228"/>
                </a:lnTo>
                <a:lnTo>
                  <a:pt x="58057" y="2249714"/>
                </a:lnTo>
                <a:lnTo>
                  <a:pt x="0" y="2278743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284A8-1493-E741-AAEB-78BC4072B2F4}"/>
              </a:ext>
            </a:extLst>
          </p:cNvPr>
          <p:cNvSpPr txBox="1"/>
          <p:nvPr/>
        </p:nvSpPr>
        <p:spPr>
          <a:xfrm>
            <a:off x="696684" y="803257"/>
            <a:ext cx="190137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Korpus</a:t>
            </a:r>
            <a:endParaRPr lang="de-DE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10ABCF-ADD7-7641-9008-90B031956A9E}"/>
              </a:ext>
            </a:extLst>
          </p:cNvPr>
          <p:cNvCxnSpPr>
            <a:cxnSpLocks/>
          </p:cNvCxnSpPr>
          <p:nvPr/>
        </p:nvCxnSpPr>
        <p:spPr>
          <a:xfrm>
            <a:off x="4978400" y="5374917"/>
            <a:ext cx="126274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8B5A44-2B7C-7D42-A3A2-36500897B9CF}"/>
              </a:ext>
            </a:extLst>
          </p:cNvPr>
          <p:cNvSpPr txBox="1"/>
          <p:nvPr/>
        </p:nvSpPr>
        <p:spPr>
          <a:xfrm>
            <a:off x="183694" y="2723906"/>
            <a:ext cx="462461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Epocheneinteilung</a:t>
            </a:r>
            <a:endParaRPr lang="de-DE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56070C-EAB0-0F4D-A286-831325E9DCA2}"/>
              </a:ext>
            </a:extLst>
          </p:cNvPr>
          <p:cNvCxnSpPr>
            <a:cxnSpLocks/>
          </p:cNvCxnSpPr>
          <p:nvPr/>
        </p:nvCxnSpPr>
        <p:spPr>
          <a:xfrm>
            <a:off x="1647371" y="176348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5EC7DF-C8E0-644D-9476-3F62AFF64644}"/>
              </a:ext>
            </a:extLst>
          </p:cNvPr>
          <p:cNvSpPr txBox="1"/>
          <p:nvPr/>
        </p:nvSpPr>
        <p:spPr>
          <a:xfrm>
            <a:off x="689429" y="4713198"/>
            <a:ext cx="4064002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Vergleich von zwei Epochen</a:t>
            </a:r>
            <a:endParaRPr lang="de-DE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C7E6C8-2501-924F-8AC7-F654EE1C81D8}"/>
              </a:ext>
            </a:extLst>
          </p:cNvPr>
          <p:cNvCxnSpPr>
            <a:cxnSpLocks/>
          </p:cNvCxnSpPr>
          <p:nvPr/>
        </p:nvCxnSpPr>
        <p:spPr>
          <a:xfrm>
            <a:off x="1647371" y="3539198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256AA3-21A0-1A45-BFEF-5DD8C0F46BDC}"/>
              </a:ext>
            </a:extLst>
          </p:cNvPr>
          <p:cNvSpPr txBox="1"/>
          <p:nvPr/>
        </p:nvSpPr>
        <p:spPr>
          <a:xfrm>
            <a:off x="6556825" y="2723906"/>
            <a:ext cx="2627086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Evaluation</a:t>
            </a:r>
            <a:endParaRPr lang="de-D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A7D21-3DD3-4340-A3DB-94E9305DEFD7}"/>
              </a:ext>
            </a:extLst>
          </p:cNvPr>
          <p:cNvSpPr txBox="1"/>
          <p:nvPr/>
        </p:nvSpPr>
        <p:spPr>
          <a:xfrm>
            <a:off x="6556825" y="4713197"/>
            <a:ext cx="2935496" cy="1329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Clustering</a:t>
            </a:r>
          </a:p>
          <a:p>
            <a:r>
              <a:rPr lang="de-DE" sz="4000" dirty="0"/>
              <a:t>Verfahren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27FDD0-3486-7E41-AEC0-CB956FD50F1D}"/>
              </a:ext>
            </a:extLst>
          </p:cNvPr>
          <p:cNvCxnSpPr>
            <a:cxnSpLocks/>
          </p:cNvCxnSpPr>
          <p:nvPr/>
        </p:nvCxnSpPr>
        <p:spPr>
          <a:xfrm flipV="1">
            <a:off x="7884883" y="354779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B1198-507A-FB42-BD76-F31FA4F7C5C5}"/>
              </a:ext>
            </a:extLst>
          </p:cNvPr>
          <p:cNvCxnSpPr>
            <a:cxnSpLocks/>
          </p:cNvCxnSpPr>
          <p:nvPr/>
        </p:nvCxnSpPr>
        <p:spPr>
          <a:xfrm flipH="1">
            <a:off x="4629146" y="3005528"/>
            <a:ext cx="1716317" cy="15482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33C8E1EC-BA2A-DF47-AD2F-2341E7BD06DC}"/>
              </a:ext>
            </a:extLst>
          </p:cNvPr>
          <p:cNvSpPr/>
          <p:nvPr/>
        </p:nvSpPr>
        <p:spPr>
          <a:xfrm rot="16200000">
            <a:off x="7536540" y="-441360"/>
            <a:ext cx="696686" cy="4745527"/>
          </a:xfrm>
          <a:prstGeom prst="rightBrace">
            <a:avLst>
              <a:gd name="adj1" fmla="val 37924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DEA25-E499-EA43-9128-34BE34119B6C}"/>
              </a:ext>
            </a:extLst>
          </p:cNvPr>
          <p:cNvSpPr txBox="1"/>
          <p:nvPr/>
        </p:nvSpPr>
        <p:spPr>
          <a:xfrm>
            <a:off x="5250315" y="814822"/>
            <a:ext cx="5269135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/>
              <a:t>Kombination aller Epochen</a:t>
            </a:r>
          </a:p>
        </p:txBody>
      </p:sp>
    </p:spTree>
    <p:extLst>
      <p:ext uri="{BB962C8B-B14F-4D97-AF65-F5344CB8AC3E}">
        <p14:creationId xmlns:p14="http://schemas.microsoft.com/office/powerpoint/2010/main" val="3534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BEBF-BB7C-FF49-93DA-FD44946F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Evaluationsmaße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B43E-21CA-8A4B-AEAB-6F1A4E86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Adjusted</a:t>
            </a:r>
            <a:r>
              <a:rPr lang="de-DE" dirty="0"/>
              <a:t> Rand Index (kurz: </a:t>
            </a:r>
            <a:r>
              <a:rPr lang="de-DE" b="1" dirty="0" err="1"/>
              <a:t>ari</a:t>
            </a:r>
            <a:r>
              <a:rPr lang="de-DE" dirty="0"/>
              <a:t>)</a:t>
            </a:r>
          </a:p>
          <a:p>
            <a:r>
              <a:rPr lang="de-DE" dirty="0"/>
              <a:t>V-</a:t>
            </a:r>
            <a:r>
              <a:rPr lang="de-DE" dirty="0" err="1"/>
              <a:t>measure</a:t>
            </a:r>
            <a:r>
              <a:rPr lang="de-DE" dirty="0"/>
              <a:t> (kurz: </a:t>
            </a:r>
            <a:r>
              <a:rPr lang="de-DE" b="1" dirty="0" err="1"/>
              <a:t>vm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Harmonisches Mittel zwischen </a:t>
            </a:r>
            <a:r>
              <a:rPr lang="en-GB" i="1" dirty="0"/>
              <a:t>homogeneity</a:t>
            </a:r>
            <a:r>
              <a:rPr lang="en-GB" dirty="0"/>
              <a:t> &amp; </a:t>
            </a:r>
            <a:r>
              <a:rPr lang="en-GB" i="1" dirty="0"/>
              <a:t>completeness</a:t>
            </a:r>
            <a:endParaRPr lang="en-GB" dirty="0"/>
          </a:p>
          <a:p>
            <a:pPr lvl="1"/>
            <a:r>
              <a:rPr lang="en-GB" i="1" dirty="0"/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  <a:p>
            <a:pPr lvl="1"/>
            <a:r>
              <a:rPr lang="en-GB" i="1" dirty="0"/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</p:txBody>
      </p:sp>
    </p:spTree>
    <p:extLst>
      <p:ext uri="{BB962C8B-B14F-4D97-AF65-F5344CB8AC3E}">
        <p14:creationId xmlns:p14="http://schemas.microsoft.com/office/powerpoint/2010/main" val="22873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4.1.  K-</a:t>
            </a:r>
            <a:r>
              <a:rPr lang="de-DE" b="1" dirty="0" err="1"/>
              <a:t>Means</a:t>
            </a:r>
            <a:r>
              <a:rPr lang="de-DE" b="1" dirty="0"/>
              <a:t> Experimente</a:t>
            </a:r>
          </a:p>
        </p:txBody>
      </p:sp>
    </p:spTree>
    <p:extLst>
      <p:ext uri="{BB962C8B-B14F-4D97-AF65-F5344CB8AC3E}">
        <p14:creationId xmlns:p14="http://schemas.microsoft.com/office/powerpoint/2010/main" val="3778911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/>
              <a:t>4.1.1. Reduktion der Dimension  </a:t>
            </a:r>
          </a:p>
        </p:txBody>
      </p:sp>
    </p:spTree>
    <p:extLst>
      <p:ext uri="{BB962C8B-B14F-4D97-AF65-F5344CB8AC3E}">
        <p14:creationId xmlns:p14="http://schemas.microsoft.com/office/powerpoint/2010/main" val="140559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1032-7C21-EB45-88CD-39E1CDFC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9769-BBF7-274C-B579-0AE87166E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DE" dirty="0"/>
              <a:t>Kurzer Überblick zum Epochenbegriff und –einteilung</a:t>
            </a:r>
          </a:p>
          <a:p>
            <a:pPr marL="514350" indent="-514350">
              <a:buAutoNum type="arabicPeriod"/>
            </a:pPr>
            <a:r>
              <a:rPr lang="en-DE" dirty="0"/>
              <a:t>Das Korpus</a:t>
            </a:r>
          </a:p>
          <a:p>
            <a:pPr marL="514350" indent="-514350">
              <a:buAutoNum type="arabicPeriod"/>
            </a:pPr>
            <a:r>
              <a:rPr lang="en-GB" dirty="0" err="1"/>
              <a:t>Fragestellungen</a:t>
            </a:r>
            <a:endParaRPr lang="en-DE" dirty="0"/>
          </a:p>
          <a:p>
            <a:pPr marL="514350" indent="-514350">
              <a:buAutoNum type="arabicPeriod"/>
            </a:pPr>
            <a:r>
              <a:rPr lang="en-DE" dirty="0"/>
              <a:t>Experimente</a:t>
            </a:r>
          </a:p>
          <a:p>
            <a:pPr marL="514350" indent="-514350">
              <a:buAutoNum type="arabicPeriod"/>
            </a:pPr>
            <a:r>
              <a:rPr lang="en-DE" dirty="0"/>
              <a:t>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265368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14889" y="586822"/>
            <a:ext cx="6538912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Einteilung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i="1" dirty="0"/>
              <a:t>Brenner</a:t>
            </a:r>
            <a:endParaRPr lang="en-US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Dimensionsreduktion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Epoche</a:t>
            </a:r>
            <a:r>
              <a:rPr lang="en-US" dirty="0"/>
              <a:t> „</a:t>
            </a:r>
            <a:r>
              <a:rPr lang="en-US" dirty="0" err="1"/>
              <a:t>Klassik</a:t>
            </a:r>
            <a:r>
              <a:rPr lang="en-US" dirty="0"/>
              <a:t>/</a:t>
            </a:r>
            <a:r>
              <a:rPr lang="en-US" dirty="0" err="1"/>
              <a:t>Romantik</a:t>
            </a:r>
            <a:r>
              <a:rPr lang="en-US" dirty="0"/>
              <a:t>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Stoppwörter</a:t>
            </a:r>
            <a:r>
              <a:rPr lang="en-US" dirty="0"/>
              <a:t> </a:t>
            </a:r>
            <a:r>
              <a:rPr lang="en-US" u="sng" dirty="0" err="1"/>
              <a:t>entfernt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10000 mf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8BFA67-ADB1-AE47-98AA-9EA5447AC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495765"/>
              </p:ext>
            </p:extLst>
          </p:nvPr>
        </p:nvGraphicFramePr>
        <p:xfrm>
          <a:off x="1473573" y="2734056"/>
          <a:ext cx="9333248" cy="34838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324803">
                  <a:extLst>
                    <a:ext uri="{9D8B030D-6E8A-4147-A177-3AD203B41FA5}">
                      <a16:colId xmlns:a16="http://schemas.microsoft.com/office/drawing/2014/main" val="3738905305"/>
                    </a:ext>
                  </a:extLst>
                </a:gridCol>
                <a:gridCol w="2060788">
                  <a:extLst>
                    <a:ext uri="{9D8B030D-6E8A-4147-A177-3AD203B41FA5}">
                      <a16:colId xmlns:a16="http://schemas.microsoft.com/office/drawing/2014/main" val="4078394901"/>
                    </a:ext>
                  </a:extLst>
                </a:gridCol>
                <a:gridCol w="1947657">
                  <a:extLst>
                    <a:ext uri="{9D8B030D-6E8A-4147-A177-3AD203B41FA5}">
                      <a16:colId xmlns:a16="http://schemas.microsoft.com/office/drawing/2014/main" val="1891394321"/>
                    </a:ext>
                  </a:extLst>
                </a:gridCol>
              </a:tblGrid>
              <a:tr h="580644">
                <a:tc>
                  <a:txBody>
                    <a:bodyPr/>
                    <a:lstStyle/>
                    <a:p>
                      <a:pPr algn="r" fontAlgn="ctr"/>
                      <a:endParaRPr lang="en-GB" sz="2700" b="1" dirty="0">
                        <a:effectLst/>
                      </a:endParaRP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ari</a:t>
                      </a:r>
                      <a:endParaRPr lang="en-GB" sz="2700" b="1" dirty="0">
                        <a:effectLst/>
                      </a:endParaRP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700" dirty="0" err="1"/>
                        <a:t>vm</a:t>
                      </a:r>
                      <a:endParaRPr lang="de-DE" sz="2700" dirty="0"/>
                    </a:p>
                  </a:txBody>
                  <a:tcPr marL="127214" marR="127214" marT="63606" marB="63606"/>
                </a:tc>
                <a:extLst>
                  <a:ext uri="{0D108BD9-81ED-4DB2-BD59-A6C34878D82A}">
                    <a16:rowId xmlns:a16="http://schemas.microsoft.com/office/drawing/2014/main" val="1843206374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/Biedermeier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0.427786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0.353732</a:t>
                      </a:r>
                    </a:p>
                  </a:txBody>
                  <a:tcPr marL="127214" marR="127214" marT="63606" marB="63606" anchor="ctr"/>
                </a:tc>
                <a:extLst>
                  <a:ext uri="{0D108BD9-81ED-4DB2-BD59-A6C34878D82A}">
                    <a16:rowId xmlns:a16="http://schemas.microsoft.com/office/drawing/2014/main" val="3707013511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Realismus</a:t>
                      </a:r>
                      <a:endParaRPr lang="en-GB" sz="2700" b="1" dirty="0">
                        <a:effectLst/>
                      </a:endParaRP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0.397801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0.354273</a:t>
                      </a:r>
                    </a:p>
                  </a:txBody>
                  <a:tcPr marL="127214" marR="127214" marT="63606" marB="63606" anchor="ctr"/>
                </a:tc>
                <a:extLst>
                  <a:ext uri="{0D108BD9-81ED-4DB2-BD59-A6C34878D82A}">
                    <a16:rowId xmlns:a16="http://schemas.microsoft.com/office/drawing/2014/main" val="371046625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0" dirty="0">
                          <a:effectLst/>
                        </a:rPr>
                        <a:t>…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…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…</a:t>
                      </a:r>
                    </a:p>
                  </a:txBody>
                  <a:tcPr marL="127214" marR="127214" marT="63606" marB="63606" anchor="ctr"/>
                </a:tc>
                <a:extLst>
                  <a:ext uri="{0D108BD9-81ED-4DB2-BD59-A6C34878D82A}">
                    <a16:rowId xmlns:a16="http://schemas.microsoft.com/office/drawing/2014/main" val="119220361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Moderne</a:t>
                      </a:r>
                      <a:endParaRPr lang="en-GB" sz="2700" b="1" dirty="0">
                        <a:effectLst/>
                      </a:endParaRP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-0.060318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0.059248</a:t>
                      </a:r>
                    </a:p>
                  </a:txBody>
                  <a:tcPr marL="127214" marR="127214" marT="63606" marB="63606" anchor="ctr"/>
                </a:tc>
                <a:extLst>
                  <a:ext uri="{0D108BD9-81ED-4DB2-BD59-A6C34878D82A}">
                    <a16:rowId xmlns:a16="http://schemas.microsoft.com/office/drawing/2014/main" val="3003024306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>
                          <a:effectLst/>
                        </a:rPr>
                        <a:t>Barock/Moderne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-0.068474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0.028013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74975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01ED263-CE8F-1D48-BBDC-C72FEC934413}"/>
              </a:ext>
            </a:extLst>
          </p:cNvPr>
          <p:cNvSpPr txBox="1"/>
          <p:nvPr/>
        </p:nvSpPr>
        <p:spPr>
          <a:xfrm>
            <a:off x="35002" y="3303500"/>
            <a:ext cx="1350177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Beinahe</a:t>
            </a:r>
          </a:p>
          <a:p>
            <a:r>
              <a:rPr lang="de-DE" dirty="0"/>
              <a:t>identische</a:t>
            </a:r>
          </a:p>
          <a:p>
            <a:r>
              <a:rPr lang="de-DE" dirty="0" err="1"/>
              <a:t>Scores</a:t>
            </a:r>
            <a:endParaRPr lang="de-DE" dirty="0"/>
          </a:p>
          <a:p>
            <a:r>
              <a:rPr lang="de-DE" dirty="0"/>
              <a:t>bei GMM</a:t>
            </a:r>
          </a:p>
          <a:p>
            <a:endParaRPr lang="de-D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DD09AE-3699-064E-BDA0-4B309B147AC0}"/>
              </a:ext>
            </a:extLst>
          </p:cNvPr>
          <p:cNvCxnSpPr>
            <a:cxnSpLocks/>
          </p:cNvCxnSpPr>
          <p:nvPr/>
        </p:nvCxnSpPr>
        <p:spPr>
          <a:xfrm>
            <a:off x="1385179" y="3586162"/>
            <a:ext cx="40075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9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(I) </a:t>
            </a:r>
            <a:br>
              <a:rPr lang="de-DE" b="1" dirty="0"/>
            </a:br>
            <a:r>
              <a:rPr lang="de-DE" dirty="0"/>
              <a:t>Häufigsten 10 Worte des besten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24844451"/>
              </p:ext>
            </p:extLst>
          </p:nvPr>
        </p:nvGraphicFramePr>
        <p:xfrm>
          <a:off x="3688867" y="2181282"/>
          <a:ext cx="1925036" cy="4453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080">
                  <a:extLst>
                    <a:ext uri="{9D8B030D-6E8A-4147-A177-3AD203B41FA5}">
                      <a16:colId xmlns:a16="http://schemas.microsoft.com/office/drawing/2014/main" val="2599860606"/>
                    </a:ext>
                  </a:extLst>
                </a:gridCol>
                <a:gridCol w="1442956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gott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herz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wer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sei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liebe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wohl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schon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7877118"/>
              </p:ext>
            </p:extLst>
          </p:nvPr>
        </p:nvGraphicFramePr>
        <p:xfrm>
          <a:off x="6568573" y="2181282"/>
          <a:ext cx="1925032" cy="443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6">
                  <a:extLst>
                    <a:ext uri="{9D8B030D-6E8A-4147-A177-3AD203B41FA5}">
                      <a16:colId xmlns:a16="http://schemas.microsoft.com/office/drawing/2014/main" val="3618807907"/>
                    </a:ext>
                  </a:extLst>
                </a:gridCol>
                <a:gridCol w="1338826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</a:tblGrid>
              <a:tr h="469406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kan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seyn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jch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muß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jn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lust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1263357" y="3885008"/>
            <a:ext cx="2274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8685576" y="3885008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ym typeface="Wingdings" pitchFamily="2" charset="2"/>
              </a:rPr>
              <a:t> </a:t>
            </a:r>
            <a:r>
              <a:rPr lang="de-DE" sz="2800" b="1" dirty="0"/>
              <a:t>Cluster 2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353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(II)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Einteilung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i="1" dirty="0"/>
              <a:t>Brenner</a:t>
            </a:r>
            <a:endParaRPr lang="en-US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Dimensionsreduktion</a:t>
            </a:r>
            <a:endParaRPr lang="en-US" b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Epoche</a:t>
            </a:r>
            <a:r>
              <a:rPr lang="en-US" dirty="0"/>
              <a:t> „</a:t>
            </a:r>
            <a:r>
              <a:rPr lang="en-US" dirty="0" err="1"/>
              <a:t>Klassik</a:t>
            </a:r>
            <a:r>
              <a:rPr lang="en-US" dirty="0"/>
              <a:t>/</a:t>
            </a:r>
            <a:r>
              <a:rPr lang="en-US" dirty="0" err="1"/>
              <a:t>Romantik</a:t>
            </a:r>
            <a:r>
              <a:rPr lang="en-US" dirty="0"/>
              <a:t>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Stoppwörter</a:t>
            </a:r>
            <a:r>
              <a:rPr lang="en-US" dirty="0"/>
              <a:t> </a:t>
            </a:r>
            <a:r>
              <a:rPr lang="en-US" u="sng" dirty="0" err="1"/>
              <a:t>entfernt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10000 mf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8BFA67-ADB1-AE47-98AA-9EA5447AC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66844"/>
              </p:ext>
            </p:extLst>
          </p:nvPr>
        </p:nvGraphicFramePr>
        <p:xfrm>
          <a:off x="1528900" y="2734056"/>
          <a:ext cx="9222593" cy="34838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61673">
                  <a:extLst>
                    <a:ext uri="{9D8B030D-6E8A-4147-A177-3AD203B41FA5}">
                      <a16:colId xmlns:a16="http://schemas.microsoft.com/office/drawing/2014/main" val="3738905305"/>
                    </a:ext>
                  </a:extLst>
                </a:gridCol>
                <a:gridCol w="2036355">
                  <a:extLst>
                    <a:ext uri="{9D8B030D-6E8A-4147-A177-3AD203B41FA5}">
                      <a16:colId xmlns:a16="http://schemas.microsoft.com/office/drawing/2014/main" val="4078394901"/>
                    </a:ext>
                  </a:extLst>
                </a:gridCol>
                <a:gridCol w="1924565">
                  <a:extLst>
                    <a:ext uri="{9D8B030D-6E8A-4147-A177-3AD203B41FA5}">
                      <a16:colId xmlns:a16="http://schemas.microsoft.com/office/drawing/2014/main" val="1891394321"/>
                    </a:ext>
                  </a:extLst>
                </a:gridCol>
              </a:tblGrid>
              <a:tr h="580644">
                <a:tc>
                  <a:txBody>
                    <a:bodyPr/>
                    <a:lstStyle/>
                    <a:p>
                      <a:pPr algn="r" fontAlgn="ctr"/>
                      <a:endParaRPr lang="en-GB" sz="29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ari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700" dirty="0" err="1"/>
                        <a:t>vm</a:t>
                      </a:r>
                      <a:endParaRPr lang="de-DE" sz="2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206374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Realismus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0.584472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0.457452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013511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>
                          <a:effectLst/>
                        </a:rPr>
                        <a:t>Barock/Realismus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0.517758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0.439188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46625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584613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Moderne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-0.044559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0.014667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73702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Barock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Moderne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-0.065423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0.022024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20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532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(II) </a:t>
            </a:r>
            <a:br>
              <a:rPr lang="de-DE" b="1" dirty="0"/>
            </a:br>
            <a:r>
              <a:rPr lang="de-DE" dirty="0"/>
              <a:t>Häufigsten 10 Worte des besten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25170844"/>
              </p:ext>
            </p:extLst>
          </p:nvPr>
        </p:nvGraphicFramePr>
        <p:xfrm>
          <a:off x="3688867" y="2181282"/>
          <a:ext cx="1925036" cy="4453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080">
                  <a:extLst>
                    <a:ext uri="{9D8B030D-6E8A-4147-A177-3AD203B41FA5}">
                      <a16:colId xmlns:a16="http://schemas.microsoft.com/office/drawing/2014/main" val="2599860606"/>
                    </a:ext>
                  </a:extLst>
                </a:gridCol>
                <a:gridCol w="1442956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herz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nacht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schon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liebe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seele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immer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sah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0592160"/>
              </p:ext>
            </p:extLst>
          </p:nvPr>
        </p:nvGraphicFramePr>
        <p:xfrm>
          <a:off x="6568573" y="2181282"/>
          <a:ext cx="1925032" cy="443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6">
                  <a:extLst>
                    <a:ext uri="{9D8B030D-6E8A-4147-A177-3AD203B41FA5}">
                      <a16:colId xmlns:a16="http://schemas.microsoft.com/office/drawing/2014/main" val="3618807907"/>
                    </a:ext>
                  </a:extLst>
                </a:gridCol>
                <a:gridCol w="1338826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</a:tblGrid>
              <a:tr h="469406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gott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kan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wer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seyn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muß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liebe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geist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1263357" y="3885008"/>
            <a:ext cx="2274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8685576" y="3885008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ß"/>
            </a:pPr>
            <a:r>
              <a:rPr lang="de-DE" sz="2800" b="1" dirty="0"/>
              <a:t>Cluster 2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857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4.1.2.  Zusammenfassung von 				Gedichten eines Dichters 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84220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(III)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 fontScale="92500"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Einteilung nach </a:t>
            </a:r>
            <a:r>
              <a:rPr lang="de-DE" i="1" dirty="0"/>
              <a:t>Brenner</a:t>
            </a:r>
            <a:endParaRPr lang="de-DE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b="1" dirty="0"/>
              <a:t>Keine Dimensionsreduktion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Epoche „Klassik/Romantik“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700" b="1" dirty="0"/>
              <a:t>Zusammenfassung von allen Gedichten eines Dichters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Lowercase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Stoppwörter </a:t>
            </a:r>
            <a:r>
              <a:rPr lang="de-DE" u="sng" dirty="0"/>
              <a:t>entfernt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10000 mf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8BFA67-ADB1-AE47-98AA-9EA5447AC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31789"/>
              </p:ext>
            </p:extLst>
          </p:nvPr>
        </p:nvGraphicFramePr>
        <p:xfrm>
          <a:off x="1528900" y="2734056"/>
          <a:ext cx="9222593" cy="34838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61673">
                  <a:extLst>
                    <a:ext uri="{9D8B030D-6E8A-4147-A177-3AD203B41FA5}">
                      <a16:colId xmlns:a16="http://schemas.microsoft.com/office/drawing/2014/main" val="3738905305"/>
                    </a:ext>
                  </a:extLst>
                </a:gridCol>
                <a:gridCol w="2036355">
                  <a:extLst>
                    <a:ext uri="{9D8B030D-6E8A-4147-A177-3AD203B41FA5}">
                      <a16:colId xmlns:a16="http://schemas.microsoft.com/office/drawing/2014/main" val="4078394901"/>
                    </a:ext>
                  </a:extLst>
                </a:gridCol>
                <a:gridCol w="1924565">
                  <a:extLst>
                    <a:ext uri="{9D8B030D-6E8A-4147-A177-3AD203B41FA5}">
                      <a16:colId xmlns:a16="http://schemas.microsoft.com/office/drawing/2014/main" val="1891394321"/>
                    </a:ext>
                  </a:extLst>
                </a:gridCol>
              </a:tblGrid>
              <a:tr h="580644">
                <a:tc>
                  <a:txBody>
                    <a:bodyPr/>
                    <a:lstStyle/>
                    <a:p>
                      <a:pPr algn="r" fontAlgn="ctr"/>
                      <a:endParaRPr lang="en-GB" sz="29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ari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700" dirty="0" err="1"/>
                        <a:t>vm</a:t>
                      </a:r>
                      <a:endParaRPr lang="de-DE" sz="2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206374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Barock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Realismus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0.843127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0.781205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013511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Barock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Aufklärung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0.747799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0.707295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46625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Barock</a:t>
                      </a:r>
                      <a:r>
                        <a:rPr lang="en-GB" sz="2700" b="1" dirty="0">
                          <a:effectLst/>
                        </a:rPr>
                        <a:t>/Biedermeier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0.734414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0.697728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584613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Realismus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0.694377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0.605100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73702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>
                          <a:effectLst/>
                        </a:rPr>
                        <a:t>Aufklärung/Realismus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0.537924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0.445150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20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561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38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(III): </a:t>
            </a:r>
            <a:br>
              <a:rPr lang="en-US" sz="2800" b="1" dirty="0"/>
            </a:br>
            <a:r>
              <a:rPr lang="en-US" sz="2800" dirty="0" err="1"/>
              <a:t>Barock</a:t>
            </a:r>
            <a:r>
              <a:rPr lang="en-US" sz="2800" dirty="0"/>
              <a:t>/</a:t>
            </a:r>
            <a:r>
              <a:rPr lang="en-US" sz="2800" dirty="0" err="1"/>
              <a:t>Realismus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841247" y="2252870"/>
            <a:ext cx="3412220" cy="249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0</a:t>
            </a:r>
            <a:r>
              <a:rPr lang="en-US" sz="2400" dirty="0"/>
              <a:t>: 1619-1697	      (1651-1697)</a:t>
            </a:r>
            <a:endParaRPr lang="en-US" sz="2400" b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1</a:t>
            </a:r>
            <a:r>
              <a:rPr lang="en-US" sz="2400" dirty="0"/>
              <a:t>: 1650-1899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 	      </a:t>
            </a:r>
            <a:r>
              <a:rPr lang="en-US" sz="2400" dirty="0"/>
              <a:t>(1849-1899)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2</a:t>
            </a:r>
            <a:r>
              <a:rPr lang="en-US" sz="2400" dirty="0"/>
              <a:t>: 1613-1655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086924-224E-974E-8DBB-CE206BE5D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7375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53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(III): </a:t>
            </a:r>
            <a:br>
              <a:rPr lang="en-US" sz="2800" b="1" dirty="0"/>
            </a:br>
            <a:r>
              <a:rPr lang="en-US" sz="2800" dirty="0" err="1"/>
              <a:t>Barock</a:t>
            </a:r>
            <a:r>
              <a:rPr lang="en-US" sz="2800" dirty="0"/>
              <a:t>/</a:t>
            </a:r>
            <a:r>
              <a:rPr lang="en-US" sz="2800" dirty="0" err="1"/>
              <a:t>Realismus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473583" y="2263628"/>
            <a:ext cx="4279383" cy="249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0 - </a:t>
            </a:r>
            <a:r>
              <a:rPr lang="en-US" sz="2400" b="1" dirty="0" err="1"/>
              <a:t>Hochbarock</a:t>
            </a:r>
            <a:r>
              <a:rPr lang="en-US" sz="2400" dirty="0"/>
              <a:t>: 1651-1697</a:t>
            </a:r>
            <a:endParaRPr lang="en-US" sz="2400" b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1 - </a:t>
            </a:r>
            <a:r>
              <a:rPr lang="en-US" sz="2400" b="1" dirty="0" err="1"/>
              <a:t>Realismus</a:t>
            </a:r>
            <a:r>
              <a:rPr lang="en-US" sz="2400" dirty="0"/>
              <a:t>:     1849-1899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2 - </a:t>
            </a:r>
            <a:r>
              <a:rPr lang="en-US" sz="2400" b="1" dirty="0" err="1"/>
              <a:t>Frühbarock</a:t>
            </a:r>
            <a:r>
              <a:rPr lang="en-US" sz="2400" dirty="0"/>
              <a:t>:   1613-1655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37CAFE-0E24-3042-9679-8D0B9A23F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88958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55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ari</a:t>
            </a:r>
            <a:r>
              <a:rPr lang="de-DE" sz="3200" dirty="0"/>
              <a:t>: 0.83</a:t>
            </a:r>
          </a:p>
          <a:p>
            <a:r>
              <a:rPr lang="de-DE" sz="3200" b="1" dirty="0" err="1"/>
              <a:t>vm</a:t>
            </a:r>
            <a:r>
              <a:rPr lang="de-DE" sz="3200" dirty="0"/>
              <a:t>: 0.71 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8D8B65-E62C-FC4C-9F4F-F24D28165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2562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0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E6012-7D63-EA4D-B957-FE20015B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 Epochenbegriff und –	</a:t>
            </a:r>
            <a:r>
              <a:rPr lang="de-DE" b="1" dirty="0" err="1"/>
              <a:t>einteilung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330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3FFB06-5C6D-5E47-86E7-69D84771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To</a:t>
            </a:r>
            <a:r>
              <a:rPr lang="de-DE" dirty="0"/>
              <a:t>-Dos: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8664A-FE4A-3445-8CA1-BF179C75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Andere Art der Zusammenfassung von Gedichten: Dichter mit mehreren Epochenzuweisungen nach diesen aufteilen</a:t>
            </a:r>
          </a:p>
          <a:p>
            <a:r>
              <a:rPr lang="de-DE" b="1" dirty="0"/>
              <a:t>Noise </a:t>
            </a:r>
            <a:r>
              <a:rPr lang="de-DE" dirty="0"/>
              <a:t>entdecken durch Hierarchisches Clustering inkl. Epochenzuteilungen</a:t>
            </a:r>
          </a:p>
          <a:p>
            <a:r>
              <a:rPr lang="de-DE" dirty="0">
                <a:sym typeface="Wingdings" pitchFamily="2" charset="2"/>
              </a:rPr>
              <a:t>Korpus normalisieren und Experimente durchführen</a:t>
            </a:r>
            <a:endParaRPr lang="de-DE" dirty="0"/>
          </a:p>
          <a:p>
            <a:r>
              <a:rPr lang="de-DE" dirty="0">
                <a:sym typeface="Wingdings" pitchFamily="2" charset="2"/>
              </a:rPr>
              <a:t>Analyse von Gedichten/Dichter, die sich gut </a:t>
            </a:r>
            <a:r>
              <a:rPr lang="de-DE" dirty="0" err="1">
                <a:sym typeface="Wingdings" pitchFamily="2" charset="2"/>
              </a:rPr>
              <a:t>clustern</a:t>
            </a:r>
            <a:r>
              <a:rPr lang="de-DE" dirty="0">
                <a:sym typeface="Wingdings" pitchFamily="2" charset="2"/>
              </a:rPr>
              <a:t> lassen</a:t>
            </a:r>
          </a:p>
          <a:p>
            <a:r>
              <a:rPr lang="de-DE" dirty="0">
                <a:sym typeface="Wingdings" pitchFamily="2" charset="2"/>
              </a:rPr>
              <a:t>Topic </a:t>
            </a:r>
            <a:r>
              <a:rPr lang="de-DE" dirty="0" err="1">
                <a:sym typeface="Wingdings" pitchFamily="2" charset="2"/>
              </a:rPr>
              <a:t>Modelling</a:t>
            </a:r>
            <a:r>
              <a:rPr lang="de-DE" dirty="0">
                <a:sym typeface="Wingdings" pitchFamily="2" charset="2"/>
              </a:rPr>
              <a:t> anwenden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903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b="1" dirty="0"/>
              <a:t>4.2.  Noise Entfernung mit</a:t>
            </a:r>
            <a:br>
              <a:rPr lang="de-DE" sz="4800" b="1" dirty="0"/>
            </a:br>
            <a:r>
              <a:rPr lang="de-DE" sz="4800" b="1" dirty="0"/>
              <a:t>	    </a:t>
            </a:r>
            <a:r>
              <a:rPr lang="de-DE" sz="4800" b="1" dirty="0" err="1"/>
              <a:t>Agglomerativem</a:t>
            </a:r>
            <a:r>
              <a:rPr lang="de-DE" sz="4800" b="1" dirty="0"/>
              <a:t> Clustering </a:t>
            </a:r>
          </a:p>
        </p:txBody>
      </p:sp>
    </p:spTree>
    <p:extLst>
      <p:ext uri="{BB962C8B-B14F-4D97-AF65-F5344CB8AC3E}">
        <p14:creationId xmlns:p14="http://schemas.microsoft.com/office/powerpoint/2010/main" val="2441517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(III)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DA47D-9D6C-2940-A07F-54E10EBB0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232742"/>
            <a:ext cx="4937760" cy="96382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Mit Noise:</a:t>
            </a:r>
          </a:p>
          <a:p>
            <a:r>
              <a:rPr lang="en-GB" b="0" i="1" dirty="0" err="1"/>
              <a:t>Frühaufklärung</a:t>
            </a:r>
            <a:r>
              <a:rPr lang="en-GB" b="0" i="1" dirty="0"/>
              <a:t>/</a:t>
            </a:r>
            <a:r>
              <a:rPr lang="en-GB" b="0" i="1" dirty="0" err="1"/>
              <a:t>Realismus</a:t>
            </a:r>
            <a:endParaRPr lang="en-DE" b="0" i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5B6127-1DCB-7E4B-AC3F-1C6565294E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ctr">
              <a:buNone/>
            </a:pPr>
            <a:endParaRPr lang="en-DE" sz="3600" b="1" dirty="0"/>
          </a:p>
          <a:p>
            <a:pPr marL="0" indent="0" fontAlgn="ctr">
              <a:buNone/>
            </a:pPr>
            <a:r>
              <a:rPr lang="en-DE" sz="3600" u="sng" dirty="0"/>
              <a:t>ari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0.584472</a:t>
            </a:r>
          </a:p>
          <a:p>
            <a:pPr marL="0" indent="0" fontAlgn="ctr">
              <a:buNone/>
            </a:pPr>
            <a:r>
              <a:rPr lang="en-GB" sz="3600" u="sng" dirty="0"/>
              <a:t>v</a:t>
            </a:r>
            <a:r>
              <a:rPr lang="en-DE" sz="3600" u="sng" dirty="0"/>
              <a:t>m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0.457452</a:t>
            </a:r>
          </a:p>
          <a:p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0B989-5657-884A-B280-5A64AF9B1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70924"/>
            <a:ext cx="4937760" cy="9256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Ohne Noise:</a:t>
            </a:r>
          </a:p>
          <a:p>
            <a:r>
              <a:rPr lang="en-GB" b="0" i="1" dirty="0" err="1"/>
              <a:t>Frühaufklärung</a:t>
            </a:r>
            <a:r>
              <a:rPr lang="en-GB" b="0" i="1" dirty="0"/>
              <a:t>/</a:t>
            </a:r>
            <a:r>
              <a:rPr lang="en-GB" b="0" i="1" dirty="0" err="1"/>
              <a:t>Realismus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593359-0461-7443-A84D-4EC24765BF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fontAlgn="ctr">
              <a:buNone/>
            </a:pPr>
            <a:endParaRPr lang="en-DE" sz="3600" b="1" dirty="0"/>
          </a:p>
          <a:p>
            <a:pPr marL="0" indent="0" fontAlgn="ctr">
              <a:buNone/>
            </a:pPr>
            <a:r>
              <a:rPr lang="en-DE" sz="3600" u="sng" dirty="0"/>
              <a:t>ari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TODO</a:t>
            </a:r>
          </a:p>
          <a:p>
            <a:pPr marL="0" indent="0" fontAlgn="ctr">
              <a:buNone/>
            </a:pPr>
            <a:r>
              <a:rPr lang="en-GB" sz="3600" u="sng" dirty="0"/>
              <a:t>v</a:t>
            </a:r>
            <a:r>
              <a:rPr lang="en-DE" sz="3600" u="sng" dirty="0"/>
              <a:t>m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TODO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Einteilung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i="1" dirty="0"/>
              <a:t>Brenner</a:t>
            </a:r>
            <a:endParaRPr lang="en-US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Dimensionsreduktion</a:t>
            </a:r>
            <a:endParaRPr lang="en-US" b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Epoche</a:t>
            </a:r>
            <a:r>
              <a:rPr lang="en-US" dirty="0"/>
              <a:t> „</a:t>
            </a:r>
            <a:r>
              <a:rPr lang="en-US" dirty="0" err="1"/>
              <a:t>Klassik</a:t>
            </a:r>
            <a:r>
              <a:rPr lang="en-US" dirty="0"/>
              <a:t>/</a:t>
            </a:r>
            <a:r>
              <a:rPr lang="en-US" dirty="0" err="1"/>
              <a:t>Romantik</a:t>
            </a:r>
            <a:r>
              <a:rPr lang="en-US" dirty="0"/>
              <a:t>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Stoppwörter</a:t>
            </a:r>
            <a:r>
              <a:rPr lang="en-US" dirty="0"/>
              <a:t> </a:t>
            </a:r>
            <a:r>
              <a:rPr lang="en-US" u="sng" dirty="0" err="1"/>
              <a:t>entfernt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10000 mf</a:t>
            </a:r>
          </a:p>
        </p:txBody>
      </p:sp>
    </p:spTree>
    <p:extLst>
      <p:ext uri="{BB962C8B-B14F-4D97-AF65-F5344CB8AC3E}">
        <p14:creationId xmlns:p14="http://schemas.microsoft.com/office/powerpoint/2010/main" val="3137594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() </a:t>
            </a:r>
            <a:br>
              <a:rPr lang="de-DE" b="1" dirty="0"/>
            </a:br>
            <a:r>
              <a:rPr lang="de-DE" dirty="0"/>
              <a:t>Top Worte der besten drei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837117" y="2311421"/>
          <a:ext cx="2674938" cy="419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8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97724987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>
                          <a:effectLst/>
                        </a:rPr>
                        <a:t>Häufigkeit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gott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herz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liebe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 err="1">
                          <a:effectLst/>
                        </a:rPr>
                        <a:t>schon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wohl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sei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679945" y="2311421"/>
          <a:ext cx="2674938" cy="4194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413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394869490"/>
                    </a:ext>
                  </a:extLst>
                </a:gridCol>
              </a:tblGrid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>
                          <a:effectLst/>
                        </a:rPr>
                        <a:t>Häufigkeit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kan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seyn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muß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646773" y="3885604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9354883" y="3885604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ym typeface="Wingdings" pitchFamily="2" charset="2"/>
              </a:rPr>
              <a:t> </a:t>
            </a:r>
            <a:r>
              <a:rPr lang="de-DE" sz="2800" b="1" dirty="0"/>
              <a:t>Cluster 2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27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 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405226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AA1C2-4EC8-F94C-B5E1-BD16A1E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BD3BA-BFBC-1A47-B5C6-9B045B3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65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500" i="1" dirty="0"/>
              <a:t>„Eine </a:t>
            </a:r>
            <a:r>
              <a:rPr lang="de-DE" sz="3500" b="1" i="1" dirty="0"/>
              <a:t>Epoche </a:t>
            </a:r>
            <a:r>
              <a:rPr lang="de-DE" sz="3500" i="1" dirty="0"/>
              <a:t>ist ein zeitlich begrenztes System, das wir von einer Menge von Texten abstrahieren und von dem wir behaupten, </a:t>
            </a:r>
            <a:r>
              <a:rPr lang="de-DE" sz="3500" i="1" dirty="0" err="1"/>
              <a:t>daß</a:t>
            </a:r>
            <a:r>
              <a:rPr lang="de-DE" sz="3500" i="1" dirty="0"/>
              <a:t> seine fundamentalen Merkmale und Strukturen in diesem Zeitraum konstant bleiben.“ – </a:t>
            </a:r>
            <a:r>
              <a:rPr lang="de-DE" sz="3500" i="1" dirty="0" err="1"/>
              <a:t>Titzmann</a:t>
            </a:r>
            <a:r>
              <a:rPr lang="de-DE" sz="3500" i="1" dirty="0"/>
              <a:t> 1991</a:t>
            </a:r>
          </a:p>
          <a:p>
            <a:pPr marL="0" indent="0">
              <a:buNone/>
            </a:pPr>
            <a:endParaRPr lang="de-DE" sz="3600" i="1" dirty="0"/>
          </a:p>
          <a:p>
            <a:pPr marL="0" indent="0">
              <a:buNone/>
            </a:pPr>
            <a:r>
              <a:rPr lang="en-GB" sz="2200" i="1" dirty="0"/>
              <a:t>TITZMANN, </a:t>
            </a:r>
            <a:r>
              <a:rPr lang="en-GB" sz="2200" dirty="0"/>
              <a:t>Michael, „</a:t>
            </a:r>
            <a:r>
              <a:rPr lang="en-GB" sz="2200" dirty="0" err="1"/>
              <a:t>Skizze</a:t>
            </a:r>
            <a:r>
              <a:rPr lang="en-GB" sz="2200" dirty="0"/>
              <a:t>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integrativen</a:t>
            </a:r>
            <a:r>
              <a:rPr lang="en-GB" sz="2200" dirty="0"/>
              <a:t> </a:t>
            </a:r>
            <a:r>
              <a:rPr lang="en-GB" sz="2200" dirty="0" err="1"/>
              <a:t>Literaturgeschichte</a:t>
            </a:r>
            <a:r>
              <a:rPr lang="en-GB" sz="2200" dirty="0"/>
              <a:t> und </a:t>
            </a:r>
            <a:r>
              <a:rPr lang="en-GB" sz="2200" dirty="0" err="1"/>
              <a:t>ihres</a:t>
            </a:r>
            <a:r>
              <a:rPr lang="en-GB" sz="2200" dirty="0"/>
              <a:t> </a:t>
            </a:r>
            <a:r>
              <a:rPr lang="en-GB" sz="2200" dirty="0" err="1"/>
              <a:t>Ortes</a:t>
            </a:r>
            <a:r>
              <a:rPr lang="en-GB" sz="2200" dirty="0"/>
              <a:t> in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Systematik</a:t>
            </a:r>
            <a:r>
              <a:rPr lang="en-GB" sz="2200" dirty="0"/>
              <a:t> der </a:t>
            </a:r>
            <a:r>
              <a:rPr lang="en-GB" sz="2200" dirty="0" err="1"/>
              <a:t>Literaturwissenschaft</a:t>
            </a:r>
            <a:r>
              <a:rPr lang="en-GB" sz="2200" dirty="0"/>
              <a:t>“, in: </a:t>
            </a:r>
            <a:r>
              <a:rPr lang="en-GB" sz="2200" dirty="0" err="1"/>
              <a:t>Ders</a:t>
            </a:r>
            <a:r>
              <a:rPr lang="en-GB" sz="2200" dirty="0"/>
              <a:t>. (Hg.): </a:t>
            </a:r>
            <a:r>
              <a:rPr lang="en-GB" sz="2200" dirty="0" err="1"/>
              <a:t>Modelle</a:t>
            </a:r>
            <a:r>
              <a:rPr lang="en-GB" sz="2200" dirty="0"/>
              <a:t> des </a:t>
            </a:r>
            <a:r>
              <a:rPr lang="en-GB" sz="2200" dirty="0" err="1"/>
              <a:t>literarischen</a:t>
            </a:r>
            <a:r>
              <a:rPr lang="en-GB" sz="2200" dirty="0"/>
              <a:t> </a:t>
            </a:r>
            <a:r>
              <a:rPr lang="en-GB" sz="2200" dirty="0" err="1"/>
              <a:t>Strukturwandels</a:t>
            </a:r>
            <a:r>
              <a:rPr lang="en-GB" sz="2200" dirty="0"/>
              <a:t>. Tübingen 1991, S. 395-438, 405.</a:t>
            </a:r>
          </a:p>
          <a:p>
            <a:pPr marL="0" indent="0">
              <a:buNone/>
            </a:pPr>
            <a:endParaRPr lang="de-DE" sz="3200" i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81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97912-63B6-7C4B-9A08-2F9508F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Problematik der Epocheneinteilung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77EF9-3BE4-5444-B343-C1AECD1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Epochengrenzen sind nicht </a:t>
            </a:r>
            <a:r>
              <a:rPr lang="de-DE" b="1" dirty="0"/>
              <a:t>eindeutig</a:t>
            </a:r>
            <a:r>
              <a:rPr lang="de-DE" dirty="0"/>
              <a:t> (verschiedene Einteilungen)</a:t>
            </a:r>
          </a:p>
          <a:p>
            <a:r>
              <a:rPr lang="de-DE" dirty="0"/>
              <a:t>Innerhalb der Epochen gibt es </a:t>
            </a:r>
            <a:r>
              <a:rPr lang="de-DE" b="1" dirty="0"/>
              <a:t>literarische Strömungen</a:t>
            </a:r>
            <a:endParaRPr lang="de-DE" dirty="0"/>
          </a:p>
          <a:p>
            <a:r>
              <a:rPr lang="de-DE" dirty="0"/>
              <a:t>Epochen/literarische Strömungen können </a:t>
            </a:r>
            <a:r>
              <a:rPr lang="de-DE" b="1" dirty="0"/>
              <a:t>parallel</a:t>
            </a:r>
            <a:r>
              <a:rPr lang="de-DE" dirty="0"/>
              <a:t> zueinander verlaufen</a:t>
            </a:r>
          </a:p>
          <a:p>
            <a:r>
              <a:rPr lang="de-DE" dirty="0"/>
              <a:t>Autoren, die innerhalb einer Epoche schreiben, müssen nicht zwangsweise im </a:t>
            </a:r>
            <a:r>
              <a:rPr lang="de-DE" b="1" dirty="0"/>
              <a:t>Stil</a:t>
            </a:r>
            <a:r>
              <a:rPr lang="de-DE" dirty="0"/>
              <a:t> der Epoche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0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0415-9D08-F848-8291-410D6C94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Literarische Epochen </a:t>
            </a:r>
            <a:br>
              <a:rPr lang="de-DE" b="1" dirty="0"/>
            </a:br>
            <a:r>
              <a:rPr lang="de-DE" b="1" dirty="0"/>
              <a:t>(1600-1920)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DC872-07CE-964E-B2E7-7B7F0632E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238" y="90534"/>
            <a:ext cx="6157913" cy="66586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A4DB-24B8-3B49-BCB5-B028A8BA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AMANN, Helmut, Deutsche Literaturgeschichte. Vom Barock bis zum Expressionismus, Verlag Europa-Lehrmittel </a:t>
            </a:r>
            <a:r>
              <a:rPr lang="de-DE" dirty="0" err="1"/>
              <a:t>Nourney</a:t>
            </a:r>
            <a:r>
              <a:rPr lang="de-DE" dirty="0"/>
              <a:t>, Vollmer GmbH &amp; Co. KG, Haan 2020, S. 10: "Grafische Übersicht der Epochen".</a:t>
            </a:r>
          </a:p>
        </p:txBody>
      </p:sp>
    </p:spTree>
    <p:extLst>
      <p:ext uri="{BB962C8B-B14F-4D97-AF65-F5344CB8AC3E}">
        <p14:creationId xmlns:p14="http://schemas.microsoft.com/office/powerpoint/2010/main" val="297732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 Das Korpus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71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DE4D60-F8BD-354D-BD38-C17DB08E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Metadaten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A964A-A00B-8646-A6C2-C622FA5C0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11" y="2757488"/>
            <a:ext cx="11181460" cy="311467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9E5F9A-FEAE-2C4B-9288-589192D80299}"/>
              </a:ext>
            </a:extLst>
          </p:cNvPr>
          <p:cNvSpPr/>
          <p:nvPr/>
        </p:nvSpPr>
        <p:spPr>
          <a:xfrm>
            <a:off x="572212" y="2757488"/>
            <a:ext cx="7000164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ABA49-9133-A44D-B0E1-68BDD8433318}"/>
              </a:ext>
            </a:extLst>
          </p:cNvPr>
          <p:cNvSpPr/>
          <p:nvPr/>
        </p:nvSpPr>
        <p:spPr>
          <a:xfrm>
            <a:off x="10558463" y="2693194"/>
            <a:ext cx="1633537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8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Jahre </a:t>
            </a:r>
            <a:r>
              <a:rPr lang="de-DE"/>
              <a:t>sind </a:t>
            </a:r>
            <a:r>
              <a:rPr lang="de-DE" b="1"/>
              <a:t>Erstveröffentlichungsjahre</a:t>
            </a:r>
            <a:endParaRPr lang="de-DE" b="1" dirty="0"/>
          </a:p>
          <a:p>
            <a:r>
              <a:rPr lang="de-DE" dirty="0"/>
              <a:t>Gedichte sind </a:t>
            </a:r>
            <a:r>
              <a:rPr lang="de-DE" b="1" dirty="0"/>
              <a:t>nicht</a:t>
            </a:r>
            <a:r>
              <a:rPr lang="de-DE" dirty="0"/>
              <a:t> hinsichtlich der </a:t>
            </a:r>
            <a:r>
              <a:rPr lang="de-DE" b="1" dirty="0"/>
              <a:t>Orthographie </a:t>
            </a:r>
            <a:r>
              <a:rPr lang="de-DE" dirty="0"/>
              <a:t>normalisiert</a:t>
            </a:r>
          </a:p>
          <a:p>
            <a:r>
              <a:rPr lang="de-DE" dirty="0"/>
              <a:t>1104 der 59424 Gedichte sind </a:t>
            </a:r>
            <a:r>
              <a:rPr lang="de-DE" b="1" dirty="0"/>
              <a:t>nicht</a:t>
            </a:r>
            <a:r>
              <a:rPr lang="de-DE" dirty="0"/>
              <a:t> </a:t>
            </a:r>
            <a:r>
              <a:rPr lang="de-DE" b="1" dirty="0"/>
              <a:t>vollständig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3082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1137</Words>
  <Application>Microsoft Macintosh PowerPoint</Application>
  <PresentationFormat>Widescreen</PresentationFormat>
  <Paragraphs>339</Paragraphs>
  <Slides>34</Slides>
  <Notes>13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Avenir Next LT Pro</vt:lpstr>
      <vt:lpstr>Calibri</vt:lpstr>
      <vt:lpstr>Wingdings</vt:lpstr>
      <vt:lpstr>AccentBoxVTI</vt:lpstr>
      <vt:lpstr>Clustering nach literarischen Epochen</vt:lpstr>
      <vt:lpstr>Übersicht</vt:lpstr>
      <vt:lpstr>1.  Epochenbegriff und – einteilung</vt:lpstr>
      <vt:lpstr>Epochenbegriff</vt:lpstr>
      <vt:lpstr>Problematik der Epocheneinteilung</vt:lpstr>
      <vt:lpstr>Literarische Epochen  (1600-1920)</vt:lpstr>
      <vt:lpstr>2.  Das Korpus</vt:lpstr>
      <vt:lpstr>Metadaten</vt:lpstr>
      <vt:lpstr>Besonderheiten</vt:lpstr>
      <vt:lpstr>PowerPoint Presentation</vt:lpstr>
      <vt:lpstr>PowerPoint Presentation</vt:lpstr>
      <vt:lpstr>PowerPoint Presentation</vt:lpstr>
      <vt:lpstr>3.  Fragestellungen</vt:lpstr>
      <vt:lpstr>PowerPoint Presentation</vt:lpstr>
      <vt:lpstr>4.  Experimente</vt:lpstr>
      <vt:lpstr>PowerPoint Presentation</vt:lpstr>
      <vt:lpstr>Evaluationsmaße</vt:lpstr>
      <vt:lpstr>4.1.  K-Means Experimente</vt:lpstr>
      <vt:lpstr>4.1.1. Reduktion der Dimension  </vt:lpstr>
      <vt:lpstr>K-Means (I)</vt:lpstr>
      <vt:lpstr>K-Means (I)  Häufigsten 10 Worte des besten Clusterings</vt:lpstr>
      <vt:lpstr>K-Means (II)</vt:lpstr>
      <vt:lpstr>K-Means (II)  Häufigsten 10 Worte des besten Clusterings</vt:lpstr>
      <vt:lpstr>4.1.2.  Zusammenfassung von     Gedichten eines Dichters </vt:lpstr>
      <vt:lpstr>K-Means (III)</vt:lpstr>
      <vt:lpstr>K-Means (III):  Barock/Realismus</vt:lpstr>
      <vt:lpstr>K-Means (III):  Barock/Realismus</vt:lpstr>
      <vt:lpstr>K-Means (III):  Barock/Realismus</vt:lpstr>
      <vt:lpstr>K-Means (III):  Barock/Realismus</vt:lpstr>
      <vt:lpstr>Weitere To-Dos:</vt:lpstr>
      <vt:lpstr>4.2.  Noise Entfernung mit      Agglomerativem Clustering </vt:lpstr>
      <vt:lpstr>K-Means (III)</vt:lpstr>
      <vt:lpstr>K-Means ()  Top Worte der besten drei Clusterings</vt:lpstr>
      <vt:lpstr>5.  Schlussbetrachtung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nach literarischen Epochen</dc:title>
  <dc:creator>s337437</dc:creator>
  <cp:lastModifiedBy>s337437</cp:lastModifiedBy>
  <cp:revision>56</cp:revision>
  <dcterms:created xsi:type="dcterms:W3CDTF">2020-07-01T12:35:39Z</dcterms:created>
  <dcterms:modified xsi:type="dcterms:W3CDTF">2020-07-04T09:00:40Z</dcterms:modified>
</cp:coreProperties>
</file>